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74"/>
  </p:notesMasterIdLst>
  <p:sldIdLst>
    <p:sldId id="295" r:id="rId2"/>
    <p:sldId id="434" r:id="rId3"/>
    <p:sldId id="435" r:id="rId4"/>
    <p:sldId id="436" r:id="rId5"/>
    <p:sldId id="437" r:id="rId6"/>
    <p:sldId id="439" r:id="rId7"/>
    <p:sldId id="440" r:id="rId8"/>
    <p:sldId id="438" r:id="rId9"/>
    <p:sldId id="441" r:id="rId10"/>
    <p:sldId id="442" r:id="rId11"/>
    <p:sldId id="445" r:id="rId12"/>
    <p:sldId id="446" r:id="rId13"/>
    <p:sldId id="447" r:id="rId14"/>
    <p:sldId id="448" r:id="rId15"/>
    <p:sldId id="449" r:id="rId16"/>
    <p:sldId id="450" r:id="rId17"/>
    <p:sldId id="451" r:id="rId18"/>
    <p:sldId id="453" r:id="rId19"/>
    <p:sldId id="454" r:id="rId20"/>
    <p:sldId id="457" r:id="rId21"/>
    <p:sldId id="458" r:id="rId22"/>
    <p:sldId id="459" r:id="rId23"/>
    <p:sldId id="460" r:id="rId24"/>
    <p:sldId id="461" r:id="rId25"/>
    <p:sldId id="462" r:id="rId26"/>
    <p:sldId id="463" r:id="rId27"/>
    <p:sldId id="464" r:id="rId28"/>
    <p:sldId id="513" r:id="rId29"/>
    <p:sldId id="514" r:id="rId30"/>
    <p:sldId id="466" r:id="rId31"/>
    <p:sldId id="467" r:id="rId32"/>
    <p:sldId id="468" r:id="rId33"/>
    <p:sldId id="469" r:id="rId34"/>
    <p:sldId id="470" r:id="rId35"/>
    <p:sldId id="476" r:id="rId36"/>
    <p:sldId id="477" r:id="rId37"/>
    <p:sldId id="478" r:id="rId38"/>
    <p:sldId id="480" r:id="rId39"/>
    <p:sldId id="481" r:id="rId40"/>
    <p:sldId id="482" r:id="rId41"/>
    <p:sldId id="483" r:id="rId42"/>
    <p:sldId id="485" r:id="rId43"/>
    <p:sldId id="486" r:id="rId44"/>
    <p:sldId id="487" r:id="rId45"/>
    <p:sldId id="490" r:id="rId46"/>
    <p:sldId id="491" r:id="rId47"/>
    <p:sldId id="495" r:id="rId48"/>
    <p:sldId id="496" r:id="rId49"/>
    <p:sldId id="499" r:id="rId50"/>
    <p:sldId id="500" r:id="rId51"/>
    <p:sldId id="501" r:id="rId52"/>
    <p:sldId id="504" r:id="rId53"/>
    <p:sldId id="506" r:id="rId54"/>
    <p:sldId id="507" r:id="rId55"/>
    <p:sldId id="509" r:id="rId56"/>
    <p:sldId id="512" r:id="rId57"/>
    <p:sldId id="515" r:id="rId58"/>
    <p:sldId id="516" r:id="rId59"/>
    <p:sldId id="517" r:id="rId60"/>
    <p:sldId id="518" r:id="rId61"/>
    <p:sldId id="519" r:id="rId62"/>
    <p:sldId id="520" r:id="rId63"/>
    <p:sldId id="521" r:id="rId64"/>
    <p:sldId id="522" r:id="rId65"/>
    <p:sldId id="523" r:id="rId66"/>
    <p:sldId id="524" r:id="rId67"/>
    <p:sldId id="525" r:id="rId68"/>
    <p:sldId id="526" r:id="rId69"/>
    <p:sldId id="527" r:id="rId70"/>
    <p:sldId id="528" r:id="rId71"/>
    <p:sldId id="529" r:id="rId72"/>
    <p:sldId id="530" r:id="rId7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6949BC-A425-4B6A-BA63-AF81B7DAD15A}" type="datetimeFigureOut">
              <a:rPr lang="en-CA" smtClean="0"/>
              <a:t>20/01/2016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17F26-15E8-422A-980F-289A324D713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3861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84CFDD9-39A0-47E7-8B33-4C79DC559035}" type="slidenum">
              <a:rPr lang="en-CA" altLang="en-US" smtClean="0"/>
              <a:pPr/>
              <a:t>47</a:t>
            </a:fld>
            <a:endParaRPr lang="en-CA" altLang="en-US" smtClean="0"/>
          </a:p>
        </p:txBody>
      </p:sp>
    </p:spTree>
    <p:extLst>
      <p:ext uri="{BB962C8B-B14F-4D97-AF65-F5344CB8AC3E}">
        <p14:creationId xmlns:p14="http://schemas.microsoft.com/office/powerpoint/2010/main" val="3321744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D1331AC-7019-4B3F-9E62-68306B72F788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49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18408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816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1/20/2016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1/20/2016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1/20/2016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youtube.com/watch?v=EN1Yxq8KMsw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file:///E:\oceans\Units\Ocean%20Biomes\Notes\Ocean%20Life\Macintosh%20HD:Applications:Microsoft%20Office%202004:Office:PPT_IB_SupportFiles:Images:53696_Ch02_Fig11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http://www.zo.utexas.edu/faculty/sjasper/images/50.17.gif" TargetMode="External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ted.com/talks/the_secret_life_of_plankton?utm_source=newsletter_weekly_2012-04-03&amp;utm_campaign=newsletter_weekly&amp;utm_medium=email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bay.com/cd/biolumw/pyro1.htm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http://www.anselm.edu/homepage/jpitocch/genbi101/34_06aOceanLife-L%20copy.jpg" TargetMode="Externa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38BmgPcZ_I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hyperlink" Target="http://images.google.ca/imgres?imgurl=www.bunaken.fsnet.co.uk/gy-seahorse-01.jpg&amp;imgrefurl=http://www.bunaken.fsnet.co.uk/sss-gy-seahorse-01.htm&amp;h=550&amp;w=326&amp;prev=/images?q%3Dseahorse%26svnum%3D10%26hl%3Den%26lr%3D%26ie%3DUTF-8%26oe%3DUTF-8%26sa%3DG" TargetMode="External"/><Relationship Id="rId7" Type="http://schemas.openxmlformats.org/officeDocument/2006/relationships/hyperlink" Target="http://images.google.ca/imgres?imgurl=www.wsg.washington.edu/story/storyimages/jellyfish.gif&amp;imgrefurl=http://www.wsg.washington.edu/story/storyarchives/blinks.html&amp;h=293&amp;w=360&amp;prev=/images?q%3Djellyfish%26svnum%3D10%26hl%3Den%26lr%3D%26ie%3DUTF-8%26oe%3DUTF-8%26sa%3DG" TargetMode="External"/><Relationship Id="rId12" Type="http://schemas.openxmlformats.org/officeDocument/2006/relationships/image" Target="../media/image4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11" Type="http://schemas.openxmlformats.org/officeDocument/2006/relationships/hyperlink" Target="http://images.google.ca/imgres?imgurl=paulmaple.co.uk/gallery/images/seaweed.jpg&amp;imgrefurl=http://paulmaple.co.uk/gallery/texture.htm&amp;h=242&amp;w=360&amp;prev=/images?q%3Dseaweed%26svnum%3D10%26hl%3Den%26lr%3D%26ie%3DUTF-8%26oe%3DUTF-8%26sa%3DG" TargetMode="External"/><Relationship Id="rId5" Type="http://schemas.openxmlformats.org/officeDocument/2006/relationships/hyperlink" Target="http://images.google.ca/imgres?imgurl=www.womensministries.org/images/starfish.jpg&amp;imgrefurl=http://www.womensministries.org/supportgroups.html&amp;h=145&amp;w=145&amp;prev=/images?q%3Dstarfish%26svnum%3D10%26hl%3Den%26lr%3D%26ie%3DUTF-8%26oe%3DUTF-8%26sa%3DG" TargetMode="External"/><Relationship Id="rId10" Type="http://schemas.openxmlformats.org/officeDocument/2006/relationships/image" Target="../media/image48.jpeg"/><Relationship Id="rId4" Type="http://schemas.openxmlformats.org/officeDocument/2006/relationships/image" Target="../media/image45.jpeg"/><Relationship Id="rId9" Type="http://schemas.openxmlformats.org/officeDocument/2006/relationships/hyperlink" Target="http://images.google.ca/imgres?imgurl=www.footartworks.com.au/images/23.35.jpg&amp;imgrefurl=http://www.footartworks.com.au/image.pages/23.35.html&amp;h=376&amp;w=519&amp;prev=/images?q%3Dsea%2Blion%26svnum%3D10%26hl%3Den%26lr%3D%26ie%3DUTF-8%26oe%3DUTF-8%26sa%3D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7482385" y="4697069"/>
            <a:ext cx="4709615" cy="1641490"/>
          </a:xfrm>
        </p:spPr>
        <p:txBody>
          <a:bodyPr>
            <a:normAutofit/>
          </a:bodyPr>
          <a:lstStyle/>
          <a:p>
            <a:r>
              <a:rPr lang="en-CA" sz="8800" dirty="0" smtClean="0"/>
              <a:t>Unit </a:t>
            </a:r>
            <a:r>
              <a:rPr lang="en-CA" sz="8800" dirty="0" smtClean="0"/>
              <a:t>2 Marine </a:t>
            </a:r>
            <a:r>
              <a:rPr lang="en-CA" sz="8800" dirty="0" smtClean="0"/>
              <a:t>Biomes </a:t>
            </a:r>
            <a:endParaRPr lang="en-CA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895901" y="3669318"/>
            <a:ext cx="9144000" cy="754025"/>
          </a:xfrm>
        </p:spPr>
        <p:txBody>
          <a:bodyPr>
            <a:noAutofit/>
          </a:bodyPr>
          <a:lstStyle/>
          <a:p>
            <a:r>
              <a:rPr lang="en-CA" sz="6600" dirty="0" smtClean="0"/>
              <a:t>Exam Review</a:t>
            </a:r>
            <a:endParaRPr lang="en-CA" sz="6600" dirty="0"/>
          </a:p>
        </p:txBody>
      </p:sp>
    </p:spTree>
    <p:extLst>
      <p:ext uri="{BB962C8B-B14F-4D97-AF65-F5344CB8AC3E}">
        <p14:creationId xmlns:p14="http://schemas.microsoft.com/office/powerpoint/2010/main" val="347751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39" y="159198"/>
            <a:ext cx="5526512" cy="6698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7363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618518"/>
            <a:ext cx="10279315" cy="1478570"/>
          </a:xfrm>
        </p:spPr>
        <p:txBody>
          <a:bodyPr>
            <a:normAutofit/>
          </a:bodyPr>
          <a:lstStyle/>
          <a:p>
            <a:r>
              <a:rPr lang="en-CA" sz="4400" dirty="0" smtClean="0"/>
              <a:t>Feeding in the ocean</a:t>
            </a:r>
            <a:endParaRPr lang="en-CA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1792224"/>
            <a:ext cx="5204395" cy="4888108"/>
          </a:xfrm>
        </p:spPr>
        <p:txBody>
          <a:bodyPr>
            <a:normAutofit/>
          </a:bodyPr>
          <a:lstStyle/>
          <a:p>
            <a:r>
              <a:rPr lang="en-CA" sz="3200" dirty="0" smtClean="0"/>
              <a:t>Trophic = feeding</a:t>
            </a:r>
          </a:p>
          <a:p>
            <a:endParaRPr lang="en-CA" sz="3200" dirty="0" smtClean="0"/>
          </a:p>
          <a:p>
            <a:r>
              <a:rPr lang="en-CA" sz="3200" b="1" dirty="0" smtClean="0"/>
              <a:t>Food Pyramid</a:t>
            </a:r>
            <a:r>
              <a:rPr lang="en-CA" sz="3200" dirty="0" smtClean="0"/>
              <a:t>: the higher in the pyramid, the larger the animal but the fewer the animal</a:t>
            </a:r>
          </a:p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pic>
        <p:nvPicPr>
          <p:cNvPr id="4098" name="Picture 3" descr="53696_Ch02_Fig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672" y="618517"/>
            <a:ext cx="5074920" cy="606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397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216" y="102370"/>
            <a:ext cx="10515600" cy="1325563"/>
          </a:xfrm>
        </p:spPr>
        <p:txBody>
          <a:bodyPr>
            <a:normAutofit/>
          </a:bodyPr>
          <a:lstStyle/>
          <a:p>
            <a:r>
              <a:rPr lang="en-CA" sz="4400" dirty="0" smtClean="0"/>
              <a:t>Autotrophs </a:t>
            </a:r>
            <a:endParaRPr lang="en-CA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452" y="1491049"/>
            <a:ext cx="5727191" cy="4988903"/>
          </a:xfrm>
        </p:spPr>
        <p:txBody>
          <a:bodyPr>
            <a:normAutofit fontScale="92500" lnSpcReduction="10000"/>
          </a:bodyPr>
          <a:lstStyle/>
          <a:p>
            <a:r>
              <a:rPr lang="en-CA" sz="3200" b="1" dirty="0" smtClean="0"/>
              <a:t>Autotrophs:</a:t>
            </a:r>
          </a:p>
          <a:p>
            <a:pPr lvl="1"/>
            <a:r>
              <a:rPr lang="en-CA" dirty="0" smtClean="0"/>
              <a:t> </a:t>
            </a:r>
            <a:r>
              <a:rPr lang="en-CA" sz="3000" dirty="0"/>
              <a:t>absorb sunlight and transfer inorganic mineral nutrients into organic molecules</a:t>
            </a:r>
          </a:p>
          <a:p>
            <a:pPr lvl="2"/>
            <a:r>
              <a:rPr lang="en-CA" sz="2600" dirty="0" smtClean="0"/>
              <a:t>In surface waters: </a:t>
            </a:r>
            <a:r>
              <a:rPr lang="en-CA" sz="2600" dirty="0"/>
              <a:t>flowering </a:t>
            </a:r>
            <a:r>
              <a:rPr lang="en-CA" sz="2600" dirty="0" smtClean="0"/>
              <a:t>plants such as sea grass, algae</a:t>
            </a:r>
          </a:p>
          <a:p>
            <a:pPr lvl="1"/>
            <a:endParaRPr lang="en-CA" sz="2600" dirty="0" smtClean="0"/>
          </a:p>
          <a:p>
            <a:pPr lvl="2"/>
            <a:r>
              <a:rPr lang="en-CA" sz="2600" dirty="0" smtClean="0"/>
              <a:t>In </a:t>
            </a:r>
            <a:r>
              <a:rPr lang="en-CA" sz="2600" dirty="0"/>
              <a:t>the deep </a:t>
            </a:r>
            <a:r>
              <a:rPr lang="en-CA" sz="2600" dirty="0" smtClean="0"/>
              <a:t>ocean: chemosynthetic bacteria that take the inorganic energy to make organic matter for organisms that can’t absorb sunlight</a:t>
            </a:r>
            <a:endParaRPr lang="en-CA" sz="2600" dirty="0"/>
          </a:p>
          <a:p>
            <a:r>
              <a:rPr lang="en-CA" dirty="0">
                <a:hlinkClick r:id="rId2"/>
              </a:rPr>
              <a:t>https://</a:t>
            </a:r>
            <a:r>
              <a:rPr lang="en-CA" dirty="0" smtClean="0">
                <a:hlinkClick r:id="rId2"/>
              </a:rPr>
              <a:t>www.youtube.com/watch?v=EN1Yxq8KMsw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CA"/>
          </a:p>
        </p:txBody>
      </p:sp>
      <p:pic>
        <p:nvPicPr>
          <p:cNvPr id="5122" name="Picture 2" descr="bc10_u1c2_p66_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643" y="1617075"/>
            <a:ext cx="6081694" cy="409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6405331" y="4724329"/>
            <a:ext cx="1618488" cy="5852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5551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Heterotrophs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809" y="1566734"/>
            <a:ext cx="5727191" cy="4407346"/>
          </a:xfrm>
        </p:spPr>
        <p:txBody>
          <a:bodyPr/>
          <a:lstStyle/>
          <a:p>
            <a:r>
              <a:rPr lang="en-CA" dirty="0"/>
              <a:t>Heterotrophs = consumers of </a:t>
            </a:r>
            <a:r>
              <a:rPr lang="en-CA" dirty="0" smtClean="0"/>
              <a:t>energy that must rely on primary producers</a:t>
            </a:r>
          </a:p>
          <a:p>
            <a:endParaRPr lang="en-CA" dirty="0" smtClean="0"/>
          </a:p>
          <a:p>
            <a:r>
              <a:rPr lang="en-CA" dirty="0" smtClean="0"/>
              <a:t>Food Chain = series of step of consumers being eaten and eating</a:t>
            </a:r>
          </a:p>
          <a:p>
            <a:endParaRPr lang="en-CA" dirty="0" smtClean="0"/>
          </a:p>
          <a:p>
            <a:r>
              <a:rPr lang="en-CA" dirty="0" smtClean="0"/>
              <a:t>Trophic </a:t>
            </a:r>
            <a:r>
              <a:rPr lang="en-CA" dirty="0"/>
              <a:t>level = Each step of the food chain </a:t>
            </a:r>
          </a:p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7766" y="2432366"/>
            <a:ext cx="4875211" cy="3541714"/>
          </a:xfrm>
        </p:spPr>
        <p:txBody>
          <a:bodyPr/>
          <a:lstStyle/>
          <a:p>
            <a:endParaRPr lang="en-CA"/>
          </a:p>
        </p:txBody>
      </p:sp>
      <p:pic>
        <p:nvPicPr>
          <p:cNvPr id="6146" name="Picture 3" descr="290-01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r="68333"/>
          <a:stretch>
            <a:fillRect/>
          </a:stretch>
        </p:blipFill>
        <p:spPr bwMode="auto">
          <a:xfrm>
            <a:off x="7118794" y="129399"/>
            <a:ext cx="2321420" cy="6527434"/>
          </a:xfrm>
          <a:prstGeom prst="rect">
            <a:avLst/>
          </a:prstGeom>
          <a:solidFill>
            <a:srgbClr val="5B9BD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7E6E6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87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290-01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79"/>
          <a:stretch>
            <a:fillRect/>
          </a:stretch>
        </p:blipFill>
        <p:spPr bwMode="auto">
          <a:xfrm>
            <a:off x="2994367" y="91440"/>
            <a:ext cx="5636053" cy="6689317"/>
          </a:xfrm>
          <a:prstGeom prst="rect">
            <a:avLst/>
          </a:prstGeom>
          <a:solidFill>
            <a:srgbClr val="5B9BD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7E6E6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1297" y="676821"/>
            <a:ext cx="2377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 smtClean="0"/>
              <a:t>Food Web</a:t>
            </a:r>
            <a:endParaRPr lang="en-CA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172995" y="1911177"/>
            <a:ext cx="25957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Includes all of the interactions within the trophic levels.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4107669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Decomposers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2249486"/>
            <a:ext cx="5806440" cy="4096450"/>
          </a:xfrm>
        </p:spPr>
        <p:txBody>
          <a:bodyPr/>
          <a:lstStyle/>
          <a:p>
            <a:r>
              <a:rPr lang="en-CA" b="1" dirty="0" smtClean="0"/>
              <a:t>Decomposers:</a:t>
            </a:r>
          </a:p>
          <a:p>
            <a:pPr lvl="1"/>
            <a:r>
              <a:rPr lang="en-CA" sz="2800" dirty="0" smtClean="0"/>
              <a:t>live off of dead plant and animal material plus waste products. Their job gives the essential ingredients back to the autotrophs to continue the cycle. </a:t>
            </a:r>
            <a:endParaRPr lang="en-CA" sz="2800" dirty="0"/>
          </a:p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194" name="Picture 2" descr="294-02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4"/>
          <a:stretch>
            <a:fillRect/>
          </a:stretch>
        </p:blipFill>
        <p:spPr bwMode="auto">
          <a:xfrm>
            <a:off x="6196105" y="618518"/>
            <a:ext cx="4851306" cy="6108044"/>
          </a:xfrm>
          <a:prstGeom prst="rect">
            <a:avLst/>
          </a:prstGeom>
          <a:solidFill>
            <a:srgbClr val="00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839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Decomposer Cycle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9219" name="Picture 3" descr="E:\oceans\Units\Ocean Biomes\Notes\Ocean Life\Macintosh HD:Applications:Microsoft Office 2004:Office:PPT_IB_SupportFiles:Images:53696_Ch02_Fig11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2" y="1963166"/>
            <a:ext cx="8532940" cy="4777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1693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Energy Transfer in Marine Environments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88353" y="1690688"/>
            <a:ext cx="4878389" cy="5016273"/>
          </a:xfrm>
        </p:spPr>
        <p:txBody>
          <a:bodyPr>
            <a:normAutofit/>
          </a:bodyPr>
          <a:lstStyle/>
          <a:p>
            <a:r>
              <a:rPr lang="en-CA" b="1" dirty="0" smtClean="0"/>
              <a:t>Energy pyramid</a:t>
            </a:r>
            <a:r>
              <a:rPr lang="en-CA" dirty="0" smtClean="0"/>
              <a:t>: </a:t>
            </a:r>
          </a:p>
          <a:p>
            <a:pPr lvl="1"/>
            <a:r>
              <a:rPr lang="en-CA" sz="2600" dirty="0" smtClean="0"/>
              <a:t>Energy distribution at each trophic level as it passes from producers to consumers</a:t>
            </a:r>
          </a:p>
          <a:p>
            <a:endParaRPr lang="en-CA" dirty="0" smtClean="0"/>
          </a:p>
          <a:p>
            <a:r>
              <a:rPr lang="en-CA" dirty="0" smtClean="0"/>
              <a:t>Some energy is lost by:</a:t>
            </a:r>
          </a:p>
          <a:p>
            <a:pPr lvl="1"/>
            <a:r>
              <a:rPr lang="en-US" dirty="0"/>
              <a:t>Consumers </a:t>
            </a:r>
            <a:r>
              <a:rPr lang="en-US" dirty="0" smtClean="0"/>
              <a:t>because they don’t usually consume </a:t>
            </a:r>
            <a:r>
              <a:rPr lang="en-US" dirty="0"/>
              <a:t>the entire </a:t>
            </a:r>
            <a:r>
              <a:rPr lang="en-US" dirty="0" smtClean="0"/>
              <a:t>organism</a:t>
            </a:r>
          </a:p>
          <a:p>
            <a:pPr lvl="1"/>
            <a:r>
              <a:rPr lang="en-US" dirty="0" smtClean="0"/>
              <a:t>Energy </a:t>
            </a:r>
            <a:r>
              <a:rPr lang="en-US" dirty="0"/>
              <a:t>is used to capture food </a:t>
            </a:r>
            <a:endParaRPr lang="en-CA" dirty="0"/>
          </a:p>
          <a:p>
            <a:pPr lvl="1"/>
            <a:r>
              <a:rPr lang="en-US" dirty="0"/>
              <a:t>E</a:t>
            </a:r>
            <a:r>
              <a:rPr lang="en-US" dirty="0" smtClean="0"/>
              <a:t>nergy </a:t>
            </a:r>
            <a:r>
              <a:rPr lang="en-US" dirty="0"/>
              <a:t>is lost </a:t>
            </a:r>
            <a:r>
              <a:rPr lang="en-US" dirty="0" smtClean="0"/>
              <a:t>to keep animal alive </a:t>
            </a:r>
            <a:endParaRPr lang="en-CA" dirty="0"/>
          </a:p>
          <a:p>
            <a:pPr lvl="1"/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pic>
        <p:nvPicPr>
          <p:cNvPr id="10242" name="Picture 2" descr="291-02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6" b="75000"/>
          <a:stretch>
            <a:fillRect/>
          </a:stretch>
        </p:blipFill>
        <p:spPr bwMode="auto">
          <a:xfrm>
            <a:off x="7002804" y="1777362"/>
            <a:ext cx="2770141" cy="1116646"/>
          </a:xfrm>
          <a:prstGeom prst="rect">
            <a:avLst/>
          </a:prstGeom>
          <a:solidFill>
            <a:srgbClr val="00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291-02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 b="42421"/>
          <a:stretch>
            <a:fillRect/>
          </a:stretch>
        </p:blipFill>
        <p:spPr bwMode="auto">
          <a:xfrm>
            <a:off x="6715729" y="3013529"/>
            <a:ext cx="3344293" cy="1733965"/>
          </a:xfrm>
          <a:prstGeom prst="rect">
            <a:avLst/>
          </a:prstGeom>
          <a:solidFill>
            <a:srgbClr val="00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291-02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79"/>
          <a:stretch>
            <a:fillRect/>
          </a:stretch>
        </p:blipFill>
        <p:spPr bwMode="auto">
          <a:xfrm>
            <a:off x="5964687" y="4837643"/>
            <a:ext cx="4846378" cy="1869318"/>
          </a:xfrm>
          <a:prstGeom prst="rect">
            <a:avLst/>
          </a:prstGeom>
          <a:solidFill>
            <a:srgbClr val="00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2858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78" y="532550"/>
            <a:ext cx="11516643" cy="561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6920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 descr="Relationships between organisms in a food web may be shown in a trophic pyramid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154" y="225939"/>
            <a:ext cx="9646508" cy="642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877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400" dirty="0" smtClean="0"/>
              <a:t>Marine Ecology</a:t>
            </a:r>
            <a:r>
              <a:rPr lang="en-CA" dirty="0" smtClean="0"/>
              <a:t>		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</a:t>
            </a:r>
            <a:r>
              <a:rPr lang="en-US" sz="3200" b="1" dirty="0"/>
              <a:t>interdependence</a:t>
            </a:r>
            <a:r>
              <a:rPr lang="en-US" sz="3200" dirty="0"/>
              <a:t> of all organisms living in the ocean, shallow coastal waters and on the seashore</a:t>
            </a:r>
            <a:r>
              <a:rPr lang="en-US" sz="3200" dirty="0" smtClean="0"/>
              <a:t>.</a:t>
            </a:r>
          </a:p>
          <a:p>
            <a:endParaRPr lang="en-US" sz="3200" dirty="0" smtClean="0"/>
          </a:p>
          <a:p>
            <a:r>
              <a:rPr lang="en-US" sz="3200" dirty="0" smtClean="0"/>
              <a:t>The </a:t>
            </a:r>
            <a:r>
              <a:rPr lang="en-US" sz="3200" dirty="0"/>
              <a:t>marine environment for all organisms consists </a:t>
            </a:r>
            <a:r>
              <a:rPr lang="en-US" sz="3200" dirty="0" smtClean="0"/>
              <a:t>of</a:t>
            </a:r>
          </a:p>
          <a:p>
            <a:pPr lvl="1"/>
            <a:r>
              <a:rPr lang="en-US" sz="3200" dirty="0" smtClean="0"/>
              <a:t>non-living </a:t>
            </a:r>
            <a:r>
              <a:rPr lang="en-US" sz="3200" dirty="0"/>
              <a:t>(</a:t>
            </a:r>
            <a:r>
              <a:rPr lang="en-US" sz="3200" b="1" dirty="0"/>
              <a:t>abiotic</a:t>
            </a:r>
            <a:r>
              <a:rPr lang="en-US" sz="3200" dirty="0"/>
              <a:t> </a:t>
            </a:r>
            <a:r>
              <a:rPr lang="en-US" sz="3200" dirty="0" smtClean="0"/>
              <a:t>factors)</a:t>
            </a:r>
          </a:p>
          <a:p>
            <a:pPr lvl="1"/>
            <a:r>
              <a:rPr lang="en-US" sz="3200" dirty="0" smtClean="0"/>
              <a:t>living </a:t>
            </a:r>
            <a:r>
              <a:rPr lang="en-US" sz="3200" dirty="0"/>
              <a:t>(</a:t>
            </a:r>
            <a:r>
              <a:rPr lang="en-US" sz="3200" b="1" dirty="0"/>
              <a:t>biotic</a:t>
            </a:r>
            <a:r>
              <a:rPr lang="en-US" sz="3200" dirty="0"/>
              <a:t> factors)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5082462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Scavengers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feed on dead plants and animals that they have NOT </a:t>
            </a:r>
            <a:r>
              <a:rPr lang="en-US" dirty="0" smtClean="0"/>
              <a:t>killed</a:t>
            </a:r>
          </a:p>
          <a:p>
            <a:r>
              <a:rPr lang="en-US" dirty="0" smtClean="0"/>
              <a:t>Examples: crabs </a:t>
            </a:r>
            <a:r>
              <a:rPr lang="en-US" dirty="0"/>
              <a:t>ripping chunks of flesh from fish on the beach 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622" y="3373437"/>
            <a:ext cx="5174048" cy="348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454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Symbiotic Relationship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refers to close nutritional relationship between two different </a:t>
            </a:r>
            <a:r>
              <a:rPr lang="en-US" dirty="0" smtClean="0"/>
              <a:t>species</a:t>
            </a:r>
          </a:p>
          <a:p>
            <a:pPr lvl="1"/>
            <a:r>
              <a:rPr lang="en-US" sz="2800" dirty="0" smtClean="0"/>
              <a:t>Commensalism</a:t>
            </a:r>
          </a:p>
          <a:p>
            <a:pPr lvl="1"/>
            <a:r>
              <a:rPr lang="en-US" sz="2800" dirty="0" smtClean="0"/>
              <a:t>Mutualism</a:t>
            </a:r>
          </a:p>
          <a:p>
            <a:pPr lvl="1"/>
            <a:r>
              <a:rPr lang="en-US" sz="2800" dirty="0" smtClean="0"/>
              <a:t>Parasitism</a:t>
            </a:r>
            <a:endParaRPr lang="en-CA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267" y="2736805"/>
            <a:ext cx="5408477" cy="357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6492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Commensalism relationship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 smtClean="0"/>
              <a:t>One benefits the other is unaffected</a:t>
            </a:r>
          </a:p>
          <a:p>
            <a:endParaRPr lang="en-CA" dirty="0" smtClean="0"/>
          </a:p>
          <a:p>
            <a:r>
              <a:rPr lang="en-CA" dirty="0" smtClean="0"/>
              <a:t>Remora fish attaches itself to the leopard shark to hitch a ride. This allows the remora to save it’s energy to get to other places and the shark is unharmed.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812" y="2542094"/>
            <a:ext cx="5086436" cy="376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8363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Mutualism Relationship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0368" y="1956816"/>
            <a:ext cx="5025216" cy="4351338"/>
          </a:xfrm>
        </p:spPr>
        <p:txBody>
          <a:bodyPr/>
          <a:lstStyle/>
          <a:p>
            <a:r>
              <a:rPr lang="en-CA" dirty="0" smtClean="0"/>
              <a:t>Both benefit</a:t>
            </a:r>
          </a:p>
          <a:p>
            <a:endParaRPr lang="en-CA" dirty="0" smtClean="0"/>
          </a:p>
          <a:p>
            <a:r>
              <a:rPr lang="en-CA" dirty="0" smtClean="0"/>
              <a:t>The </a:t>
            </a:r>
            <a:r>
              <a:rPr lang="en-CA" dirty="0"/>
              <a:t>clownfish feeds on small invertebrates that otherwise have potential to harm the sea </a:t>
            </a:r>
            <a:r>
              <a:rPr lang="en-CA" dirty="0" smtClean="0"/>
              <a:t>anemone</a:t>
            </a:r>
          </a:p>
          <a:p>
            <a:endParaRPr lang="en-CA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584" y="1956816"/>
            <a:ext cx="5968880" cy="3879772"/>
          </a:xfrm>
        </p:spPr>
      </p:pic>
    </p:spTree>
    <p:extLst>
      <p:ext uri="{BB962C8B-B14F-4D97-AF65-F5344CB8AC3E}">
        <p14:creationId xmlns:p14="http://schemas.microsoft.com/office/powerpoint/2010/main" val="18108561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Parasitism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3481" y="1810512"/>
            <a:ext cx="5025216" cy="4351338"/>
          </a:xfrm>
        </p:spPr>
        <p:txBody>
          <a:bodyPr/>
          <a:lstStyle/>
          <a:p>
            <a:r>
              <a:rPr lang="en-CA" dirty="0" smtClean="0"/>
              <a:t>One benefits at the hosts expense</a:t>
            </a:r>
          </a:p>
          <a:p>
            <a:r>
              <a:rPr lang="en-CA" dirty="0" smtClean="0"/>
              <a:t>Loggerhead turtle can have leeches attached to its exposed body parts. The leeches use the turtle as a source of food and a place to lay eggs. </a:t>
            </a:r>
          </a:p>
          <a:p>
            <a:r>
              <a:rPr lang="en-CA" dirty="0" smtClean="0"/>
              <a:t>If the turtle becomes to infested, it could die. 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597" y="1810512"/>
            <a:ext cx="5966369" cy="3980687"/>
          </a:xfrm>
        </p:spPr>
      </p:pic>
    </p:spTree>
    <p:extLst>
      <p:ext uri="{BB962C8B-B14F-4D97-AF65-F5344CB8AC3E}">
        <p14:creationId xmlns:p14="http://schemas.microsoft.com/office/powerpoint/2010/main" val="17840324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Biomes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77668" y="1709159"/>
            <a:ext cx="5242132" cy="4845465"/>
          </a:xfrm>
        </p:spPr>
        <p:txBody>
          <a:bodyPr>
            <a:normAutofit fontScale="92500"/>
          </a:bodyPr>
          <a:lstStyle/>
          <a:p>
            <a:pPr marL="273050" indent="-273050"/>
            <a:r>
              <a:rPr lang="en-CA" altLang="en-US" dirty="0"/>
              <a:t>A biome is a major, geographically extensive </a:t>
            </a:r>
            <a:r>
              <a:rPr lang="en-CA" altLang="en-US" b="1" dirty="0"/>
              <a:t>ecosystem</a:t>
            </a:r>
            <a:r>
              <a:rPr lang="en-CA" altLang="en-US" dirty="0"/>
              <a:t>, structurally characterized by its dominant life forms.</a:t>
            </a:r>
          </a:p>
          <a:p>
            <a:pPr marL="273050" indent="-273050"/>
            <a:endParaRPr lang="en-CA" altLang="en-US" dirty="0"/>
          </a:p>
          <a:p>
            <a:pPr marL="273050" indent="-273050"/>
            <a:r>
              <a:rPr lang="en-CA" altLang="en-US" dirty="0"/>
              <a:t>Most of the oceans are considered part of a single biome, although areas with particularly unusual or unique physical characteristics or inhabitants may be considered as separate ecosystems within the biomes.</a:t>
            </a:r>
          </a:p>
          <a:p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en-CA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948" y="772978"/>
            <a:ext cx="4945714" cy="5909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751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Title 1"/>
          <p:cNvSpPr>
            <a:spLocks noGrp="1"/>
          </p:cNvSpPr>
          <p:nvPr>
            <p:ph type="title" idx="4294967295"/>
          </p:nvPr>
        </p:nvSpPr>
        <p:spPr>
          <a:xfrm>
            <a:off x="1177005" y="299103"/>
            <a:ext cx="8253813" cy="857250"/>
          </a:xfrm>
        </p:spPr>
        <p:txBody>
          <a:bodyPr vert="horz" lIns="0" tIns="45720" rIns="0" bIns="0" rtlCol="0" anchor="b">
            <a:normAutofit/>
          </a:bodyPr>
          <a:lstStyle/>
          <a:p>
            <a:r>
              <a:rPr lang="en-CA" altLang="en-US" dirty="0"/>
              <a:t>World Oceans</a:t>
            </a:r>
          </a:p>
        </p:txBody>
      </p:sp>
      <p:pic>
        <p:nvPicPr>
          <p:cNvPr id="215043" name="Picture 6" descr="C:\Users\Lucu\Pictures\World_ocean_map.gif"/>
          <p:cNvPicPr>
            <a:picLocks noGrp="1" noChangeAspect="1" noChangeArrowheads="1" noCro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03912" y="399043"/>
            <a:ext cx="5832648" cy="5834099"/>
          </a:xfrm>
          <a:noFill/>
        </p:spPr>
      </p:pic>
    </p:spTree>
    <p:extLst>
      <p:ext uri="{BB962C8B-B14F-4D97-AF65-F5344CB8AC3E}">
        <p14:creationId xmlns:p14="http://schemas.microsoft.com/office/powerpoint/2010/main" val="630412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8" name="Picture 2" descr="http://www.zo.utexas.edu/faculty/sjasper/images/50.17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4" y="309562"/>
            <a:ext cx="9115426" cy="621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260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Importance of Marine Biomes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Oceans represent the largest and most diverse of the </a:t>
            </a:r>
            <a:r>
              <a:rPr lang="en-CA" dirty="0" smtClean="0"/>
              <a:t>ecosystems.</a:t>
            </a:r>
          </a:p>
          <a:p>
            <a:endParaRPr lang="en-CA" dirty="0" smtClean="0"/>
          </a:p>
          <a:p>
            <a:r>
              <a:rPr lang="en-CA" dirty="0" smtClean="0"/>
              <a:t>Salt </a:t>
            </a:r>
            <a:r>
              <a:rPr lang="en-CA" dirty="0"/>
              <a:t>water evaporates and turns to rain which falls on the land regions, while most of the oxygen in our atmosphere is generated by algae.  </a:t>
            </a:r>
            <a:endParaRPr lang="en-CA" dirty="0" smtClean="0"/>
          </a:p>
          <a:p>
            <a:endParaRPr lang="en-CA" dirty="0"/>
          </a:p>
          <a:p>
            <a:r>
              <a:rPr lang="en-CA" dirty="0" smtClean="0"/>
              <a:t>Algae </a:t>
            </a:r>
            <a:r>
              <a:rPr lang="en-CA" dirty="0"/>
              <a:t>is also responsible for the absorption of large amounts of carbon dioxide from our atmosphere.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522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Marine Biomes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 </a:t>
            </a:r>
            <a:r>
              <a:rPr lang="en-CA" dirty="0"/>
              <a:t>marine regions are divided </a:t>
            </a:r>
            <a:r>
              <a:rPr lang="en-CA" dirty="0" smtClean="0"/>
              <a:t>between:</a:t>
            </a:r>
          </a:p>
          <a:p>
            <a:pPr lvl="1"/>
            <a:r>
              <a:rPr lang="en-CA" b="1" dirty="0" smtClean="0"/>
              <a:t>Coral reefs</a:t>
            </a:r>
          </a:p>
          <a:p>
            <a:pPr lvl="1"/>
            <a:r>
              <a:rPr lang="en-CA" b="1" dirty="0" smtClean="0"/>
              <a:t>Estuaries</a:t>
            </a:r>
          </a:p>
          <a:p>
            <a:pPr lvl="1"/>
            <a:r>
              <a:rPr lang="en-CA" b="1" dirty="0" smtClean="0"/>
              <a:t>Oceans</a:t>
            </a:r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4519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8308"/>
            <a:ext cx="10515600" cy="1325563"/>
          </a:xfrm>
        </p:spPr>
        <p:txBody>
          <a:bodyPr>
            <a:normAutofit/>
          </a:bodyPr>
          <a:lstStyle/>
          <a:p>
            <a:r>
              <a:rPr lang="en-CA" sz="4400" dirty="0" smtClean="0"/>
              <a:t>Abiotic Factors</a:t>
            </a:r>
            <a:endParaRPr lang="en-CA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568048"/>
            <a:ext cx="10233800" cy="4351338"/>
          </a:xfrm>
        </p:spPr>
        <p:txBody>
          <a:bodyPr>
            <a:normAutofit/>
          </a:bodyPr>
          <a:lstStyle/>
          <a:p>
            <a:r>
              <a:rPr lang="en-US" sz="3200" dirty="0"/>
              <a:t>T</a:t>
            </a:r>
            <a:r>
              <a:rPr lang="en-US" sz="3200" dirty="0" smtClean="0"/>
              <a:t>he </a:t>
            </a:r>
            <a:r>
              <a:rPr lang="en-US" sz="3200" dirty="0"/>
              <a:t>physical, chemical and geological variables that have a bearing on the type of life that can exist in an area. </a:t>
            </a:r>
            <a:endParaRPr lang="en-US" sz="3200" dirty="0" smtClean="0"/>
          </a:p>
          <a:p>
            <a:r>
              <a:rPr lang="en-US" sz="3200" dirty="0" smtClean="0"/>
              <a:t>They </a:t>
            </a:r>
            <a:r>
              <a:rPr lang="en-US" sz="3200" dirty="0"/>
              <a:t>include: </a:t>
            </a:r>
            <a:endParaRPr lang="en-CA" sz="3200" dirty="0"/>
          </a:p>
          <a:p>
            <a:pPr lvl="1"/>
            <a:r>
              <a:rPr lang="en-US" sz="2800" dirty="0"/>
              <a:t>water, light, temperature, pH, salinity, substratum, nutrient supply, dissolved gases, pressure </a:t>
            </a:r>
            <a:endParaRPr lang="en-CA" sz="2800" dirty="0"/>
          </a:p>
          <a:p>
            <a:pPr lvl="1"/>
            <a:r>
              <a:rPr lang="en-US" sz="2800" dirty="0"/>
              <a:t>tides, currents, waves, exposure to air. </a:t>
            </a:r>
            <a:endParaRPr lang="en-CA" sz="2800" dirty="0"/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601714"/>
            <a:ext cx="2143125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890" y="4601714"/>
            <a:ext cx="2862695" cy="21442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150" y="4601714"/>
            <a:ext cx="2152650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852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>
          <a:xfrm>
            <a:off x="961768" y="144163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Classification of Marine Organisms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1079158" y="1396313"/>
            <a:ext cx="5105400" cy="1981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2800" u="sng" dirty="0">
                <a:solidFill>
                  <a:srgbClr val="FFFF00"/>
                </a:solidFill>
              </a:rPr>
              <a:t>Plankton</a:t>
            </a:r>
            <a:r>
              <a:rPr lang="en-US" altLang="en-US" sz="2800" u="sng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800" u="sng" dirty="0"/>
              <a:t>(floaters) [P]</a:t>
            </a:r>
          </a:p>
          <a:p>
            <a:pPr eaLnBrk="1" hangingPunct="1">
              <a:defRPr/>
            </a:pPr>
            <a:r>
              <a:rPr lang="en-US" altLang="en-US" sz="2800" u="sng" dirty="0">
                <a:solidFill>
                  <a:srgbClr val="FFFF00"/>
                </a:solidFill>
              </a:rPr>
              <a:t>Nekton</a:t>
            </a:r>
            <a:r>
              <a:rPr lang="en-US" altLang="en-US" sz="2800" u="sng" dirty="0"/>
              <a:t> (swimmers)[N]</a:t>
            </a:r>
          </a:p>
          <a:p>
            <a:pPr eaLnBrk="1" hangingPunct="1">
              <a:defRPr/>
            </a:pPr>
            <a:r>
              <a:rPr lang="en-US" altLang="en-US" sz="2800" u="sng" dirty="0">
                <a:solidFill>
                  <a:srgbClr val="FFFF00"/>
                </a:solidFill>
              </a:rPr>
              <a:t>Benthos </a:t>
            </a:r>
            <a:r>
              <a:rPr lang="en-US" altLang="en-US" sz="2800" u="sng" dirty="0"/>
              <a:t>(bottom dwellers)[B]</a:t>
            </a:r>
          </a:p>
          <a:p>
            <a:pPr eaLnBrk="1" hangingPunct="1">
              <a:defRPr/>
            </a:pPr>
            <a:endParaRPr lang="en-US" altLang="en-US" sz="2800" u="sng" dirty="0"/>
          </a:p>
        </p:txBody>
      </p:sp>
      <p:pic>
        <p:nvPicPr>
          <p:cNvPr id="26628" name="Picture 6" descr="sve76701_16_08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492" y="144163"/>
            <a:ext cx="3670300" cy="213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7" descr="sve76701_17_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017" y="2969741"/>
            <a:ext cx="291147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8" descr="sve76701_18_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3639" y="2969741"/>
            <a:ext cx="2805113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291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10_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9" y="11113"/>
            <a:ext cx="8797925" cy="683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985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>
          <a:xfrm>
            <a:off x="1141414" y="-172995"/>
            <a:ext cx="9905998" cy="1478570"/>
          </a:xfrm>
        </p:spPr>
        <p:txBody>
          <a:bodyPr/>
          <a:lstStyle/>
          <a:p>
            <a:pPr algn="l"/>
            <a:r>
              <a:rPr lang="en-US" altLang="en-US" dirty="0"/>
              <a:t>Plankton</a:t>
            </a: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141413" y="1087396"/>
            <a:ext cx="9905999" cy="5609966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/>
              <a:t>Greek for “drifters”</a:t>
            </a:r>
          </a:p>
          <a:p>
            <a:r>
              <a:rPr lang="en-US" altLang="en-US" dirty="0" smtClean="0"/>
              <a:t>Plankton </a:t>
            </a:r>
            <a:r>
              <a:rPr lang="en-US" altLang="en-US" dirty="0"/>
              <a:t>is all plants or animals that drift with the ocean currents as inhabitant of the open waters of the ocean or sea</a:t>
            </a:r>
          </a:p>
          <a:p>
            <a:r>
              <a:rPr lang="en-US" dirty="0"/>
              <a:t>limited ability to move and can migrate vertically through the water from day to night.</a:t>
            </a:r>
            <a:endParaRPr lang="en-US" altLang="en-US" dirty="0" smtClean="0"/>
          </a:p>
          <a:p>
            <a:r>
              <a:rPr lang="en-US" altLang="en-US" dirty="0" smtClean="0"/>
              <a:t>Very diverse</a:t>
            </a:r>
          </a:p>
          <a:p>
            <a:endParaRPr lang="en-US" altLang="en-US" dirty="0"/>
          </a:p>
          <a:p>
            <a:endParaRPr lang="en-US" altLang="en-US" dirty="0" smtClean="0"/>
          </a:p>
          <a:p>
            <a:endParaRPr lang="en-US" altLang="en-US" dirty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r>
              <a:rPr lang="en-US" altLang="en-US" dirty="0">
                <a:hlinkClick r:id="rId2"/>
              </a:rPr>
              <a:t>http://</a:t>
            </a:r>
            <a:r>
              <a:rPr lang="en-US" altLang="en-US" dirty="0" smtClean="0">
                <a:hlinkClick r:id="rId2"/>
              </a:rPr>
              <a:t>www.ted.com/talks/the_secret_life_of_plankton?utm_source=newsletter_weekly_2012-04-03&amp;utm_campaign=newsletter_weekly&amp;utm_medium=email</a:t>
            </a:r>
            <a:endParaRPr lang="en-US" altLang="en-US" dirty="0" smtClean="0"/>
          </a:p>
          <a:p>
            <a:endParaRPr lang="en-US" altLang="en-US" dirty="0"/>
          </a:p>
        </p:txBody>
      </p:sp>
      <p:pic>
        <p:nvPicPr>
          <p:cNvPr id="41990" name="Picture 6" descr="Sheldon J Plankt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395" y="2666829"/>
            <a:ext cx="3352800" cy="245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45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Importance of Plankton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944686"/>
            <a:ext cx="9905999" cy="406069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Plankton is very important as it occupies the first two or three links in the marine food chains.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Zooplankton are the animal members </a:t>
            </a:r>
            <a:r>
              <a:rPr lang="en-US" dirty="0"/>
              <a:t>of the </a:t>
            </a:r>
            <a:r>
              <a:rPr lang="en-US" dirty="0" smtClean="0"/>
              <a:t>plankton ranging in size from bacteria size to 15 m jellyfish.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Phytoplankton </a:t>
            </a:r>
            <a:r>
              <a:rPr lang="en-US" dirty="0"/>
              <a:t>are plant plankton and are the trees of the ocean. </a:t>
            </a:r>
          </a:p>
          <a:p>
            <a:pPr lvl="1"/>
            <a:r>
              <a:rPr lang="en-US" dirty="0"/>
              <a:t>They float near the surface to make the most of the sunlight for photosynthesis. </a:t>
            </a:r>
          </a:p>
          <a:p>
            <a:pPr lvl="1"/>
            <a:r>
              <a:rPr lang="en-US" dirty="0"/>
              <a:t>Their small size slows sinking, </a:t>
            </a:r>
          </a:p>
          <a:p>
            <a:pPr lvl="1"/>
            <a:r>
              <a:rPr lang="en-US" dirty="0"/>
              <a:t>Structure and shape slows sinking rate</a:t>
            </a:r>
          </a:p>
          <a:p>
            <a:pPr lvl="1"/>
            <a:r>
              <a:rPr lang="en-US" dirty="0"/>
              <a:t>Density decrease by storing droplets of oil in the cytoplasm. </a:t>
            </a:r>
            <a:endParaRPr lang="en-CA" dirty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3169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Plankton: Functional Groups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1413" y="1507524"/>
            <a:ext cx="9905999" cy="503331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altLang="en-US" sz="2800" dirty="0"/>
              <a:t>Phytoplankton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dirty="0"/>
              <a:t>		-autotrophic algae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dirty="0"/>
              <a:t>		-live near the surface…..why?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dirty="0"/>
              <a:t>		-diatoms, cyanobacteria, </a:t>
            </a:r>
            <a:r>
              <a:rPr lang="en-US" altLang="en-US" sz="2000" dirty="0" err="1"/>
              <a:t>dinoflagellites</a:t>
            </a:r>
            <a:endParaRPr lang="en-US" altLang="en-US" sz="2000" dirty="0"/>
          </a:p>
          <a:p>
            <a:pPr>
              <a:lnSpc>
                <a:spcPct val="80000"/>
              </a:lnSpc>
            </a:pPr>
            <a:endParaRPr lang="en-US" altLang="en-US" sz="2800" dirty="0" smtClean="0"/>
          </a:p>
          <a:p>
            <a:pPr>
              <a:lnSpc>
                <a:spcPct val="80000"/>
              </a:lnSpc>
            </a:pPr>
            <a:r>
              <a:rPr lang="en-US" altLang="en-US" sz="2800" dirty="0" smtClean="0"/>
              <a:t>Zooplankton</a:t>
            </a:r>
            <a:endParaRPr lang="en-US" altLang="en-US" sz="28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dirty="0"/>
              <a:t>		-small </a:t>
            </a:r>
            <a:r>
              <a:rPr lang="en-US" altLang="en-US" sz="2000" dirty="0" err="1"/>
              <a:t>crustations</a:t>
            </a:r>
            <a:r>
              <a:rPr lang="en-US" altLang="en-US" sz="2000" dirty="0"/>
              <a:t> or other animals that feed on other plankton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dirty="0"/>
              <a:t>		-include eggs and larvae of larger animals</a:t>
            </a:r>
          </a:p>
          <a:p>
            <a:pPr>
              <a:lnSpc>
                <a:spcPct val="80000"/>
              </a:lnSpc>
            </a:pPr>
            <a:endParaRPr lang="en-US" altLang="en-US" sz="2800" dirty="0" smtClean="0"/>
          </a:p>
          <a:p>
            <a:pPr>
              <a:lnSpc>
                <a:spcPct val="80000"/>
              </a:lnSpc>
            </a:pPr>
            <a:r>
              <a:rPr lang="en-US" altLang="en-US" sz="2800" dirty="0" err="1" smtClean="0"/>
              <a:t>Bacterioplankton</a:t>
            </a:r>
            <a:endParaRPr lang="en-US" altLang="en-US" sz="28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dirty="0"/>
              <a:t>		</a:t>
            </a:r>
            <a:r>
              <a:rPr lang="en-US" altLang="en-US" sz="2000" dirty="0"/>
              <a:t>-bacteria </a:t>
            </a:r>
            <a:r>
              <a:rPr lang="en-US" altLang="en-US" sz="2000" dirty="0" smtClean="0"/>
              <a:t>re-mineralize </a:t>
            </a:r>
            <a:r>
              <a:rPr lang="en-US" altLang="en-US" sz="2000" dirty="0"/>
              <a:t>and decompose other plankton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0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0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dirty="0" smtClean="0"/>
              <a:t>				AN </a:t>
            </a:r>
            <a:r>
              <a:rPr lang="en-US" altLang="en-US" sz="2000" dirty="0"/>
              <a:t>ENTIRE COMMUNITY OF PLANKTON!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0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0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000" dirty="0"/>
          </a:p>
        </p:txBody>
      </p:sp>
      <p:pic>
        <p:nvPicPr>
          <p:cNvPr id="45060" name="Picture 4" descr="200px-Plankt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044" y="4653005"/>
            <a:ext cx="2540000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56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How much Plankton is there?</a:t>
            </a:r>
            <a:br>
              <a:rPr lang="en-US" altLang="en-US" sz="4000"/>
            </a:br>
            <a:r>
              <a:rPr lang="en-US" altLang="en-US" sz="4000"/>
              <a:t>And where is it?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800"/>
              <a:t>Varies horizontally, vertically, seasonally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/>
              <a:t>Light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/>
              <a:t>	</a:t>
            </a:r>
            <a:r>
              <a:rPr lang="en-US" altLang="en-US" sz="2000"/>
              <a:t>-“All plankton ecosystems are driven by the input of solar energy”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000"/>
              <a:t>	-Geographic regions and seasons where light is abundant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000"/>
              <a:t>	-Surface Waters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/>
              <a:t>Nutrients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/>
              <a:t>	</a:t>
            </a:r>
            <a:r>
              <a:rPr lang="en-US" altLang="en-US" sz="2000"/>
              <a:t>-ocean circulation and stratification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000"/>
              <a:t>	-nutrients tend to be in deeper waters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/>
              <a:t>Highest in Spring &amp; Fall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800"/>
          </a:p>
          <a:p>
            <a:pPr>
              <a:buFont typeface="Wingdings" panose="05000000000000000000" pitchFamily="2" charset="2"/>
              <a:buNone/>
            </a:pPr>
            <a:endParaRPr lang="en-US" altLang="en-US" sz="2800"/>
          </a:p>
          <a:p>
            <a:pPr>
              <a:buFont typeface="Wingdings" panose="05000000000000000000" pitchFamily="2" charset="2"/>
              <a:buNone/>
            </a:pPr>
            <a:endParaRPr lang="en-US" altLang="en-US" sz="2800"/>
          </a:p>
        </p:txBody>
      </p:sp>
      <p:pic>
        <p:nvPicPr>
          <p:cNvPr id="46085" name="Picture 5" descr="200px-Amphipodredki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3581400"/>
            <a:ext cx="276225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10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343399" y="304800"/>
            <a:ext cx="4439873" cy="643156"/>
          </a:xfrm>
        </p:spPr>
        <p:txBody>
          <a:bodyPr>
            <a:normAutofit fontScale="90000"/>
          </a:bodyPr>
          <a:lstStyle/>
          <a:p>
            <a:r>
              <a:rPr lang="en-US" altLang="en-US" dirty="0" err="1" smtClean="0"/>
              <a:t>Dinoflagellates</a:t>
            </a:r>
            <a:endParaRPr lang="en-US" altLang="en-US" dirty="0" smtClean="0"/>
          </a:p>
        </p:txBody>
      </p:sp>
      <p:pic>
        <p:nvPicPr>
          <p:cNvPr id="19459" name="Picture 7" descr="dinoflagellat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304800"/>
            <a:ext cx="198596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8"/>
          <p:cNvSpPr>
            <a:spLocks noChangeArrowheads="1"/>
          </p:cNvSpPr>
          <p:nvPr/>
        </p:nvSpPr>
        <p:spPr bwMode="auto">
          <a:xfrm>
            <a:off x="5340350" y="2754314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en-CA" altLang="en-US"/>
          </a:p>
        </p:txBody>
      </p:sp>
      <p:pic>
        <p:nvPicPr>
          <p:cNvPr id="19461" name="Picture 10" descr="(c) Frank LLos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48000"/>
            <a:ext cx="278130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5" descr="redtid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146" y="3318295"/>
            <a:ext cx="5130800" cy="34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Text Box 16"/>
          <p:cNvSpPr txBox="1">
            <a:spLocks noChangeArrowheads="1"/>
          </p:cNvSpPr>
          <p:nvPr/>
        </p:nvSpPr>
        <p:spPr bwMode="auto">
          <a:xfrm>
            <a:off x="5158180" y="4380567"/>
            <a:ext cx="2971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/>
              <a:t>Red tide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22961" y="897672"/>
            <a:ext cx="7713905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600" indent="-609600">
              <a:lnSpc>
                <a:spcPct val="90000"/>
              </a:lnSpc>
            </a:pPr>
            <a:r>
              <a:rPr lang="en-US" altLang="en-US" sz="2400" dirty="0"/>
              <a:t>Some </a:t>
            </a:r>
            <a:r>
              <a:rPr lang="en-US" altLang="en-US" sz="2400" dirty="0" err="1" smtClean="0"/>
              <a:t>Dinoflagellates</a:t>
            </a:r>
            <a:r>
              <a:rPr lang="en-US" altLang="en-US" sz="2400" dirty="0" smtClean="0"/>
              <a:t> cause “</a:t>
            </a:r>
            <a:r>
              <a:rPr lang="en-US" altLang="en-US" sz="2400" dirty="0" smtClean="0">
                <a:solidFill>
                  <a:srgbClr val="FF0000"/>
                </a:solidFill>
              </a:rPr>
              <a:t>red </a:t>
            </a:r>
            <a:r>
              <a:rPr lang="en-US" altLang="en-US" sz="2400" dirty="0">
                <a:solidFill>
                  <a:srgbClr val="FF0000"/>
                </a:solidFill>
              </a:rPr>
              <a:t>tide</a:t>
            </a:r>
            <a:r>
              <a:rPr lang="en-US" altLang="en-US" sz="2400" dirty="0"/>
              <a:t>” – they bloom so extensively that the water looks red</a:t>
            </a:r>
          </a:p>
          <a:p>
            <a:pPr marL="609600" indent="-609600">
              <a:lnSpc>
                <a:spcPct val="90000"/>
              </a:lnSpc>
            </a:pPr>
            <a:endParaRPr lang="en-US" altLang="en-US" sz="2400" dirty="0" smtClean="0"/>
          </a:p>
          <a:p>
            <a:pPr marL="609600" indent="-609600">
              <a:lnSpc>
                <a:spcPct val="90000"/>
              </a:lnSpc>
            </a:pPr>
            <a:r>
              <a:rPr lang="en-US" altLang="en-US" sz="2400" dirty="0" smtClean="0"/>
              <a:t>Some </a:t>
            </a:r>
            <a:r>
              <a:rPr lang="en-US" altLang="en-US" sz="2400" dirty="0"/>
              <a:t>release a neurotoxin that is stored in certain shellfish and causes </a:t>
            </a:r>
            <a:r>
              <a:rPr lang="en-US" altLang="en-US" sz="2400" u="sng" dirty="0"/>
              <a:t>P</a:t>
            </a:r>
            <a:r>
              <a:rPr lang="en-US" altLang="en-US" sz="2400" dirty="0"/>
              <a:t>aralytic </a:t>
            </a:r>
            <a:r>
              <a:rPr lang="en-US" altLang="en-US" sz="2400" u="sng" dirty="0"/>
              <a:t>S</a:t>
            </a:r>
            <a:r>
              <a:rPr lang="en-US" altLang="en-US" sz="2400" dirty="0"/>
              <a:t>hellfish </a:t>
            </a:r>
            <a:r>
              <a:rPr lang="en-US" altLang="en-US" sz="2400" u="sng" dirty="0"/>
              <a:t>P</a:t>
            </a:r>
            <a:r>
              <a:rPr lang="en-US" altLang="en-US" sz="2400" dirty="0"/>
              <a:t>oisoning (PSP) in humans when shellfish are eaten</a:t>
            </a:r>
          </a:p>
        </p:txBody>
      </p:sp>
    </p:spTree>
    <p:extLst>
      <p:ext uri="{BB962C8B-B14F-4D97-AF65-F5344CB8AC3E}">
        <p14:creationId xmlns:p14="http://schemas.microsoft.com/office/powerpoint/2010/main" val="41179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Red Tides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143001"/>
            <a:ext cx="8229600" cy="4983163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An algae “bloom” of </a:t>
            </a:r>
            <a:r>
              <a:rPr lang="en-US" alt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dinoflagellites</a:t>
            </a:r>
            <a:endParaRPr lang="en-US" altLang="en-US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pic>
        <p:nvPicPr>
          <p:cNvPr id="47108" name="Picture 4" descr="red t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752601"/>
            <a:ext cx="6172200" cy="491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98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Benthic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3747" y="1498979"/>
            <a:ext cx="9905999" cy="473706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Organisms resides primarily in or on the bottom of the ocean and don't swim or drift for extended periods of time. </a:t>
            </a:r>
            <a:endParaRPr lang="en-US" dirty="0" smtClean="0"/>
          </a:p>
          <a:p>
            <a:r>
              <a:rPr lang="en-US" dirty="0" smtClean="0"/>
              <a:t>They </a:t>
            </a:r>
            <a:r>
              <a:rPr lang="en-US" dirty="0"/>
              <a:t>burrow, crawl, </a:t>
            </a:r>
            <a:r>
              <a:rPr lang="en-US" dirty="0" smtClean="0"/>
              <a:t>walk </a:t>
            </a:r>
            <a:r>
              <a:rPr lang="en-US" dirty="0"/>
              <a:t>(motile) or are permanently affixed to the ocean bottom or each other. </a:t>
            </a:r>
            <a:endParaRPr lang="en-US" dirty="0" smtClean="0"/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err="1" smtClean="0">
                <a:solidFill>
                  <a:srgbClr val="FFFF00"/>
                </a:solidFill>
              </a:rPr>
              <a:t>Demersal</a:t>
            </a:r>
            <a:r>
              <a:rPr lang="en-US" dirty="0" smtClean="0">
                <a:solidFill>
                  <a:srgbClr val="FFFF00"/>
                </a:solidFill>
              </a:rPr>
              <a:t> organisms</a:t>
            </a:r>
            <a:r>
              <a:rPr lang="en-US" dirty="0" smtClean="0"/>
              <a:t>: flounder swimming </a:t>
            </a:r>
            <a:r>
              <a:rPr lang="en-US" dirty="0"/>
              <a:t>and </a:t>
            </a:r>
            <a:r>
              <a:rPr lang="en-US" dirty="0" smtClean="0"/>
              <a:t>rest on </a:t>
            </a:r>
            <a:r>
              <a:rPr lang="en-US" dirty="0"/>
              <a:t>the </a:t>
            </a:r>
            <a:r>
              <a:rPr lang="en-US" dirty="0" smtClean="0"/>
              <a:t>bottom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err="1" smtClean="0">
                <a:solidFill>
                  <a:srgbClr val="FFFF00"/>
                </a:solidFill>
              </a:rPr>
              <a:t>Epifauna</a:t>
            </a:r>
            <a:r>
              <a:rPr lang="en-US" dirty="0" smtClean="0"/>
              <a:t>: </a:t>
            </a:r>
            <a:r>
              <a:rPr lang="en-US" dirty="0"/>
              <a:t>live all of the time on the bottom of the ocean </a:t>
            </a:r>
            <a:endParaRPr lang="en-US" dirty="0" smtClean="0"/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err="1" smtClean="0">
                <a:solidFill>
                  <a:srgbClr val="FFFF00"/>
                </a:solidFill>
              </a:rPr>
              <a:t>Infauna</a:t>
            </a:r>
            <a:r>
              <a:rPr lang="en-US" dirty="0" smtClean="0"/>
              <a:t>: </a:t>
            </a:r>
            <a:r>
              <a:rPr lang="en-US" dirty="0"/>
              <a:t>live under or within the bottom of the ocean 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8361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CA" altLang="en-US" smtClean="0"/>
          </a:p>
        </p:txBody>
      </p:sp>
      <p:pic>
        <p:nvPicPr>
          <p:cNvPr id="29699" name="Picture 4" descr="sve76701_18_0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6200" y="533400"/>
            <a:ext cx="4775200" cy="6096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999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400" dirty="0" smtClean="0"/>
              <a:t>Biotic Factors</a:t>
            </a:r>
            <a:endParaRPr lang="en-CA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Living components of an ecosystem.</a:t>
            </a:r>
          </a:p>
          <a:p>
            <a:pPr lvl="1"/>
            <a:r>
              <a:rPr lang="en-US" sz="2400" dirty="0" smtClean="0"/>
              <a:t>Interactions </a:t>
            </a:r>
            <a:r>
              <a:rPr lang="en-US" sz="2400" dirty="0"/>
              <a:t>among living </a:t>
            </a:r>
            <a:r>
              <a:rPr lang="en-US" sz="2400" dirty="0" smtClean="0"/>
              <a:t>organisms</a:t>
            </a:r>
          </a:p>
          <a:p>
            <a:endParaRPr lang="en-US" sz="2800" dirty="0" smtClean="0"/>
          </a:p>
          <a:p>
            <a:r>
              <a:rPr lang="en-US" sz="2800" dirty="0" smtClean="0"/>
              <a:t>Adjust to salinity and temperature changes; Inhabit coastal areas which fit their </a:t>
            </a:r>
            <a:r>
              <a:rPr lang="en-US" sz="2800" b="1" dirty="0" smtClean="0"/>
              <a:t>adaptations</a:t>
            </a:r>
            <a:r>
              <a:rPr lang="en-US" sz="2800" dirty="0" smtClean="0"/>
              <a:t>.</a:t>
            </a:r>
            <a:endParaRPr lang="en-CA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97" y="4443413"/>
            <a:ext cx="3163652" cy="20861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344" y="4443413"/>
            <a:ext cx="3347311" cy="20861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557" y="4429863"/>
            <a:ext cx="2803243" cy="209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2393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Nekton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509" y="1489200"/>
            <a:ext cx="9905999" cy="4763318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Cephalopods </a:t>
            </a:r>
            <a:r>
              <a:rPr lang="en-US" b="1" dirty="0"/>
              <a:t>(squids), fishes, marine mammals, sea turtles and marine </a:t>
            </a:r>
            <a:r>
              <a:rPr lang="en-US" b="1" dirty="0" smtClean="0"/>
              <a:t>birds</a:t>
            </a:r>
            <a:endParaRPr lang="en-US" dirty="0"/>
          </a:p>
          <a:p>
            <a:r>
              <a:rPr lang="en-US" dirty="0" smtClean="0"/>
              <a:t>Many </a:t>
            </a:r>
            <a:r>
              <a:rPr lang="en-US" dirty="0"/>
              <a:t>are </a:t>
            </a:r>
            <a:r>
              <a:rPr lang="en-US" dirty="0" smtClean="0"/>
              <a:t>carnivores </a:t>
            </a:r>
            <a:r>
              <a:rPr lang="en-US" dirty="0"/>
              <a:t>or herbivores without natural predators. </a:t>
            </a:r>
            <a:endParaRPr lang="en-US" dirty="0" smtClean="0"/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err="1" smtClean="0">
                <a:solidFill>
                  <a:srgbClr val="FFFF00"/>
                </a:solidFill>
              </a:rPr>
              <a:t>Planktivorous</a:t>
            </a:r>
            <a:r>
              <a:rPr lang="en-US" dirty="0" smtClean="0">
                <a:solidFill>
                  <a:srgbClr val="FFFF00"/>
                </a:solidFill>
              </a:rPr>
              <a:t> nektons</a:t>
            </a:r>
            <a:r>
              <a:rPr lang="en-US" dirty="0"/>
              <a:t>:</a:t>
            </a:r>
            <a:r>
              <a:rPr lang="en-US" dirty="0" smtClean="0"/>
              <a:t> </a:t>
            </a:r>
            <a:r>
              <a:rPr lang="en-US" dirty="0"/>
              <a:t>are animals that feed directly on plankton such as baleen whales and some fish. </a:t>
            </a:r>
            <a:endParaRPr lang="en-US" dirty="0" smtClean="0"/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Herbivorous </a:t>
            </a:r>
            <a:r>
              <a:rPr lang="en-US" dirty="0">
                <a:solidFill>
                  <a:srgbClr val="FFFF00"/>
                </a:solidFill>
              </a:rPr>
              <a:t>nektons </a:t>
            </a:r>
            <a:r>
              <a:rPr lang="en-US" dirty="0"/>
              <a:t>are ones that feed on large seaweeds </a:t>
            </a:r>
            <a:r>
              <a:rPr lang="en-US" dirty="0" smtClean="0"/>
              <a:t>and </a:t>
            </a:r>
            <a:r>
              <a:rPr lang="en-US" dirty="0"/>
              <a:t>sea grasses (turtles and manatees). </a:t>
            </a:r>
            <a:endParaRPr lang="en-US" dirty="0" smtClean="0"/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Carnivorous </a:t>
            </a:r>
            <a:r>
              <a:rPr lang="en-US" dirty="0">
                <a:solidFill>
                  <a:srgbClr val="FFFF00"/>
                </a:solidFill>
              </a:rPr>
              <a:t>nekton </a:t>
            </a:r>
            <a:r>
              <a:rPr lang="en-US" dirty="0"/>
              <a:t>are the dominant carnivorous animals of the pelagic environment and generally these animals migrate great distances in search of food. </a:t>
            </a:r>
            <a:r>
              <a:rPr lang="en-US" dirty="0" smtClean="0"/>
              <a:t>Use </a:t>
            </a:r>
            <a:r>
              <a:rPr lang="en-US" dirty="0"/>
              <a:t>fins, jets of water, strong flippers, flukes and flippers to swim through the water.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4150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CA" altLang="en-US" smtClean="0"/>
          </a:p>
        </p:txBody>
      </p:sp>
      <p:pic>
        <p:nvPicPr>
          <p:cNvPr id="30723" name="Picture 4" descr="sve76701_17_1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1400" y="228600"/>
            <a:ext cx="4991100" cy="6400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98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 descr="http://www.anselm.edu/homepage/jpitocch/genbi101/34_06aOceanLife-L%20copy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447" y="618518"/>
            <a:ext cx="9621964" cy="555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748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HABs:  Harmful Algal Blooms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Harmful algal blooms, sometimes referred to as “red tides</a:t>
            </a:r>
            <a:r>
              <a:rPr lang="en-CA" dirty="0" smtClean="0"/>
              <a:t>,” are </a:t>
            </a:r>
            <a:r>
              <a:rPr lang="en-CA" dirty="0"/>
              <a:t>mostly caused by single celled algae called </a:t>
            </a:r>
            <a:r>
              <a:rPr lang="en-CA" dirty="0" smtClean="0"/>
              <a:t>phytoplankton (not all are red, and not all red blooms are harmful!)</a:t>
            </a:r>
          </a:p>
          <a:p>
            <a:endParaRPr lang="en-CA" dirty="0" smtClean="0"/>
          </a:p>
          <a:p>
            <a:r>
              <a:rPr lang="en-CA" dirty="0" smtClean="0"/>
              <a:t>Harmful </a:t>
            </a:r>
            <a:r>
              <a:rPr lang="en-CA" dirty="0"/>
              <a:t>algae are a small subset of species </a:t>
            </a:r>
            <a:r>
              <a:rPr lang="en-CA" dirty="0" smtClean="0"/>
              <a:t>that negatively </a:t>
            </a:r>
            <a:r>
              <a:rPr lang="en-CA" dirty="0"/>
              <a:t>affect human, animal, and ecosystem health </a:t>
            </a:r>
            <a:r>
              <a:rPr lang="en-CA" dirty="0" smtClean="0"/>
              <a:t>and coastal </a:t>
            </a:r>
            <a:r>
              <a:rPr lang="en-CA" dirty="0"/>
              <a:t>resources through the production of </a:t>
            </a:r>
            <a:r>
              <a:rPr lang="en-CA" dirty="0" smtClean="0"/>
              <a:t>potent chemical toxins </a:t>
            </a:r>
            <a:r>
              <a:rPr lang="en-CA" dirty="0"/>
              <a:t>(algal toxins) or the build up of excess biomass</a:t>
            </a:r>
            <a:r>
              <a:rPr lang="en-CA" dirty="0" smtClean="0"/>
              <a:t>.</a:t>
            </a:r>
          </a:p>
          <a:p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2071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Impacts of HABs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416908"/>
            <a:ext cx="10233800" cy="4760055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/>
              <a:t>Human Health Impacts:</a:t>
            </a:r>
          </a:p>
          <a:p>
            <a:pPr lvl="1"/>
            <a:r>
              <a:rPr lang="en-CA" dirty="0"/>
              <a:t>Effects </a:t>
            </a:r>
            <a:r>
              <a:rPr lang="en-CA" dirty="0" smtClean="0"/>
              <a:t>can </a:t>
            </a:r>
            <a:r>
              <a:rPr lang="en-CA" dirty="0"/>
              <a:t>range from neurological impairment to </a:t>
            </a:r>
            <a:r>
              <a:rPr lang="en-CA" dirty="0" smtClean="0"/>
              <a:t>gastrointestinal distress </a:t>
            </a:r>
            <a:r>
              <a:rPr lang="en-CA" dirty="0"/>
              <a:t>to respiratory irritation, in some </a:t>
            </a:r>
            <a:r>
              <a:rPr lang="en-CA" dirty="0" smtClean="0"/>
              <a:t>cases resulting </a:t>
            </a:r>
            <a:r>
              <a:rPr lang="en-CA" dirty="0"/>
              <a:t>in severe illness and even death. </a:t>
            </a:r>
            <a:endParaRPr lang="en-CA" dirty="0" smtClean="0"/>
          </a:p>
          <a:p>
            <a:r>
              <a:rPr lang="en-CA" dirty="0" smtClean="0"/>
              <a:t>Animal Health Impacts:  </a:t>
            </a:r>
          </a:p>
          <a:p>
            <a:pPr lvl="1"/>
            <a:r>
              <a:rPr lang="en-CA" dirty="0" smtClean="0"/>
              <a:t>Massive fish kills are most common.  Algal toxins have also been associated with deaths of whales, manatees, sea lions, dolphins, sea turtles, birds and invertebrates.</a:t>
            </a:r>
          </a:p>
          <a:p>
            <a:r>
              <a:rPr lang="en-CA" dirty="0" smtClean="0"/>
              <a:t>Environmental Impacts:</a:t>
            </a:r>
          </a:p>
          <a:p>
            <a:pPr lvl="1"/>
            <a:r>
              <a:rPr lang="en-CA" dirty="0" smtClean="0"/>
              <a:t>Degrades ecosystem health </a:t>
            </a:r>
            <a:r>
              <a:rPr lang="en-CA" dirty="0"/>
              <a:t>by forming large and dense blooms. These </a:t>
            </a:r>
            <a:r>
              <a:rPr lang="en-CA" dirty="0" smtClean="0"/>
              <a:t>blooms alter </a:t>
            </a:r>
            <a:r>
              <a:rPr lang="en-CA" dirty="0"/>
              <a:t>habitat quality through overgrowth, shading, </a:t>
            </a:r>
            <a:r>
              <a:rPr lang="en-CA" dirty="0" smtClean="0"/>
              <a:t>oxygen depletion</a:t>
            </a:r>
            <a:r>
              <a:rPr lang="en-CA" dirty="0"/>
              <a:t>, or accumulation on </a:t>
            </a:r>
            <a:r>
              <a:rPr lang="en-CA" dirty="0" smtClean="0"/>
              <a:t>beaches.</a:t>
            </a:r>
          </a:p>
          <a:p>
            <a:r>
              <a:rPr lang="en-CA" dirty="0" smtClean="0"/>
              <a:t>Socioeconomic Impacts:</a:t>
            </a:r>
          </a:p>
          <a:p>
            <a:pPr lvl="1"/>
            <a:r>
              <a:rPr lang="en-CA" dirty="0" smtClean="0"/>
              <a:t>Can be very costly!  Just </a:t>
            </a:r>
            <a:r>
              <a:rPr lang="en-CA" dirty="0"/>
              <a:t>one major HAB event can cost local </a:t>
            </a:r>
            <a:r>
              <a:rPr lang="en-CA" dirty="0" smtClean="0"/>
              <a:t>coastal economies </a:t>
            </a:r>
            <a:r>
              <a:rPr lang="en-CA" dirty="0"/>
              <a:t>tens of millions of dollars, translating to </a:t>
            </a:r>
            <a:r>
              <a:rPr lang="en-CA" dirty="0" smtClean="0"/>
              <a:t>a much </a:t>
            </a:r>
            <a:r>
              <a:rPr lang="en-CA" dirty="0"/>
              <a:t>larger nationwide impact.</a:t>
            </a:r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4209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838200" y="105065"/>
            <a:ext cx="10515600" cy="1325563"/>
          </a:xfrm>
        </p:spPr>
        <p:txBody>
          <a:bodyPr/>
          <a:lstStyle/>
          <a:p>
            <a:r>
              <a:rPr lang="en-CA" altLang="en-US" dirty="0" smtClean="0"/>
              <a:t>Why Classify?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0628"/>
            <a:ext cx="10025130" cy="4764109"/>
          </a:xfrm>
        </p:spPr>
        <p:txBody>
          <a:bodyPr>
            <a:normAutofit fontScale="77500" lnSpcReduction="20000"/>
          </a:bodyPr>
          <a:lstStyle/>
          <a:p>
            <a:r>
              <a:rPr lang="en-CA" altLang="en-US" dirty="0">
                <a:solidFill>
                  <a:schemeClr val="tx1"/>
                </a:solidFill>
              </a:rPr>
              <a:t>There are over 8.8 million  different species known on Earth.</a:t>
            </a:r>
          </a:p>
          <a:p>
            <a:endParaRPr lang="en-CA" altLang="en-US" dirty="0">
              <a:solidFill>
                <a:schemeClr val="tx1"/>
              </a:solidFill>
            </a:endParaRPr>
          </a:p>
          <a:p>
            <a:r>
              <a:rPr lang="en-CA" altLang="en-US" dirty="0">
                <a:solidFill>
                  <a:schemeClr val="tx1"/>
                </a:solidFill>
              </a:rPr>
              <a:t>Scientist are still discovering new species.</a:t>
            </a:r>
          </a:p>
          <a:p>
            <a:pPr lvl="1"/>
            <a:r>
              <a:rPr lang="en-CA" altLang="en-US" dirty="0">
                <a:solidFill>
                  <a:schemeClr val="tx1"/>
                </a:solidFill>
              </a:rPr>
              <a:t>thousands of new marine species are discovered every year!</a:t>
            </a:r>
          </a:p>
          <a:p>
            <a:pPr marL="177800" indent="-177800">
              <a:lnSpc>
                <a:spcPct val="80000"/>
              </a:lnSpc>
              <a:defRPr/>
            </a:pPr>
            <a:endParaRPr lang="en-CA" dirty="0">
              <a:solidFill>
                <a:schemeClr val="tx1"/>
              </a:solidFill>
            </a:endParaRPr>
          </a:p>
          <a:p>
            <a:pPr marL="177800" indent="-177800">
              <a:lnSpc>
                <a:spcPct val="80000"/>
              </a:lnSpc>
              <a:defRPr/>
            </a:pPr>
            <a:r>
              <a:rPr lang="en-CA" b="0" dirty="0" smtClean="0">
                <a:solidFill>
                  <a:schemeClr val="tx1"/>
                </a:solidFill>
              </a:rPr>
              <a:t>Developed </a:t>
            </a:r>
            <a:r>
              <a:rPr lang="en-CA" b="0" dirty="0">
                <a:solidFill>
                  <a:schemeClr val="tx1"/>
                </a:solidFill>
              </a:rPr>
              <a:t>by scientists to bring order to the great diversity of life forms.</a:t>
            </a:r>
          </a:p>
          <a:p>
            <a:pPr marL="177800" indent="-177800">
              <a:lnSpc>
                <a:spcPct val="80000"/>
              </a:lnSpc>
              <a:defRPr/>
            </a:pPr>
            <a:endParaRPr lang="en-CA" b="0" dirty="0" smtClean="0">
              <a:solidFill>
                <a:schemeClr val="tx1"/>
              </a:solidFill>
            </a:endParaRPr>
          </a:p>
          <a:p>
            <a:pPr marL="177800" indent="-177800">
              <a:lnSpc>
                <a:spcPct val="80000"/>
              </a:lnSpc>
              <a:defRPr/>
            </a:pPr>
            <a:r>
              <a:rPr lang="en-CA" b="0" dirty="0" smtClean="0">
                <a:solidFill>
                  <a:schemeClr val="tx1"/>
                </a:solidFill>
              </a:rPr>
              <a:t>Provides </a:t>
            </a:r>
            <a:r>
              <a:rPr lang="en-CA" b="0" dirty="0">
                <a:solidFill>
                  <a:schemeClr val="tx1"/>
                </a:solidFill>
              </a:rPr>
              <a:t>a logical naming system.</a:t>
            </a:r>
          </a:p>
          <a:p>
            <a:pPr marL="177800" indent="-177800">
              <a:lnSpc>
                <a:spcPct val="80000"/>
              </a:lnSpc>
              <a:defRPr/>
            </a:pPr>
            <a:endParaRPr lang="en-CA" b="0" dirty="0" smtClean="0">
              <a:solidFill>
                <a:schemeClr val="tx1"/>
              </a:solidFill>
            </a:endParaRPr>
          </a:p>
          <a:p>
            <a:pPr marL="177800" indent="-177800">
              <a:lnSpc>
                <a:spcPct val="80000"/>
              </a:lnSpc>
              <a:defRPr/>
            </a:pPr>
            <a:r>
              <a:rPr lang="en-CA" b="0" dirty="0" smtClean="0">
                <a:solidFill>
                  <a:schemeClr val="tx1"/>
                </a:solidFill>
              </a:rPr>
              <a:t>Newly </a:t>
            </a:r>
            <a:r>
              <a:rPr lang="en-CA" b="0" dirty="0">
                <a:solidFill>
                  <a:schemeClr val="tx1"/>
                </a:solidFill>
              </a:rPr>
              <a:t>discovered organisms may be grouped.</a:t>
            </a:r>
          </a:p>
          <a:p>
            <a:pPr marL="177800" indent="-177800">
              <a:lnSpc>
                <a:spcPct val="80000"/>
              </a:lnSpc>
              <a:defRPr/>
            </a:pPr>
            <a:endParaRPr lang="en-US" b="0" dirty="0" smtClean="0">
              <a:solidFill>
                <a:schemeClr val="tx1"/>
              </a:solidFill>
            </a:endParaRPr>
          </a:p>
          <a:p>
            <a:pPr marL="177800" indent="-177800">
              <a:lnSpc>
                <a:spcPct val="80000"/>
              </a:lnSpc>
              <a:defRPr/>
            </a:pPr>
            <a:r>
              <a:rPr lang="en-US" b="0" dirty="0" smtClean="0">
                <a:solidFill>
                  <a:schemeClr val="tx1"/>
                </a:solidFill>
              </a:rPr>
              <a:t>Identify </a:t>
            </a:r>
            <a:r>
              <a:rPr lang="en-US" b="0" dirty="0">
                <a:solidFill>
                  <a:schemeClr val="tx1"/>
                </a:solidFill>
              </a:rPr>
              <a:t>organisms</a:t>
            </a:r>
          </a:p>
          <a:p>
            <a:pPr marL="177800" indent="-177800">
              <a:lnSpc>
                <a:spcPct val="80000"/>
              </a:lnSpc>
              <a:defRPr/>
            </a:pPr>
            <a:endParaRPr lang="en-US" b="0" dirty="0" smtClean="0">
              <a:solidFill>
                <a:schemeClr val="tx1"/>
              </a:solidFill>
            </a:endParaRPr>
          </a:p>
          <a:p>
            <a:pPr marL="177800" indent="-177800">
              <a:lnSpc>
                <a:spcPct val="80000"/>
              </a:lnSpc>
              <a:defRPr/>
            </a:pPr>
            <a:r>
              <a:rPr lang="en-US" b="0" dirty="0" smtClean="0">
                <a:solidFill>
                  <a:schemeClr val="tx1"/>
                </a:solidFill>
              </a:rPr>
              <a:t>Represent </a:t>
            </a:r>
            <a:r>
              <a:rPr lang="en-US" b="0" dirty="0">
                <a:solidFill>
                  <a:schemeClr val="tx1"/>
                </a:solidFill>
              </a:rPr>
              <a:t>relationships among organisms.</a:t>
            </a:r>
            <a:endParaRPr lang="en-CA" b="0" dirty="0">
              <a:solidFill>
                <a:schemeClr val="tx1"/>
              </a:solidFill>
            </a:endParaRPr>
          </a:p>
          <a:p>
            <a:pPr>
              <a:defRPr/>
            </a:pPr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98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z="3600" dirty="0">
                <a:solidFill>
                  <a:schemeClr val="tx1"/>
                </a:solidFill>
              </a:rPr>
              <a:t>Classification of Living Things:</a:t>
            </a:r>
            <a:endParaRPr lang="en-US" altLang="en-US" sz="3600" dirty="0">
              <a:solidFill>
                <a:schemeClr val="tx1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CA" altLang="en-US" u="sng" dirty="0" smtClean="0">
                <a:solidFill>
                  <a:srgbClr val="FFFF00"/>
                </a:solidFill>
              </a:rPr>
              <a:t>Taxonomy</a:t>
            </a:r>
            <a:r>
              <a:rPr lang="en-CA" altLang="en-US" dirty="0" smtClean="0">
                <a:solidFill>
                  <a:schemeClr val="tx1"/>
                </a:solidFill>
              </a:rPr>
              <a:t>:  </a:t>
            </a:r>
            <a:r>
              <a:rPr lang="en-CA" altLang="en-US" b="0" dirty="0" smtClean="0">
                <a:solidFill>
                  <a:schemeClr val="tx1"/>
                </a:solidFill>
              </a:rPr>
              <a:t>The science that deals with the classification of living things.</a:t>
            </a:r>
            <a:endParaRPr lang="en-CA" altLang="en-US" b="0" u="sng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CA" altLang="en-US" u="sng" dirty="0" smtClean="0">
                <a:solidFill>
                  <a:srgbClr val="FFFF00"/>
                </a:solidFill>
              </a:rPr>
              <a:t>Unity</a:t>
            </a:r>
            <a:r>
              <a:rPr lang="en-CA" altLang="en-US" dirty="0" smtClean="0">
                <a:solidFill>
                  <a:schemeClr val="tx1"/>
                </a:solidFill>
              </a:rPr>
              <a:t>:  </a:t>
            </a:r>
            <a:r>
              <a:rPr lang="en-CA" altLang="en-US" b="0" dirty="0" smtClean="0">
                <a:solidFill>
                  <a:schemeClr val="tx1"/>
                </a:solidFill>
              </a:rPr>
              <a:t>Similar characteristics among organisms which group them together.  (how organisms are similar)</a:t>
            </a:r>
            <a:endParaRPr lang="en-CA" altLang="en-US" b="0" u="sng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CA" altLang="en-US" u="sng" dirty="0" smtClean="0">
                <a:solidFill>
                  <a:srgbClr val="FFFF00"/>
                </a:solidFill>
              </a:rPr>
              <a:t>Diversity</a:t>
            </a:r>
            <a:r>
              <a:rPr lang="en-CA" altLang="en-US" dirty="0" smtClean="0">
                <a:solidFill>
                  <a:schemeClr val="tx1"/>
                </a:solidFill>
              </a:rPr>
              <a:t>:  </a:t>
            </a:r>
            <a:r>
              <a:rPr lang="en-CA" altLang="en-US" b="0" dirty="0" smtClean="0">
                <a:solidFill>
                  <a:schemeClr val="tx1"/>
                </a:solidFill>
              </a:rPr>
              <a:t>Different aspects between organisms that place them into different groups.  (how organisms are different</a:t>
            </a:r>
            <a:r>
              <a:rPr lang="en-CA" altLang="en-US" b="0" dirty="0" smtClean="0">
                <a:solidFill>
                  <a:schemeClr val="tx1"/>
                </a:solidFill>
              </a:rPr>
              <a:t>)</a:t>
            </a:r>
          </a:p>
          <a:p>
            <a:pPr>
              <a:defRPr/>
            </a:pPr>
            <a:r>
              <a:rPr lang="en-CA" u="sng" dirty="0">
                <a:solidFill>
                  <a:srgbClr val="FFFF00"/>
                </a:solidFill>
              </a:rPr>
              <a:t>Species</a:t>
            </a:r>
            <a:r>
              <a:rPr lang="en-CA" dirty="0">
                <a:solidFill>
                  <a:schemeClr val="tx1"/>
                </a:solidFill>
              </a:rPr>
              <a:t>:  A group of organisms, alike in many ways that can interbreed under natural conditions to produce fertile offspring.</a:t>
            </a:r>
          </a:p>
          <a:p>
            <a:pPr>
              <a:buNone/>
              <a:defRPr/>
            </a:pPr>
            <a:endParaRPr lang="en-CA" u="sng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CA" u="sng" dirty="0">
                <a:solidFill>
                  <a:srgbClr val="FFFF00"/>
                </a:solidFill>
              </a:rPr>
              <a:t>Genus</a:t>
            </a:r>
            <a:r>
              <a:rPr lang="en-CA" dirty="0">
                <a:solidFill>
                  <a:schemeClr val="tx1"/>
                </a:solidFill>
              </a:rPr>
              <a:t>:  A group of similar species.</a:t>
            </a:r>
          </a:p>
          <a:p>
            <a:pPr eaLnBrk="1" hangingPunct="1"/>
            <a:endParaRPr lang="en-US" altLang="en-US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43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0941" y="288325"/>
            <a:ext cx="8311978" cy="7159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CA" altLang="en-US" dirty="0" smtClean="0"/>
              <a:t>Binomial </a:t>
            </a:r>
            <a:r>
              <a:rPr lang="en-CA" altLang="en-US" dirty="0" smtClean="0"/>
              <a:t>Nomenclature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263611" y="1069975"/>
            <a:ext cx="10066638" cy="565527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CA" altLang="en-US" sz="2000" dirty="0">
                <a:solidFill>
                  <a:schemeClr val="tx1"/>
                </a:solidFill>
              </a:rPr>
              <a:t>Linnaeus used a two name system for assigning names to organisms. </a:t>
            </a:r>
          </a:p>
          <a:p>
            <a:pPr eaLnBrk="1" hangingPunct="1">
              <a:lnSpc>
                <a:spcPct val="90000"/>
              </a:lnSpc>
            </a:pPr>
            <a:r>
              <a:rPr lang="en-CA" altLang="en-US" sz="2000" dirty="0">
                <a:solidFill>
                  <a:schemeClr val="tx1"/>
                </a:solidFill>
              </a:rPr>
              <a:t>This is known as </a:t>
            </a:r>
            <a:r>
              <a:rPr lang="en-CA" altLang="en-US" sz="2000" dirty="0">
                <a:solidFill>
                  <a:srgbClr val="FFFF00"/>
                </a:solidFill>
              </a:rPr>
              <a:t>binomial nomenclature</a:t>
            </a:r>
            <a:r>
              <a:rPr lang="en-CA" altLang="en-US" sz="2000" dirty="0">
                <a:solidFill>
                  <a:schemeClr val="tx1"/>
                </a:solidFill>
              </a:rPr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CA" altLang="en-US" sz="2000" dirty="0">
                <a:solidFill>
                  <a:schemeClr val="tx1"/>
                </a:solidFill>
              </a:rPr>
              <a:t>Two word Latin name. Latin is a </a:t>
            </a:r>
            <a:r>
              <a:rPr lang="en-CA" altLang="en-US" sz="2000" i="1" dirty="0">
                <a:solidFill>
                  <a:schemeClr val="tx1"/>
                </a:solidFill>
              </a:rPr>
              <a:t>dead language</a:t>
            </a:r>
            <a:r>
              <a:rPr lang="en-CA" altLang="en-US" sz="2000" dirty="0">
                <a:solidFill>
                  <a:schemeClr val="tx1"/>
                </a:solidFill>
              </a:rPr>
              <a:t> (unchanging)</a:t>
            </a:r>
          </a:p>
          <a:p>
            <a:pPr lvl="1" eaLnBrk="1" hangingPunct="1">
              <a:lnSpc>
                <a:spcPct val="90000"/>
              </a:lnSpc>
            </a:pPr>
            <a:r>
              <a:rPr lang="en-CA" altLang="en-US" sz="2000" dirty="0">
                <a:solidFill>
                  <a:schemeClr val="tx1"/>
                </a:solidFill>
              </a:rPr>
              <a:t>The first name is the </a:t>
            </a:r>
            <a:r>
              <a:rPr lang="en-CA" altLang="en-US" sz="2000" i="1" dirty="0">
                <a:solidFill>
                  <a:schemeClr val="tx1"/>
                </a:solidFill>
              </a:rPr>
              <a:t>genus</a:t>
            </a:r>
            <a:r>
              <a:rPr lang="en-CA" altLang="en-US" sz="2000" dirty="0">
                <a:solidFill>
                  <a:schemeClr val="tx1"/>
                </a:solidFill>
              </a:rPr>
              <a:t> (a noun)</a:t>
            </a:r>
          </a:p>
          <a:p>
            <a:pPr lvl="1" eaLnBrk="1" hangingPunct="1">
              <a:lnSpc>
                <a:spcPct val="90000"/>
              </a:lnSpc>
            </a:pPr>
            <a:r>
              <a:rPr lang="en-CA" altLang="en-US" sz="2000" dirty="0">
                <a:solidFill>
                  <a:schemeClr val="tx1"/>
                </a:solidFill>
              </a:rPr>
              <a:t>Second name is the </a:t>
            </a:r>
            <a:r>
              <a:rPr lang="en-CA" altLang="en-US" sz="2000" i="1" dirty="0">
                <a:solidFill>
                  <a:schemeClr val="tx1"/>
                </a:solidFill>
              </a:rPr>
              <a:t>species</a:t>
            </a:r>
            <a:r>
              <a:rPr lang="en-CA" altLang="en-US" sz="2000" dirty="0">
                <a:solidFill>
                  <a:schemeClr val="tx1"/>
                </a:solidFill>
              </a:rPr>
              <a:t> (an adjective) within the genus.</a:t>
            </a:r>
          </a:p>
          <a:p>
            <a:pPr lvl="1" eaLnBrk="1" hangingPunct="1">
              <a:lnSpc>
                <a:spcPct val="90000"/>
              </a:lnSpc>
            </a:pPr>
            <a:r>
              <a:rPr lang="en-CA" altLang="en-US" sz="2000" dirty="0">
                <a:solidFill>
                  <a:schemeClr val="tx1"/>
                </a:solidFill>
              </a:rPr>
              <a:t>Genus and species are given together to constitute the species name of an organism. Genus may be indicated with first initial, but only if it is understood.</a:t>
            </a:r>
          </a:p>
          <a:p>
            <a:pPr eaLnBrk="1" hangingPunct="1">
              <a:lnSpc>
                <a:spcPct val="90000"/>
              </a:lnSpc>
            </a:pPr>
            <a:r>
              <a:rPr lang="en-CA" altLang="en-US" sz="2000" dirty="0">
                <a:solidFill>
                  <a:schemeClr val="tx1"/>
                </a:solidFill>
              </a:rPr>
              <a:t>Examples:</a:t>
            </a:r>
            <a:endParaRPr lang="en-CA" altLang="en-US" sz="2000" i="1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CA" altLang="en-US" sz="2000" i="1" dirty="0" err="1">
                <a:solidFill>
                  <a:schemeClr val="tx1"/>
                </a:solidFill>
              </a:rPr>
              <a:t>Canis</a:t>
            </a:r>
            <a:r>
              <a:rPr lang="en-CA" altLang="en-US" sz="2000" i="1" dirty="0">
                <a:solidFill>
                  <a:schemeClr val="tx1"/>
                </a:solidFill>
              </a:rPr>
              <a:t> </a:t>
            </a:r>
            <a:r>
              <a:rPr lang="en-CA" altLang="en-US" sz="2000" i="1" dirty="0" err="1">
                <a:solidFill>
                  <a:schemeClr val="tx1"/>
                </a:solidFill>
              </a:rPr>
              <a:t>familiaris</a:t>
            </a:r>
            <a:r>
              <a:rPr lang="en-CA" altLang="en-US" sz="2000" i="1" dirty="0">
                <a:solidFill>
                  <a:schemeClr val="tx1"/>
                </a:solidFill>
              </a:rPr>
              <a:t>		</a:t>
            </a:r>
            <a:r>
              <a:rPr lang="en-CA" altLang="en-US" sz="2000" dirty="0">
                <a:solidFill>
                  <a:schemeClr val="tx1"/>
                </a:solidFill>
              </a:rPr>
              <a:t>(dog)</a:t>
            </a:r>
            <a:endParaRPr lang="en-CA" altLang="en-US" sz="2000" i="1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CA" altLang="en-US" sz="2000" i="1" dirty="0">
                <a:solidFill>
                  <a:schemeClr val="tx1"/>
                </a:solidFill>
              </a:rPr>
              <a:t>C. lupus			</a:t>
            </a:r>
            <a:r>
              <a:rPr lang="en-CA" altLang="en-US" sz="2000" dirty="0">
                <a:solidFill>
                  <a:schemeClr val="tx1"/>
                </a:solidFill>
              </a:rPr>
              <a:t>(wolf)</a:t>
            </a:r>
            <a:endParaRPr lang="en-CA" altLang="en-US" sz="2000" i="1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CA" altLang="en-US" sz="2000" i="1" dirty="0">
                <a:solidFill>
                  <a:schemeClr val="tx1"/>
                </a:solidFill>
              </a:rPr>
              <a:t>C </a:t>
            </a:r>
            <a:r>
              <a:rPr lang="en-CA" altLang="en-US" sz="2000" i="1" dirty="0" err="1">
                <a:solidFill>
                  <a:schemeClr val="tx1"/>
                </a:solidFill>
              </a:rPr>
              <a:t>latrans</a:t>
            </a:r>
            <a:r>
              <a:rPr lang="en-CA" altLang="en-US" sz="2000" i="1" dirty="0">
                <a:solidFill>
                  <a:schemeClr val="tx1"/>
                </a:solidFill>
              </a:rPr>
              <a:t>			</a:t>
            </a:r>
            <a:r>
              <a:rPr lang="en-CA" altLang="en-US" sz="2000" dirty="0">
                <a:solidFill>
                  <a:schemeClr val="tx1"/>
                </a:solidFill>
              </a:rPr>
              <a:t>(coyote)</a:t>
            </a:r>
          </a:p>
          <a:p>
            <a:pPr lvl="1" eaLnBrk="1" hangingPunct="1">
              <a:lnSpc>
                <a:spcPct val="90000"/>
              </a:lnSpc>
            </a:pPr>
            <a:endParaRPr lang="en-CA" altLang="en-US" sz="20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CA" altLang="en-US" sz="2000" dirty="0">
                <a:solidFill>
                  <a:schemeClr val="tx1"/>
                </a:solidFill>
              </a:rPr>
              <a:t>Note that this system shows a connection between dogs, wolves, and coyotes.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Genus is capitalized. Species is lower case</a:t>
            </a:r>
            <a:r>
              <a:rPr lang="en-US" altLang="en-US" sz="20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CA" altLang="en-US" sz="2000" dirty="0">
                <a:solidFill>
                  <a:schemeClr val="tx1"/>
                </a:solidFill>
                <a:hlinkClick r:id="rId3"/>
              </a:rPr>
              <a:t>https://</a:t>
            </a:r>
            <a:r>
              <a:rPr lang="en-CA" altLang="en-US" sz="2000" dirty="0" smtClean="0">
                <a:solidFill>
                  <a:schemeClr val="tx1"/>
                </a:solidFill>
                <a:hlinkClick r:id="rId3"/>
              </a:rPr>
              <a:t>www.youtube.com/watch?v=F38BmgPcZ_I</a:t>
            </a:r>
            <a:endParaRPr lang="en-CA" altLang="en-US" sz="2000" dirty="0" smtClean="0">
              <a:solidFill>
                <a:schemeClr val="tx1"/>
              </a:solidFill>
            </a:endParaRPr>
          </a:p>
          <a:p>
            <a:endParaRPr lang="en-CA" altLang="en-US" sz="20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CA" altLang="en-US" sz="2000" dirty="0">
              <a:solidFill>
                <a:schemeClr val="tx1"/>
              </a:solidFill>
            </a:endParaRPr>
          </a:p>
        </p:txBody>
      </p:sp>
      <p:pic>
        <p:nvPicPr>
          <p:cNvPr id="19460" name="Picture 7" descr="mech_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2628900"/>
            <a:ext cx="1674812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4357688"/>
            <a:ext cx="1676400" cy="165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1069975"/>
            <a:ext cx="167640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01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CA" altLang="en-US"/>
          </a:p>
        </p:txBody>
      </p:sp>
      <p:pic>
        <p:nvPicPr>
          <p:cNvPr id="134147" name="Picture 3" descr="04_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183336"/>
            <a:ext cx="9105900" cy="635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4148" name="Text Box 4"/>
          <p:cNvSpPr txBox="1">
            <a:spLocks noChangeArrowheads="1"/>
          </p:cNvSpPr>
          <p:nvPr/>
        </p:nvSpPr>
        <p:spPr bwMode="auto">
          <a:xfrm>
            <a:off x="2122420" y="4648200"/>
            <a:ext cx="244329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200">
                <a:latin typeface="Times New Roman" panose="02020603050405020304" pitchFamily="18" charset="0"/>
              </a:rPr>
              <a:t>Classification</a:t>
            </a:r>
          </a:p>
          <a:p>
            <a:pPr algn="ctr"/>
            <a:r>
              <a:rPr lang="en-US" altLang="en-US" sz="3200">
                <a:latin typeface="Times New Roman" panose="02020603050405020304" pitchFamily="18" charset="0"/>
              </a:rPr>
              <a:t>Is</a:t>
            </a:r>
          </a:p>
          <a:p>
            <a:pPr algn="ctr"/>
            <a:r>
              <a:rPr lang="en-US" altLang="en-US" sz="3200">
                <a:latin typeface="Times New Roman" panose="02020603050405020304" pitchFamily="18" charset="0"/>
              </a:rPr>
              <a:t>Tricky…</a:t>
            </a:r>
          </a:p>
        </p:txBody>
      </p:sp>
    </p:spTree>
    <p:extLst>
      <p:ext uri="{BB962C8B-B14F-4D97-AF65-F5344CB8AC3E}">
        <p14:creationId xmlns:p14="http://schemas.microsoft.com/office/powerpoint/2010/main" val="318882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228600"/>
            <a:ext cx="7772400" cy="6096000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CA" sz="4400" dirty="0">
                <a:solidFill>
                  <a:schemeClr val="tx1"/>
                </a:solidFill>
              </a:rPr>
              <a:t>Some organisms were named a long time ago.  Since then more information has been gained and now we realize they were not named correctly.  </a:t>
            </a:r>
            <a:endParaRPr lang="en-CA" sz="4400" dirty="0" smtClean="0">
              <a:solidFill>
                <a:schemeClr val="tx1"/>
              </a:solidFill>
            </a:endParaRPr>
          </a:p>
          <a:p>
            <a:pPr marL="0" indent="0" algn="ctr">
              <a:buNone/>
              <a:defRPr/>
            </a:pPr>
            <a:r>
              <a:rPr lang="en-CA" sz="4400" dirty="0" smtClean="0">
                <a:solidFill>
                  <a:schemeClr val="tx1"/>
                </a:solidFill>
              </a:rPr>
              <a:t>Ex:  </a:t>
            </a:r>
            <a:r>
              <a:rPr lang="en-CA" sz="4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Seahorse</a:t>
            </a:r>
            <a:endParaRPr lang="en-US" sz="44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3555" name="Picture 5" descr="gy-seahorse-0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5105400"/>
            <a:ext cx="879475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7" descr="starfish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181600"/>
            <a:ext cx="1600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9" descr="jellyfish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181600"/>
            <a:ext cx="1600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11" descr="23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181600"/>
            <a:ext cx="1676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13" descr="seaweed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181600"/>
            <a:ext cx="1600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149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0358"/>
            <a:ext cx="10515600" cy="1325563"/>
          </a:xfrm>
        </p:spPr>
        <p:txBody>
          <a:bodyPr/>
          <a:lstStyle/>
          <a:p>
            <a:r>
              <a:rPr lang="en-CA" dirty="0" smtClean="0"/>
              <a:t>Zones of the Ocean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784" y="1280161"/>
            <a:ext cx="5821016" cy="5281540"/>
          </a:xfrm>
        </p:spPr>
        <p:txBody>
          <a:bodyPr>
            <a:normAutofit fontScale="92500" lnSpcReduction="20000"/>
          </a:bodyPr>
          <a:lstStyle/>
          <a:p>
            <a:r>
              <a:rPr lang="en-CA" dirty="0" smtClean="0"/>
              <a:t>The ocean is divided into Zones:</a:t>
            </a:r>
          </a:p>
          <a:p>
            <a:pPr lvl="1"/>
            <a:endParaRPr lang="en-CA" sz="2800" dirty="0" smtClean="0"/>
          </a:p>
          <a:p>
            <a:pPr marL="457200" lvl="1" indent="0">
              <a:buNone/>
            </a:pPr>
            <a:r>
              <a:rPr lang="en-CA" sz="2800" dirty="0" smtClean="0">
                <a:solidFill>
                  <a:srgbClr val="FFFF00"/>
                </a:solidFill>
              </a:rPr>
              <a:t>Pelagic Zone:</a:t>
            </a:r>
          </a:p>
          <a:p>
            <a:pPr lvl="1"/>
            <a:r>
              <a:rPr lang="en-CA" sz="2800" dirty="0" smtClean="0"/>
              <a:t>“Open water”</a:t>
            </a:r>
          </a:p>
          <a:p>
            <a:pPr lvl="1"/>
            <a:r>
              <a:rPr lang="en-CA" sz="2800" dirty="0" smtClean="0"/>
              <a:t>Part of the ocean that is not near the coast or the sea floor. </a:t>
            </a:r>
          </a:p>
          <a:p>
            <a:pPr marL="457200" lvl="1" indent="0">
              <a:buNone/>
            </a:pPr>
            <a:endParaRPr lang="en-CA" sz="2800" dirty="0" smtClean="0"/>
          </a:p>
          <a:p>
            <a:pPr marL="457200" lvl="1" indent="0">
              <a:buNone/>
            </a:pPr>
            <a:r>
              <a:rPr lang="en-CA" sz="2800" dirty="0" smtClean="0">
                <a:solidFill>
                  <a:srgbClr val="FFFF00"/>
                </a:solidFill>
              </a:rPr>
              <a:t>Benthic Zone:</a:t>
            </a:r>
          </a:p>
          <a:p>
            <a:pPr lvl="1"/>
            <a:r>
              <a:rPr lang="en-CA" sz="2800" dirty="0" smtClean="0"/>
              <a:t>Lowest ecological region</a:t>
            </a:r>
          </a:p>
          <a:p>
            <a:pPr lvl="1"/>
            <a:r>
              <a:rPr lang="en-CA" sz="2800" dirty="0" smtClean="0"/>
              <a:t>Includes the </a:t>
            </a:r>
            <a:r>
              <a:rPr lang="en-CA" sz="2800" dirty="0"/>
              <a:t>sediment surface and some sub-surface layers. </a:t>
            </a:r>
            <a:endParaRPr lang="en-CA" sz="2800" dirty="0" smtClean="0"/>
          </a:p>
          <a:p>
            <a:pPr lvl="1"/>
            <a:r>
              <a:rPr lang="en-CA" sz="2800" dirty="0" smtClean="0"/>
              <a:t>Organisms </a:t>
            </a:r>
            <a:r>
              <a:rPr lang="en-CA" sz="2800" dirty="0"/>
              <a:t>generally live in close relationship with the substrate bottom and many are permanently attached to the bottom.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2185649" y="3265814"/>
            <a:ext cx="9190130" cy="5753919"/>
          </a:xfrm>
        </p:spPr>
        <p:txBody>
          <a:bodyPr>
            <a:normAutofit fontScale="92500" lnSpcReduction="20000"/>
          </a:bodyPr>
          <a:lstStyle/>
          <a:p>
            <a:endParaRPr lang="en-CA" dirty="0"/>
          </a:p>
        </p:txBody>
      </p:sp>
      <p:pic>
        <p:nvPicPr>
          <p:cNvPr id="1026" name="Picture 2" descr="FG12_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80160"/>
            <a:ext cx="6041656" cy="548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own Arrow 8"/>
          <p:cNvSpPr/>
          <p:nvPr/>
        </p:nvSpPr>
        <p:spPr>
          <a:xfrm>
            <a:off x="6748272" y="466120"/>
            <a:ext cx="566928" cy="814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Down Arrow 10"/>
          <p:cNvSpPr/>
          <p:nvPr/>
        </p:nvSpPr>
        <p:spPr>
          <a:xfrm>
            <a:off x="8757162" y="466120"/>
            <a:ext cx="566928" cy="11415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54829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 idx="4294967295"/>
          </p:nvPr>
        </p:nvSpPr>
        <p:spPr>
          <a:xfrm>
            <a:off x="609600" y="122237"/>
            <a:ext cx="10515600" cy="1325563"/>
          </a:xfrm>
        </p:spPr>
        <p:txBody>
          <a:bodyPr/>
          <a:lstStyle/>
          <a:p>
            <a:r>
              <a:rPr lang="en-US" altLang="en-US" u="sng" dirty="0"/>
              <a:t>Classification of Life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sz="half" idx="4294967295"/>
          </p:nvPr>
        </p:nvSpPr>
        <p:spPr>
          <a:xfrm>
            <a:off x="1828800" y="1447800"/>
            <a:ext cx="4038600" cy="2895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FFFF00"/>
                </a:solidFill>
              </a:rPr>
              <a:t>Three domains</a:t>
            </a:r>
          </a:p>
          <a:p>
            <a:pPr lvl="1">
              <a:lnSpc>
                <a:spcPct val="90000"/>
              </a:lnSpc>
            </a:pPr>
            <a:r>
              <a:rPr lang="en-US" altLang="en-US" u="sng" dirty="0" err="1"/>
              <a:t>Archaea</a:t>
            </a:r>
            <a:endParaRPr lang="en-US" altLang="en-US" u="sng" dirty="0"/>
          </a:p>
          <a:p>
            <a:pPr lvl="1">
              <a:lnSpc>
                <a:spcPct val="90000"/>
              </a:lnSpc>
            </a:pPr>
            <a:r>
              <a:rPr lang="en-US" altLang="en-US" u="sng" dirty="0"/>
              <a:t>Bacteria</a:t>
            </a:r>
          </a:p>
          <a:p>
            <a:pPr lvl="1">
              <a:lnSpc>
                <a:spcPct val="90000"/>
              </a:lnSpc>
            </a:pPr>
            <a:r>
              <a:rPr lang="en-US" altLang="en-US" u="sng" dirty="0" err="1"/>
              <a:t>Eukarya</a:t>
            </a:r>
            <a:endParaRPr lang="en-US" altLang="en-US" u="sng" dirty="0"/>
          </a:p>
          <a:p>
            <a:endParaRPr lang="en-US" altLang="en-US" dirty="0"/>
          </a:p>
        </p:txBody>
      </p:sp>
      <p:pic>
        <p:nvPicPr>
          <p:cNvPr id="15365" name="Picture 5" descr="EoO_10e_Figure_12_0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6" y="1219200"/>
            <a:ext cx="4238625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13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3429001"/>
            <a:ext cx="4422775" cy="323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15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873211" y="266400"/>
            <a:ext cx="10445578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Three Kingdom Classification System</a:t>
            </a:r>
            <a:endParaRPr lang="en-CA" altLang="en-US" dirty="0" smtClean="0"/>
          </a:p>
        </p:txBody>
      </p:sp>
      <p:pic>
        <p:nvPicPr>
          <p:cNvPr id="48131" name="Picture 4" descr="tree of lif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19325" y="1600201"/>
            <a:ext cx="7753350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215341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37881" y="1815921"/>
            <a:ext cx="4648200" cy="4280079"/>
          </a:xfrm>
          <a:noFill/>
          <a:ln/>
        </p:spPr>
        <p:txBody>
          <a:bodyPr>
            <a:normAutofit fontScale="92500" lnSpcReduction="20000"/>
          </a:bodyPr>
          <a:lstStyle/>
          <a:p>
            <a:r>
              <a:rPr lang="en-US" altLang="en-US" dirty="0"/>
              <a:t>The Bacteria and </a:t>
            </a:r>
            <a:r>
              <a:rPr lang="en-US" altLang="en-US" dirty="0" err="1"/>
              <a:t>Archaea</a:t>
            </a:r>
            <a:r>
              <a:rPr lang="en-US" altLang="en-US" dirty="0"/>
              <a:t> contain single-celled organisms without nuclei or organelles; they are called </a:t>
            </a:r>
            <a:r>
              <a:rPr lang="en-US" altLang="en-US" b="1" dirty="0"/>
              <a:t>prokaryotes.</a:t>
            </a:r>
            <a:r>
              <a:rPr lang="en-US" altLang="en-US" dirty="0"/>
              <a:t> </a:t>
            </a:r>
            <a:endParaRPr lang="en-US" altLang="en-US" dirty="0" smtClean="0"/>
          </a:p>
          <a:p>
            <a:endParaRPr lang="en-US" altLang="en-US" dirty="0"/>
          </a:p>
          <a:p>
            <a:pPr marL="0" indent="0">
              <a:buNone/>
            </a:pPr>
            <a:r>
              <a:rPr lang="en-US" altLang="en-US" sz="4300" dirty="0" err="1" smtClean="0"/>
              <a:t>Eukarya</a:t>
            </a:r>
            <a:endParaRPr lang="en-US" altLang="en-US" sz="4300" dirty="0" smtClean="0"/>
          </a:p>
          <a:p>
            <a:r>
              <a:rPr lang="en-US" altLang="en-US" dirty="0"/>
              <a:t>The fungi, </a:t>
            </a:r>
            <a:r>
              <a:rPr lang="en-US" altLang="en-US" dirty="0" err="1"/>
              <a:t>protists</a:t>
            </a:r>
            <a:r>
              <a:rPr lang="en-US" altLang="en-US" dirty="0"/>
              <a:t>, animals, and plants contain organisms with cells having nuclei and organelles; they are called </a:t>
            </a:r>
            <a:r>
              <a:rPr lang="en-US" altLang="en-US" b="1" dirty="0"/>
              <a:t>eukaryotes.</a:t>
            </a:r>
          </a:p>
          <a:p>
            <a:endParaRPr lang="en-US" altLang="en-US" dirty="0" smtClean="0"/>
          </a:p>
        </p:txBody>
      </p:sp>
      <p:pic>
        <p:nvPicPr>
          <p:cNvPr id="62469" name="Picture 5" descr="EoO_10e_Figure_12_0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6" y="762000"/>
            <a:ext cx="4238625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11368" y="762000"/>
            <a:ext cx="5618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 smtClean="0"/>
              <a:t>Bacteria and </a:t>
            </a:r>
            <a:r>
              <a:rPr lang="en-CA" sz="3600" dirty="0" err="1" smtClean="0"/>
              <a:t>Archaea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320477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396313" y="96837"/>
            <a:ext cx="9617676" cy="8683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Classification of Sample Animals</a:t>
            </a:r>
            <a:endParaRPr lang="en-CA" altLang="en-US" dirty="0" smtClean="0"/>
          </a:p>
        </p:txBody>
      </p:sp>
      <p:pic>
        <p:nvPicPr>
          <p:cNvPr id="4403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65200"/>
            <a:ext cx="9144000" cy="589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443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27455" y="-131763"/>
            <a:ext cx="10515600" cy="1325563"/>
          </a:xfrm>
        </p:spPr>
        <p:txBody>
          <a:bodyPr/>
          <a:lstStyle/>
          <a:p>
            <a:pPr eaLnBrk="1" hangingPunct="1"/>
            <a:r>
              <a:rPr lang="en-CA" altLang="en-US" sz="3600" b="1" dirty="0">
                <a:solidFill>
                  <a:schemeClr val="tx1"/>
                </a:solidFill>
              </a:rPr>
              <a:t>The Seven Taxa</a:t>
            </a:r>
            <a:endParaRPr lang="en-US" altLang="en-US" sz="3600" b="1" dirty="0">
              <a:solidFill>
                <a:schemeClr val="tx1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255" y="804133"/>
            <a:ext cx="10233800" cy="435133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CA" altLang="en-US" dirty="0">
                <a:solidFill>
                  <a:schemeClr val="tx1"/>
                </a:solidFill>
              </a:rPr>
              <a:t>Scientist place organisms into different taxa; the more taxa the organisms have in common the more closely related they are!</a:t>
            </a:r>
          </a:p>
          <a:p>
            <a:pPr lvl="1" eaLnBrk="1" hangingPunct="1"/>
            <a:r>
              <a:rPr lang="en-CA" altLang="en-US" dirty="0">
                <a:solidFill>
                  <a:schemeClr val="tx1"/>
                </a:solidFill>
              </a:rPr>
              <a:t>Kingdom		</a:t>
            </a:r>
          </a:p>
          <a:p>
            <a:pPr lvl="1" eaLnBrk="1" hangingPunct="1"/>
            <a:r>
              <a:rPr lang="en-CA" altLang="en-US" dirty="0">
                <a:solidFill>
                  <a:schemeClr val="tx1"/>
                </a:solidFill>
              </a:rPr>
              <a:t>Phylum</a:t>
            </a:r>
          </a:p>
          <a:p>
            <a:pPr lvl="1" eaLnBrk="1" hangingPunct="1"/>
            <a:r>
              <a:rPr lang="en-CA" altLang="en-US" dirty="0">
                <a:solidFill>
                  <a:schemeClr val="tx1"/>
                </a:solidFill>
              </a:rPr>
              <a:t>Class</a:t>
            </a:r>
          </a:p>
          <a:p>
            <a:pPr lvl="1" eaLnBrk="1" hangingPunct="1"/>
            <a:r>
              <a:rPr lang="en-CA" altLang="en-US" dirty="0">
                <a:solidFill>
                  <a:schemeClr val="tx1"/>
                </a:solidFill>
              </a:rPr>
              <a:t>Order</a:t>
            </a:r>
          </a:p>
          <a:p>
            <a:pPr lvl="1" eaLnBrk="1" hangingPunct="1"/>
            <a:r>
              <a:rPr lang="en-CA" altLang="en-US" dirty="0">
                <a:solidFill>
                  <a:schemeClr val="tx1"/>
                </a:solidFill>
              </a:rPr>
              <a:t>Family</a:t>
            </a:r>
          </a:p>
          <a:p>
            <a:pPr lvl="1" eaLnBrk="1" hangingPunct="1"/>
            <a:r>
              <a:rPr lang="en-CA" altLang="en-US" dirty="0">
                <a:solidFill>
                  <a:schemeClr val="tx1"/>
                </a:solidFill>
              </a:rPr>
              <a:t>Genus</a:t>
            </a:r>
          </a:p>
          <a:p>
            <a:pPr lvl="1" eaLnBrk="1" hangingPunct="1"/>
            <a:r>
              <a:rPr lang="en-CA" altLang="en-US" dirty="0" smtClean="0">
                <a:solidFill>
                  <a:schemeClr val="tx1"/>
                </a:solidFill>
              </a:rPr>
              <a:t>Species</a:t>
            </a:r>
          </a:p>
          <a:p>
            <a:pPr lvl="2">
              <a:lnSpc>
                <a:spcPct val="80000"/>
              </a:lnSpc>
            </a:pPr>
            <a:r>
              <a:rPr lang="en-US" altLang="en-US" dirty="0"/>
              <a:t>Fundamental unit</a:t>
            </a:r>
          </a:p>
          <a:p>
            <a:pPr lvl="2">
              <a:lnSpc>
                <a:spcPct val="80000"/>
              </a:lnSpc>
            </a:pPr>
            <a:r>
              <a:rPr lang="en-US" altLang="en-US" dirty="0"/>
              <a:t>Population of genetically similar, </a:t>
            </a:r>
            <a:endParaRPr lang="en-US" altLang="en-US" dirty="0" smtClean="0"/>
          </a:p>
          <a:p>
            <a:pPr marL="914400" lvl="2" indent="0">
              <a:lnSpc>
                <a:spcPct val="80000"/>
              </a:lnSpc>
              <a:buNone/>
            </a:pPr>
            <a:r>
              <a:rPr lang="en-US" altLang="en-US" dirty="0"/>
              <a:t> </a:t>
            </a:r>
            <a:r>
              <a:rPr lang="en-US" altLang="en-US" dirty="0" smtClean="0"/>
              <a:t>    interbreeding </a:t>
            </a:r>
            <a:r>
              <a:rPr lang="en-US" altLang="en-US" dirty="0"/>
              <a:t>individuals</a:t>
            </a:r>
          </a:p>
          <a:p>
            <a:pPr lvl="2"/>
            <a:endParaRPr lang="en-US" altLang="en-US" dirty="0">
              <a:solidFill>
                <a:schemeClr val="tx1"/>
              </a:solidFill>
            </a:endParaRPr>
          </a:p>
        </p:txBody>
      </p:sp>
      <p:pic>
        <p:nvPicPr>
          <p:cNvPr id="4" name="Picture 6" descr="EoO_10e_Figure_12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0" y="1690688"/>
            <a:ext cx="4743450" cy="498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71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0" dur="2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4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2" dur="2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4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4" dur="20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4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6" dur="20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4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8" dur="20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4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0" dur="20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4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2" dur="20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4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4" dur="2000" fill="hold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4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6" dur="2000" fill="hold"/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4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8" dur="2000" fill="hold"/>
                                        <p:tgtEl>
                                          <p:spTgt spid="26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z="3600">
                <a:solidFill>
                  <a:schemeClr val="tx1"/>
                </a:solidFill>
              </a:rPr>
              <a:t>Classification Examples</a:t>
            </a:r>
            <a:endParaRPr lang="en-US" altLang="en-US" sz="3600">
              <a:solidFill>
                <a:schemeClr val="tx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872307" y="2520474"/>
          <a:ext cx="8128000" cy="296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335497">
                <a:tc>
                  <a:txBody>
                    <a:bodyPr/>
                    <a:lstStyle/>
                    <a:p>
                      <a:r>
                        <a:rPr lang="en-CA" dirty="0" smtClean="0"/>
                        <a:t>Organism 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Tulip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Amoeba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Giant Sea Kelp 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Kingdom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Plantae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Protista 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err="1" smtClean="0"/>
                        <a:t>Protoctista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Phylum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err="1" smtClean="0"/>
                        <a:t>Magnoliophyta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Protozoa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err="1" smtClean="0"/>
                        <a:t>Phaeophyta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Class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err="1" smtClean="0"/>
                        <a:t>Lilliopsida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err="1" smtClean="0"/>
                        <a:t>Rhizopoda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Phaeophyceae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Order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err="1" smtClean="0"/>
                        <a:t>Liliales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err="1" smtClean="0"/>
                        <a:t>Amoebida</a:t>
                      </a:r>
                      <a:r>
                        <a:rPr lang="en-CA" dirty="0" smtClean="0"/>
                        <a:t> 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err="1" smtClean="0"/>
                        <a:t>Laminariales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Family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err="1" smtClean="0"/>
                        <a:t>Lilliaceae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err="1" smtClean="0"/>
                        <a:t>Amoebidae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err="1" smtClean="0"/>
                        <a:t>Lessoniaceae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Genus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i="1" dirty="0" err="1" smtClean="0"/>
                        <a:t>Tulipa</a:t>
                      </a:r>
                      <a:endParaRPr lang="en-CA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i="1" dirty="0" smtClean="0"/>
                        <a:t>Amoeba</a:t>
                      </a:r>
                      <a:endParaRPr lang="en-CA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i="1" dirty="0" err="1" smtClean="0"/>
                        <a:t>Macrocystis</a:t>
                      </a:r>
                      <a:endParaRPr lang="en-CA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Species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i="1" dirty="0" err="1" smtClean="0"/>
                        <a:t>primulina</a:t>
                      </a:r>
                      <a:endParaRPr lang="en-CA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i="1" dirty="0" err="1" smtClean="0"/>
                        <a:t>proteus</a:t>
                      </a:r>
                      <a:endParaRPr lang="en-CA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i="1" dirty="0" err="1" smtClean="0"/>
                        <a:t>pyrifera</a:t>
                      </a:r>
                      <a:endParaRPr lang="en-CA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736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1828800" y="-185738"/>
            <a:ext cx="8839200" cy="1336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ts val="2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3pPr>
            <a:lvl4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4pPr>
            <a:lvl5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4600" dirty="0">
                <a:solidFill>
                  <a:srgbClr val="FFFF00"/>
                </a:solidFill>
              </a:rPr>
              <a:t>Dichotomous Keys</a:t>
            </a: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1752600" y="1109664"/>
            <a:ext cx="8915400" cy="551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7663" indent="-347663">
              <a:spcBef>
                <a:spcPts val="2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1pPr>
            <a:lvl2pPr marL="685800" indent="-33655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3pPr>
            <a:lvl4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4pPr>
            <a:lvl5pPr marL="1544638" indent="-282575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5pPr>
            <a:lvl6pPr marL="2001838" indent="-282575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6pPr>
            <a:lvl7pPr marL="2459038" indent="-282575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7pPr>
            <a:lvl8pPr marL="2916238" indent="-282575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8pPr>
            <a:lvl9pPr marL="3373438" indent="-282575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>
                <a:srgbClr val="6FB7D7"/>
              </a:buClr>
              <a:buSzPct val="110000"/>
              <a:buFont typeface="Wingdings 2" panose="05020102010507070707" pitchFamily="18" charset="2"/>
              <a:buChar char=""/>
            </a:pPr>
            <a:r>
              <a:rPr lang="en-US" altLang="en-US" sz="3200" b="1" dirty="0">
                <a:solidFill>
                  <a:schemeClr val="tx1"/>
                </a:solidFill>
              </a:rPr>
              <a:t>A dichotomous key is a tool that allows the user to determine the identity of items in the natural world based on the items characteristics </a:t>
            </a:r>
          </a:p>
          <a:p>
            <a:pPr eaLnBrk="1" hangingPunct="1">
              <a:buClr>
                <a:srgbClr val="6FB7D7"/>
              </a:buClr>
              <a:buSzPct val="110000"/>
              <a:buFont typeface="Wingdings 2" panose="05020102010507070707" pitchFamily="18" charset="2"/>
              <a:buNone/>
            </a:pPr>
            <a:endParaRPr lang="en-US" altLang="en-US" sz="600" b="1" dirty="0">
              <a:solidFill>
                <a:schemeClr val="tx1"/>
              </a:solidFill>
            </a:endParaRPr>
          </a:p>
          <a:p>
            <a:pPr eaLnBrk="1" hangingPunct="1">
              <a:buClr>
                <a:srgbClr val="6FB7D7"/>
              </a:buClr>
              <a:buSzPct val="110000"/>
              <a:buFont typeface="Wingdings 2" panose="05020102010507070707" pitchFamily="18" charset="2"/>
              <a:buChar char=""/>
            </a:pPr>
            <a:r>
              <a:rPr lang="en-US" altLang="en-US" sz="3200" b="1" dirty="0">
                <a:solidFill>
                  <a:schemeClr val="tx1"/>
                </a:solidFill>
              </a:rPr>
              <a:t>"Dichotomous" means </a:t>
            </a:r>
          </a:p>
          <a:p>
            <a:pPr lvl="4">
              <a:buClr>
                <a:srgbClr val="6FB7D7"/>
              </a:buClr>
              <a:buSzPct val="110000"/>
              <a:buFont typeface="Wingdings 2" panose="05020102010507070707" pitchFamily="18" charset="2"/>
              <a:buNone/>
            </a:pPr>
            <a:r>
              <a:rPr lang="en-US" altLang="en-US" sz="3200" b="1" dirty="0">
                <a:solidFill>
                  <a:schemeClr val="tx1"/>
                </a:solidFill>
              </a:rPr>
              <a:t>   “divided into two parts” </a:t>
            </a:r>
            <a:r>
              <a:rPr lang="en-US" altLang="en-US" sz="2400" b="1" dirty="0">
                <a:solidFill>
                  <a:schemeClr val="tx1"/>
                </a:solidFill>
              </a:rPr>
              <a:t>Greek origin </a:t>
            </a:r>
          </a:p>
          <a:p>
            <a:pPr lvl="4">
              <a:buClr>
                <a:srgbClr val="6FB7D7"/>
              </a:buClr>
              <a:buSzPct val="110000"/>
              <a:buFont typeface="Wingdings 2" panose="05020102010507070707" pitchFamily="18" charset="2"/>
              <a:buNone/>
            </a:pPr>
            <a:endParaRPr lang="en-US" altLang="en-US" sz="600" b="1" dirty="0">
              <a:solidFill>
                <a:schemeClr val="tx1"/>
              </a:solidFill>
            </a:endParaRPr>
          </a:p>
          <a:p>
            <a:pPr lvl="1">
              <a:buClr>
                <a:srgbClr val="215D77"/>
              </a:buClr>
              <a:buSzPct val="110000"/>
              <a:buFont typeface="Wingdings 2" panose="05020102010507070707" pitchFamily="18" charset="2"/>
              <a:buChar char=""/>
            </a:pPr>
            <a:r>
              <a:rPr lang="en-US" altLang="en-US" sz="2800" b="1" dirty="0">
                <a:solidFill>
                  <a:schemeClr val="tx1"/>
                </a:solidFill>
              </a:rPr>
              <a:t>dichotomous keys always give two distinct choices in each step, often they are opposites</a:t>
            </a:r>
          </a:p>
          <a:p>
            <a:pPr lvl="2">
              <a:buClr>
                <a:srgbClr val="215D77"/>
              </a:buClr>
              <a:buSzPct val="110000"/>
              <a:buFont typeface="Wingdings 2" panose="05020102010507070707" pitchFamily="18" charset="2"/>
              <a:buChar char=""/>
            </a:pPr>
            <a:r>
              <a:rPr lang="en-US" altLang="en-US" sz="2800" b="1" dirty="0">
                <a:solidFill>
                  <a:schemeClr val="tx1"/>
                </a:solidFill>
              </a:rPr>
              <a:t>Black/white; wings/no wings</a:t>
            </a:r>
          </a:p>
        </p:txBody>
      </p:sp>
    </p:spTree>
    <p:extLst>
      <p:ext uri="{BB962C8B-B14F-4D97-AF65-F5344CB8AC3E}">
        <p14:creationId xmlns:p14="http://schemas.microsoft.com/office/powerpoint/2010/main" val="32597540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CA" dirty="0" smtClean="0"/>
              <a:t>Biodiversity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3"/>
            <a:ext cx="10233800" cy="4884854"/>
          </a:xfrm>
        </p:spPr>
        <p:txBody>
          <a:bodyPr>
            <a:normAutofit fontScale="92500" lnSpcReduction="10000"/>
          </a:bodyPr>
          <a:lstStyle/>
          <a:p>
            <a:r>
              <a:rPr lang="en-CA" dirty="0"/>
              <a:t> </a:t>
            </a:r>
            <a:r>
              <a:rPr lang="en-CA" dirty="0" smtClean="0"/>
              <a:t>Biological </a:t>
            </a:r>
            <a:r>
              <a:rPr lang="en-CA" dirty="0"/>
              <a:t>diversity, or biodiversity, refers to the variety of species and ecosystems on Earth and the ecological processes that they are a part of. </a:t>
            </a:r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The </a:t>
            </a:r>
            <a:r>
              <a:rPr lang="en-CA" dirty="0"/>
              <a:t>three components of biodiversity include ecosystem diversity, species diversity and genetic diversity</a:t>
            </a:r>
            <a:r>
              <a:rPr lang="en-CA" dirty="0" smtClean="0"/>
              <a:t>.</a:t>
            </a:r>
          </a:p>
          <a:p>
            <a:endParaRPr lang="en-CA" dirty="0" smtClean="0"/>
          </a:p>
          <a:p>
            <a:r>
              <a:rPr lang="en-CA" dirty="0" smtClean="0"/>
              <a:t>High </a:t>
            </a:r>
            <a:r>
              <a:rPr lang="en-CA" dirty="0"/>
              <a:t>levels of biodiversity increase an ecosystem’s resilience and resistance to natural and human influenced disturbances. </a:t>
            </a:r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Biodiversity </a:t>
            </a:r>
            <a:r>
              <a:rPr lang="en-CA" dirty="0"/>
              <a:t>also provides countless ways for life to adapt to changing environmental conditions.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9196788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Adaptations of Marine Organisms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>
                <a:solidFill>
                  <a:srgbClr val="FFFF00"/>
                </a:solidFill>
              </a:rPr>
              <a:t>Adaptation</a:t>
            </a:r>
            <a:r>
              <a:rPr lang="en-CA" dirty="0" smtClean="0"/>
              <a:t> is </a:t>
            </a:r>
            <a:r>
              <a:rPr lang="en-CA" dirty="0"/>
              <a:t>an evolutionary process whereby </a:t>
            </a:r>
            <a:r>
              <a:rPr lang="en-CA" dirty="0" smtClean="0"/>
              <a:t>an organism becomes </a:t>
            </a:r>
            <a:r>
              <a:rPr lang="en-CA" dirty="0"/>
              <a:t>increasingly well suited to living in a </a:t>
            </a:r>
            <a:r>
              <a:rPr lang="en-CA" dirty="0" smtClean="0"/>
              <a:t>particular habitat. </a:t>
            </a:r>
          </a:p>
          <a:p>
            <a:endParaRPr lang="en-CA" dirty="0" smtClean="0"/>
          </a:p>
          <a:p>
            <a:r>
              <a:rPr lang="en-CA" dirty="0" smtClean="0"/>
              <a:t>It </a:t>
            </a:r>
            <a:r>
              <a:rPr lang="en-CA" dirty="0"/>
              <a:t>is not a quick process</a:t>
            </a:r>
            <a:r>
              <a:rPr lang="en-CA" dirty="0" smtClean="0"/>
              <a:t>!  </a:t>
            </a:r>
            <a:r>
              <a:rPr lang="en-CA" dirty="0" smtClean="0">
                <a:solidFill>
                  <a:srgbClr val="FFFF00"/>
                </a:solidFill>
              </a:rPr>
              <a:t>Natural Selection </a:t>
            </a:r>
            <a:r>
              <a:rPr lang="en-CA" dirty="0" smtClean="0"/>
              <a:t>over </a:t>
            </a:r>
            <a:r>
              <a:rPr lang="en-CA" dirty="0"/>
              <a:t>many generations results in </a:t>
            </a:r>
            <a:r>
              <a:rPr lang="en-CA" dirty="0" smtClean="0"/>
              <a:t>helpful traits becoming </a:t>
            </a:r>
            <a:r>
              <a:rPr lang="en-CA" dirty="0"/>
              <a:t>more common in a population. </a:t>
            </a:r>
            <a:endParaRPr lang="en-CA" dirty="0" smtClean="0"/>
          </a:p>
          <a:p>
            <a:endParaRPr lang="en-CA" dirty="0"/>
          </a:p>
          <a:p>
            <a:r>
              <a:rPr lang="en-CA" dirty="0" smtClean="0"/>
              <a:t>Adaptation </a:t>
            </a:r>
            <a:r>
              <a:rPr lang="en-CA" dirty="0"/>
              <a:t>is also a common term to describe these helpful or adaptive traits. </a:t>
            </a:r>
            <a:endParaRPr lang="en-CA" dirty="0" smtClean="0"/>
          </a:p>
          <a:p>
            <a:pPr lvl="1"/>
            <a:r>
              <a:rPr lang="en-CA" dirty="0" smtClean="0"/>
              <a:t>In </a:t>
            </a:r>
            <a:r>
              <a:rPr lang="en-CA" dirty="0"/>
              <a:t>other words, an adaptation is a feature of an organism that enables it to live in a particular habitat.</a:t>
            </a:r>
          </a:p>
        </p:txBody>
      </p:sp>
    </p:spTree>
    <p:extLst>
      <p:ext uri="{BB962C8B-B14F-4D97-AF65-F5344CB8AC3E}">
        <p14:creationId xmlns:p14="http://schemas.microsoft.com/office/powerpoint/2010/main" val="214404467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Types of Adaptations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Marine organisms have adapted to the great diversity of habitats and distinctive environmental conditions in the marine environment. </a:t>
            </a:r>
            <a:endParaRPr lang="en-CA" dirty="0" smtClean="0"/>
          </a:p>
          <a:p>
            <a:r>
              <a:rPr lang="en-CA" dirty="0" smtClean="0"/>
              <a:t>Adaptations </a:t>
            </a:r>
            <a:r>
              <a:rPr lang="en-CA" dirty="0"/>
              <a:t>are many and varied but they are generally grouped into 3 main categories: </a:t>
            </a:r>
            <a:endParaRPr lang="en-CA" dirty="0" smtClean="0"/>
          </a:p>
          <a:p>
            <a:pPr lvl="1"/>
            <a:r>
              <a:rPr lang="en-CA" sz="2800" dirty="0" smtClean="0"/>
              <a:t>Structural</a:t>
            </a:r>
          </a:p>
          <a:p>
            <a:pPr lvl="1"/>
            <a:r>
              <a:rPr lang="en-CA" sz="2800" dirty="0" smtClean="0"/>
              <a:t>Physiological</a:t>
            </a:r>
          </a:p>
          <a:p>
            <a:pPr lvl="1"/>
            <a:r>
              <a:rPr lang="en-CA" sz="2800" dirty="0" smtClean="0"/>
              <a:t>Behavioural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442778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Photic and Aphotic Zones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340" y="1401556"/>
            <a:ext cx="6539756" cy="5456444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rgbClr val="FFFF00"/>
                </a:solidFill>
              </a:rPr>
              <a:t>Euphotic Zone:</a:t>
            </a:r>
            <a:r>
              <a:rPr lang="en-CA" dirty="0" smtClean="0"/>
              <a:t>  </a:t>
            </a:r>
          </a:p>
          <a:p>
            <a:pPr lvl="1"/>
            <a:r>
              <a:rPr lang="en-CA" dirty="0" smtClean="0"/>
              <a:t>Good light.</a:t>
            </a:r>
          </a:p>
          <a:p>
            <a:pPr lvl="1"/>
            <a:r>
              <a:rPr lang="en-CA" dirty="0" smtClean="0"/>
              <a:t>2/3 of all photosynthesis of all photosynthetic activity on Earth occurs in this zone.</a:t>
            </a:r>
          </a:p>
          <a:p>
            <a:r>
              <a:rPr lang="en-CA" dirty="0" err="1" smtClean="0">
                <a:solidFill>
                  <a:srgbClr val="FFFF00"/>
                </a:solidFill>
              </a:rPr>
              <a:t>Disphotic</a:t>
            </a:r>
            <a:r>
              <a:rPr lang="en-CA" dirty="0" smtClean="0">
                <a:solidFill>
                  <a:srgbClr val="FFFF00"/>
                </a:solidFill>
              </a:rPr>
              <a:t> Zone:</a:t>
            </a:r>
          </a:p>
          <a:p>
            <a:pPr lvl="1"/>
            <a:r>
              <a:rPr lang="en-CA" dirty="0" smtClean="0"/>
              <a:t>Bad light</a:t>
            </a:r>
          </a:p>
          <a:p>
            <a:pPr lvl="1"/>
            <a:r>
              <a:rPr lang="en-CA" dirty="0" smtClean="0"/>
              <a:t>Only 1% of sunlight is able to penetrate into this layer.</a:t>
            </a:r>
          </a:p>
          <a:p>
            <a:r>
              <a:rPr lang="en-CA" dirty="0" smtClean="0">
                <a:solidFill>
                  <a:srgbClr val="FFFF00"/>
                </a:solidFill>
              </a:rPr>
              <a:t>Aphotic Zone:  </a:t>
            </a:r>
          </a:p>
          <a:p>
            <a:pPr lvl="1"/>
            <a:r>
              <a:rPr lang="en-CA" dirty="0" smtClean="0"/>
              <a:t>Without light</a:t>
            </a:r>
          </a:p>
          <a:p>
            <a:pPr lvl="1"/>
            <a:r>
              <a:rPr lang="en-CA" dirty="0" smtClean="0"/>
              <a:t>No light is able to penetrate down to this level.</a:t>
            </a:r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139" y="1855304"/>
            <a:ext cx="5703861" cy="403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97965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Structural Adaptations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Structural </a:t>
            </a:r>
            <a:r>
              <a:rPr lang="en-CA" dirty="0" smtClean="0"/>
              <a:t>adaptations </a:t>
            </a:r>
            <a:r>
              <a:rPr lang="en-CA" dirty="0"/>
              <a:t>are the </a:t>
            </a:r>
            <a:r>
              <a:rPr lang="en-CA" b="1" dirty="0"/>
              <a:t>physical features </a:t>
            </a:r>
            <a:r>
              <a:rPr lang="en-CA" dirty="0"/>
              <a:t>of the organism. </a:t>
            </a:r>
            <a:endParaRPr lang="en-CA" dirty="0" smtClean="0"/>
          </a:p>
          <a:p>
            <a:r>
              <a:rPr lang="en-CA" dirty="0" smtClean="0"/>
              <a:t>These </a:t>
            </a:r>
            <a:r>
              <a:rPr lang="en-CA" dirty="0"/>
              <a:t>include things you can see, like its shape or body covering, as well </a:t>
            </a:r>
            <a:r>
              <a:rPr lang="en-CA" dirty="0" smtClean="0"/>
              <a:t>as </a:t>
            </a:r>
            <a:r>
              <a:rPr lang="en-CA" dirty="0"/>
              <a:t>its internal organisation. </a:t>
            </a:r>
            <a:endParaRPr lang="en-CA" dirty="0" smtClean="0"/>
          </a:p>
          <a:p>
            <a:endParaRPr lang="en-CA" dirty="0"/>
          </a:p>
          <a:p>
            <a:r>
              <a:rPr lang="en-CA" b="1" dirty="0" smtClean="0"/>
              <a:t>Example: </a:t>
            </a:r>
            <a:r>
              <a:rPr lang="en-CA" dirty="0" smtClean="0"/>
              <a:t> Bivalves are filter feeders, they have adapted specialized siphon structures that filter the organisms from the surrounding water.   </a:t>
            </a:r>
          </a:p>
        </p:txBody>
      </p:sp>
    </p:spTree>
    <p:extLst>
      <p:ext uri="{BB962C8B-B14F-4D97-AF65-F5344CB8AC3E}">
        <p14:creationId xmlns:p14="http://schemas.microsoft.com/office/powerpoint/2010/main" val="169654656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Physiological Adaptations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b="1" dirty="0"/>
              <a:t>Physiological adaptations </a:t>
            </a:r>
            <a:r>
              <a:rPr lang="en-CA" dirty="0"/>
              <a:t>relate to how the </a:t>
            </a:r>
            <a:r>
              <a:rPr lang="en-CA" dirty="0" smtClean="0"/>
              <a:t>organism’s metabolism works</a:t>
            </a:r>
            <a:r>
              <a:rPr lang="en-CA" dirty="0"/>
              <a:t>. </a:t>
            </a:r>
            <a:endParaRPr lang="en-CA" dirty="0" smtClean="0"/>
          </a:p>
          <a:p>
            <a:r>
              <a:rPr lang="en-CA" dirty="0" smtClean="0"/>
              <a:t>These </a:t>
            </a:r>
            <a:r>
              <a:rPr lang="en-CA" dirty="0"/>
              <a:t>adaptations enable the organism to regulate their bodily functions, such as breathing </a:t>
            </a:r>
            <a:r>
              <a:rPr lang="en-CA" dirty="0" smtClean="0"/>
              <a:t>and temperature, </a:t>
            </a:r>
            <a:r>
              <a:rPr lang="en-CA" dirty="0"/>
              <a:t>and perform special functions like </a:t>
            </a:r>
            <a:r>
              <a:rPr lang="en-CA" dirty="0" smtClean="0"/>
              <a:t>excreting chemicals as </a:t>
            </a:r>
            <a:r>
              <a:rPr lang="en-CA" dirty="0"/>
              <a:t>a defence mechanism.</a:t>
            </a:r>
          </a:p>
          <a:p>
            <a:r>
              <a:rPr lang="en-CA" dirty="0" smtClean="0"/>
              <a:t>Example:  Whales </a:t>
            </a:r>
            <a:r>
              <a:rPr lang="en-CA" dirty="0"/>
              <a:t>migrate over large distances and may spend time in a combination of arctic, tropical and temperate waters. </a:t>
            </a:r>
            <a:endParaRPr lang="en-CA" dirty="0" smtClean="0"/>
          </a:p>
          <a:p>
            <a:pPr lvl="1"/>
            <a:r>
              <a:rPr lang="en-CA" dirty="0" smtClean="0"/>
              <a:t>To </a:t>
            </a:r>
            <a:r>
              <a:rPr lang="en-CA" dirty="0"/>
              <a:t>cope with these temperature changes, they </a:t>
            </a:r>
            <a:r>
              <a:rPr lang="en-CA" dirty="0" smtClean="0"/>
              <a:t>are endothermic or </a:t>
            </a:r>
            <a:r>
              <a:rPr lang="en-CA" dirty="0"/>
              <a:t>‘warm blooded</a:t>
            </a:r>
            <a:r>
              <a:rPr lang="en-CA" dirty="0" smtClean="0"/>
              <a:t>’, meaning they are able </a:t>
            </a:r>
            <a:r>
              <a:rPr lang="en-CA" dirty="0"/>
              <a:t>to maintain a constant body temperature that is not dependent on the surrounding water.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8735787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Behavioural Adaptations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/>
              <a:t>Behavioural adaptations </a:t>
            </a:r>
            <a:r>
              <a:rPr lang="en-CA" dirty="0"/>
              <a:t>are learned or inherited behaviours that help organisms to </a:t>
            </a:r>
            <a:r>
              <a:rPr lang="en-CA" dirty="0" smtClean="0"/>
              <a:t>survive.  </a:t>
            </a:r>
          </a:p>
          <a:p>
            <a:endParaRPr lang="en-CA" dirty="0"/>
          </a:p>
          <a:p>
            <a:r>
              <a:rPr lang="en-CA" dirty="0" smtClean="0"/>
              <a:t>Example:  Bryozoans are tiny animals that band together to aid in finding food and to survive predation.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6390743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 idx="4294967295"/>
          </p:nvPr>
        </p:nvSpPr>
        <p:spPr>
          <a:xfrm>
            <a:off x="1981200" y="457201"/>
            <a:ext cx="8229600" cy="1143000"/>
          </a:xfrm>
        </p:spPr>
        <p:txBody>
          <a:bodyPr/>
          <a:lstStyle/>
          <a:p>
            <a:r>
              <a:rPr lang="en-US" altLang="en-US" dirty="0"/>
              <a:t>Water’s Transparency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sz="half" idx="4294967295"/>
          </p:nvPr>
        </p:nvSpPr>
        <p:spPr>
          <a:xfrm>
            <a:off x="1773043" y="1600201"/>
            <a:ext cx="8229600" cy="4525963"/>
          </a:xfrm>
        </p:spPr>
        <p:txBody>
          <a:bodyPr/>
          <a:lstStyle/>
          <a:p>
            <a:r>
              <a:rPr lang="en-US" altLang="en-US" dirty="0"/>
              <a:t>Many marine organisms see well.</a:t>
            </a:r>
          </a:p>
          <a:p>
            <a:r>
              <a:rPr lang="en-US" altLang="en-US" dirty="0"/>
              <a:t>Some marine organisms are nearly transparent.</a:t>
            </a:r>
          </a:p>
          <a:p>
            <a:endParaRPr lang="en-US" altLang="en-US" dirty="0"/>
          </a:p>
          <a:p>
            <a:pPr lvl="1"/>
            <a:r>
              <a:rPr lang="en-US" altLang="en-US" dirty="0"/>
              <a:t>Elude predators</a:t>
            </a:r>
          </a:p>
          <a:p>
            <a:pPr lvl="1"/>
            <a:r>
              <a:rPr lang="en-US" altLang="en-US" dirty="0"/>
              <a:t>Stalk prey</a:t>
            </a:r>
          </a:p>
          <a:p>
            <a:endParaRPr lang="en-US" altLang="en-US" dirty="0"/>
          </a:p>
        </p:txBody>
      </p:sp>
      <p:pic>
        <p:nvPicPr>
          <p:cNvPr id="46085" name="Picture 5" descr="EoO_10e_Figure_12_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895600"/>
            <a:ext cx="5181600" cy="355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82550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36702" y="374651"/>
            <a:ext cx="10584366" cy="1325563"/>
          </a:xfrm>
        </p:spPr>
        <p:txBody>
          <a:bodyPr>
            <a:normAutofit/>
          </a:bodyPr>
          <a:lstStyle/>
          <a:p>
            <a:r>
              <a:rPr lang="en-US" altLang="en-US" sz="4000" dirty="0"/>
              <a:t>Adaptations to Marine Environment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sz="half" idx="4294967295"/>
          </p:nvPr>
        </p:nvSpPr>
        <p:spPr>
          <a:xfrm>
            <a:off x="1752600" y="1600201"/>
            <a:ext cx="4038600" cy="4525963"/>
          </a:xfrm>
        </p:spPr>
        <p:txBody>
          <a:bodyPr/>
          <a:lstStyle/>
          <a:p>
            <a:r>
              <a:rPr lang="en-US" altLang="en-US" dirty="0">
                <a:solidFill>
                  <a:srgbClr val="FFFF00"/>
                </a:solidFill>
              </a:rPr>
              <a:t>Camouflage</a:t>
            </a:r>
            <a:r>
              <a:rPr lang="en-US" altLang="en-US" dirty="0"/>
              <a:t> through </a:t>
            </a:r>
            <a:r>
              <a:rPr lang="en-US" altLang="en-US" dirty="0" err="1"/>
              <a:t>colour</a:t>
            </a:r>
            <a:r>
              <a:rPr lang="en-US" altLang="en-US" dirty="0"/>
              <a:t> patterns</a:t>
            </a:r>
          </a:p>
          <a:p>
            <a:r>
              <a:rPr lang="en-US" altLang="en-US" dirty="0">
                <a:solidFill>
                  <a:srgbClr val="FFFF00"/>
                </a:solidFill>
              </a:rPr>
              <a:t>Countershading </a:t>
            </a:r>
            <a:r>
              <a:rPr lang="en-US" altLang="en-US" dirty="0"/>
              <a:t>– dark on top, light on bottom</a:t>
            </a:r>
          </a:p>
          <a:p>
            <a:r>
              <a:rPr lang="en-US" altLang="en-US" dirty="0">
                <a:solidFill>
                  <a:srgbClr val="FFFF00"/>
                </a:solidFill>
              </a:rPr>
              <a:t>Disruptive </a:t>
            </a:r>
            <a:r>
              <a:rPr lang="en-US" altLang="en-US" dirty="0" err="1">
                <a:solidFill>
                  <a:srgbClr val="FFFF00"/>
                </a:solidFill>
              </a:rPr>
              <a:t>colouration</a:t>
            </a:r>
            <a:r>
              <a:rPr lang="en-US" altLang="en-US" dirty="0">
                <a:solidFill>
                  <a:srgbClr val="FFFF00"/>
                </a:solidFill>
              </a:rPr>
              <a:t> – </a:t>
            </a:r>
            <a:r>
              <a:rPr lang="en-US" altLang="en-US" dirty="0"/>
              <a:t>large bold patterns, contrasting </a:t>
            </a:r>
            <a:r>
              <a:rPr lang="en-US" altLang="en-US" dirty="0" err="1"/>
              <a:t>colours</a:t>
            </a:r>
            <a:r>
              <a:rPr lang="en-US" altLang="en-US" dirty="0"/>
              <a:t> make animal blend into background</a:t>
            </a:r>
          </a:p>
          <a:p>
            <a:endParaRPr lang="en-US" altLang="en-US" dirty="0"/>
          </a:p>
        </p:txBody>
      </p:sp>
      <p:pic>
        <p:nvPicPr>
          <p:cNvPr id="47109" name="Picture 5" descr="EoO_10e_Figure_12_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700214"/>
            <a:ext cx="4648200" cy="355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57310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95826" y="3250642"/>
            <a:ext cx="10889392" cy="164149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Bioaccumulation </a:t>
            </a:r>
            <a:br>
              <a:rPr lang="en-CA" dirty="0" smtClean="0"/>
            </a:br>
            <a:r>
              <a:rPr lang="en-CA" dirty="0" smtClean="0"/>
              <a:t>and </a:t>
            </a:r>
            <a:r>
              <a:rPr lang="en-CA" dirty="0" err="1" smtClean="0"/>
              <a:t>Biomagnification</a:t>
            </a: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00" y="504135"/>
            <a:ext cx="4318330" cy="50242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227" y="984212"/>
            <a:ext cx="6901955" cy="326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23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941" y="155448"/>
            <a:ext cx="11178745" cy="1252728"/>
          </a:xfrm>
        </p:spPr>
        <p:txBody>
          <a:bodyPr>
            <a:normAutofit/>
          </a:bodyPr>
          <a:lstStyle/>
          <a:p>
            <a:r>
              <a:rPr lang="en-US" dirty="0" smtClean="0"/>
              <a:t>Bioaccumulation and </a:t>
            </a:r>
            <a:r>
              <a:rPr lang="en-US" dirty="0" err="1" smtClean="0"/>
              <a:t>Biomagnification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5085" y="2010103"/>
            <a:ext cx="8596668" cy="388077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Bioaccumulation </a:t>
            </a:r>
            <a:r>
              <a:rPr lang="en-US" sz="2800" dirty="0" smtClean="0"/>
              <a:t>is a process in which materials, especially toxins, are ingested by an organism at a rate greater than they are eliminated. </a:t>
            </a:r>
          </a:p>
          <a:p>
            <a:endParaRPr lang="en-US" sz="2800" b="1" dirty="0" smtClean="0"/>
          </a:p>
          <a:p>
            <a:r>
              <a:rPr lang="en-US" sz="2800" b="1" dirty="0" err="1" smtClean="0"/>
              <a:t>Biomagnification</a:t>
            </a:r>
            <a:r>
              <a:rPr lang="en-US" sz="2800" dirty="0" smtClean="0"/>
              <a:t> is the increase in the concentration of a toxin as it moves from one trophic level to the next.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33391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Biomagnification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472" y="1690688"/>
            <a:ext cx="10883055" cy="443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42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Persistent Organic Pollutants (POP’s)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POP’s are a group of toxic chemicals sharing 4 common properties:</a:t>
            </a:r>
          </a:p>
          <a:p>
            <a:endParaRPr lang="en-CA" dirty="0" smtClean="0"/>
          </a:p>
          <a:p>
            <a:pPr lvl="1"/>
            <a:r>
              <a:rPr lang="en-CA" dirty="0" smtClean="0"/>
              <a:t>Highly toxic</a:t>
            </a:r>
          </a:p>
          <a:p>
            <a:pPr lvl="1"/>
            <a:r>
              <a:rPr lang="en-CA" dirty="0" smtClean="0"/>
              <a:t>Persistent in the environment</a:t>
            </a:r>
          </a:p>
          <a:p>
            <a:pPr lvl="1"/>
            <a:r>
              <a:rPr lang="en-CA" dirty="0" smtClean="0"/>
              <a:t>Travel long distances globally</a:t>
            </a:r>
          </a:p>
          <a:p>
            <a:pPr lvl="1"/>
            <a:r>
              <a:rPr lang="en-CA" dirty="0" smtClean="0"/>
              <a:t>Bioaccumulation in humans and wildlife </a:t>
            </a:r>
          </a:p>
          <a:p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6420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Dirty Dozen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6" name="Picture 2" descr="https://html2-f.scribdassets.com/2iy5wksgqos17vc/images/6-d9d5f53c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3164"/>
            <a:ext cx="8601075" cy="645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76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775" y="0"/>
            <a:ext cx="10515600" cy="1325563"/>
          </a:xfrm>
        </p:spPr>
        <p:txBody>
          <a:bodyPr/>
          <a:lstStyle/>
          <a:p>
            <a:r>
              <a:rPr lang="en-CA" dirty="0" smtClean="0"/>
              <a:t>Zones of the Oceans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5776" y="1108517"/>
            <a:ext cx="5698434" cy="5398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b="1" dirty="0" smtClean="0"/>
              <a:t>Zones of Surface Layers:</a:t>
            </a:r>
          </a:p>
          <a:p>
            <a:endParaRPr lang="en-CA" dirty="0" smtClean="0"/>
          </a:p>
          <a:p>
            <a:r>
              <a:rPr lang="en-CA" b="1" dirty="0" smtClean="0">
                <a:solidFill>
                  <a:srgbClr val="FFFF00"/>
                </a:solidFill>
              </a:rPr>
              <a:t>Neritic </a:t>
            </a:r>
            <a:r>
              <a:rPr lang="en-CA" b="1" dirty="0">
                <a:solidFill>
                  <a:srgbClr val="FFFF00"/>
                </a:solidFill>
              </a:rPr>
              <a:t>zone</a:t>
            </a:r>
            <a:r>
              <a:rPr lang="en-CA" dirty="0"/>
              <a:t>: the surface waters of the coastal areas until a continental slope</a:t>
            </a:r>
          </a:p>
          <a:p>
            <a:pPr lvl="1"/>
            <a:r>
              <a:rPr lang="en-CA" dirty="0"/>
              <a:t>Contains: plant plankton, fish larva, invertebrate larva.</a:t>
            </a:r>
          </a:p>
          <a:p>
            <a:endParaRPr lang="en-CA" dirty="0" smtClean="0"/>
          </a:p>
          <a:p>
            <a:r>
              <a:rPr lang="en-CA" b="1" dirty="0" smtClean="0">
                <a:solidFill>
                  <a:srgbClr val="FFFF00"/>
                </a:solidFill>
              </a:rPr>
              <a:t>Epipelagic </a:t>
            </a:r>
            <a:r>
              <a:rPr lang="en-CA" b="1" dirty="0">
                <a:solidFill>
                  <a:srgbClr val="FFFF00"/>
                </a:solidFill>
              </a:rPr>
              <a:t>zone</a:t>
            </a:r>
            <a:r>
              <a:rPr lang="en-CA" dirty="0"/>
              <a:t>: the surface waters of the open ocean</a:t>
            </a:r>
          </a:p>
          <a:p>
            <a:pPr lvl="1"/>
            <a:r>
              <a:rPr lang="en-CA" dirty="0"/>
              <a:t>Less productive, less </a:t>
            </a:r>
            <a:r>
              <a:rPr lang="en-CA" dirty="0" smtClean="0"/>
              <a:t>life than Neritic zone.</a:t>
            </a:r>
          </a:p>
          <a:p>
            <a:pPr marL="457200" lvl="1" indent="0">
              <a:buNone/>
            </a:pPr>
            <a:endParaRPr lang="en-CA" dirty="0"/>
          </a:p>
          <a:p>
            <a:endParaRPr lang="en-CA" dirty="0"/>
          </a:p>
        </p:txBody>
      </p:sp>
      <p:pic>
        <p:nvPicPr>
          <p:cNvPr id="5" name="Picture 2" descr="FG12_1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370" y="1108517"/>
            <a:ext cx="6123919" cy="5558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39701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303" y="416417"/>
            <a:ext cx="8596668" cy="1320800"/>
          </a:xfrm>
        </p:spPr>
        <p:txBody>
          <a:bodyPr/>
          <a:lstStyle/>
          <a:p>
            <a:r>
              <a:rPr lang="en-US" dirty="0" smtClean="0"/>
              <a:t>How does this affect 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2909" y="1858576"/>
            <a:ext cx="10233800" cy="4351338"/>
          </a:xfrm>
        </p:spPr>
        <p:txBody>
          <a:bodyPr>
            <a:normAutofit/>
          </a:bodyPr>
          <a:lstStyle/>
          <a:p>
            <a:r>
              <a:rPr lang="en-CA" sz="2800" dirty="0"/>
              <a:t>Greatest health problems at </a:t>
            </a:r>
            <a:r>
              <a:rPr lang="en-CA" sz="2800" dirty="0" smtClean="0"/>
              <a:t>top</a:t>
            </a:r>
          </a:p>
          <a:p>
            <a:endParaRPr lang="en-CA" sz="2800" dirty="0" smtClean="0"/>
          </a:p>
          <a:p>
            <a:r>
              <a:rPr lang="en-CA" sz="2800" dirty="0" smtClean="0"/>
              <a:t>DDT </a:t>
            </a:r>
            <a:r>
              <a:rPr lang="en-US" sz="2800" dirty="0" smtClean="0">
                <a:sym typeface="Wingdings"/>
              </a:rPr>
              <a:t> is an agricultural insecticide that was once used in North America</a:t>
            </a:r>
            <a:endParaRPr lang="en-CA" sz="2800" dirty="0" smtClean="0"/>
          </a:p>
          <a:p>
            <a:endParaRPr lang="en-CA" sz="2800" dirty="0" smtClean="0"/>
          </a:p>
          <a:p>
            <a:r>
              <a:rPr lang="en-CA" sz="2800" dirty="0" smtClean="0"/>
              <a:t>PCB </a:t>
            </a:r>
            <a:r>
              <a:rPr lang="en-US" sz="2800" dirty="0" smtClean="0">
                <a:sym typeface="Wingdings"/>
              </a:rPr>
              <a:t> was previously used in industries.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151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Ocean:  Toxic Soup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167" y="1430209"/>
            <a:ext cx="10233800" cy="4351338"/>
          </a:xfrm>
        </p:spPr>
        <p:txBody>
          <a:bodyPr>
            <a:normAutofit lnSpcReduction="10000"/>
          </a:bodyPr>
          <a:lstStyle/>
          <a:p>
            <a:r>
              <a:rPr lang="en-CA" dirty="0"/>
              <a:t>The ultimate destination for most </a:t>
            </a:r>
            <a:r>
              <a:rPr lang="en-CA" dirty="0" smtClean="0"/>
              <a:t>persistent anthropogenic substances  </a:t>
            </a:r>
            <a:r>
              <a:rPr lang="en-CA" dirty="0" smtClean="0">
                <a:sym typeface="Wingdings" panose="05000000000000000000" pitchFamily="2" charset="2"/>
              </a:rPr>
              <a:t> THE OCEAN</a:t>
            </a:r>
            <a:endParaRPr lang="en-CA" dirty="0"/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Substances with long residence times </a:t>
            </a:r>
            <a:r>
              <a:rPr lang="en-CA" dirty="0" smtClean="0"/>
              <a:t>can </a:t>
            </a:r>
          </a:p>
          <a:p>
            <a:pPr marL="0" indent="0">
              <a:buNone/>
            </a:pPr>
            <a:r>
              <a:rPr lang="en-CA" dirty="0" smtClean="0"/>
              <a:t>cause </a:t>
            </a:r>
            <a:r>
              <a:rPr lang="en-CA" dirty="0"/>
              <a:t>serious harm to </a:t>
            </a:r>
            <a:r>
              <a:rPr lang="en-CA" dirty="0" smtClean="0"/>
              <a:t>biota </a:t>
            </a:r>
          </a:p>
          <a:p>
            <a:pPr marL="0" indent="0">
              <a:buNone/>
            </a:pPr>
            <a:r>
              <a:rPr lang="en-CA" dirty="0" smtClean="0"/>
              <a:t>(all living things in the ocean!!!)</a:t>
            </a:r>
            <a:endParaRPr lang="en-CA" dirty="0"/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Substances can interact:</a:t>
            </a:r>
          </a:p>
          <a:p>
            <a:pPr lvl="1"/>
            <a:r>
              <a:rPr lang="en-CA" dirty="0" smtClean="0"/>
              <a:t>Plastics </a:t>
            </a:r>
            <a:r>
              <a:rPr lang="en-CA" dirty="0"/>
              <a:t>are known to </a:t>
            </a:r>
            <a:r>
              <a:rPr lang="en-CA" dirty="0" smtClean="0"/>
              <a:t>adsorb hydrophobic pollutants,</a:t>
            </a:r>
          </a:p>
          <a:p>
            <a:pPr marL="457200" lvl="1" indent="0">
              <a:buNone/>
            </a:pPr>
            <a:r>
              <a:rPr lang="en-CA" dirty="0" smtClean="0"/>
              <a:t> increasing toxicity.</a:t>
            </a:r>
          </a:p>
          <a:p>
            <a:pPr lvl="1"/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470" y="2055469"/>
            <a:ext cx="4382530" cy="438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01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644" y="178057"/>
            <a:ext cx="10233800" cy="4351338"/>
          </a:xfrm>
        </p:spPr>
        <p:txBody>
          <a:bodyPr>
            <a:normAutofit lnSpcReduction="10000"/>
          </a:bodyPr>
          <a:lstStyle/>
          <a:p>
            <a:r>
              <a:rPr lang="en-CA" dirty="0" err="1" smtClean="0"/>
              <a:t>Biomagnification</a:t>
            </a:r>
            <a:r>
              <a:rPr lang="en-CA" dirty="0" smtClean="0"/>
              <a:t> </a:t>
            </a:r>
            <a:r>
              <a:rPr lang="en-CA" dirty="0"/>
              <a:t>occurs when contaminants that don’t </a:t>
            </a:r>
            <a:r>
              <a:rPr lang="en-CA" dirty="0" smtClean="0"/>
              <a:t>easily degrade </a:t>
            </a:r>
            <a:r>
              <a:rPr lang="en-CA" dirty="0"/>
              <a:t>increase with each link of a food chain</a:t>
            </a:r>
            <a:r>
              <a:rPr lang="en-CA" dirty="0" smtClean="0"/>
              <a:t>.</a:t>
            </a:r>
          </a:p>
          <a:p>
            <a:r>
              <a:rPr lang="en-CA" dirty="0" smtClean="0"/>
              <a:t>In </a:t>
            </a:r>
            <a:r>
              <a:rPr lang="en-CA" dirty="0"/>
              <a:t>seawater</a:t>
            </a:r>
            <a:r>
              <a:rPr lang="en-CA" dirty="0" smtClean="0"/>
              <a:t>, these </a:t>
            </a:r>
            <a:r>
              <a:rPr lang="en-CA" dirty="0"/>
              <a:t>persistent molecules stick to small particles </a:t>
            </a:r>
            <a:r>
              <a:rPr lang="en-CA" dirty="0" smtClean="0"/>
              <a:t>and phytoplankton</a:t>
            </a:r>
            <a:r>
              <a:rPr lang="en-CA" dirty="0"/>
              <a:t>. Small fish eat the phytoplankton, but </a:t>
            </a:r>
            <a:r>
              <a:rPr lang="en-CA" dirty="0" smtClean="0"/>
              <a:t>the contaminants </a:t>
            </a:r>
            <a:r>
              <a:rPr lang="en-CA" dirty="0"/>
              <a:t>can’t be broken down and are absorbed, intact</a:t>
            </a:r>
            <a:r>
              <a:rPr lang="en-CA" dirty="0" smtClean="0"/>
              <a:t>, by </a:t>
            </a:r>
            <a:r>
              <a:rPr lang="en-CA" dirty="0"/>
              <a:t>the fish. When small fish are eaten by larger predators, </a:t>
            </a:r>
            <a:r>
              <a:rPr lang="en-CA" dirty="0" smtClean="0"/>
              <a:t>the process repeats again </a:t>
            </a:r>
            <a:r>
              <a:rPr lang="en-CA" dirty="0"/>
              <a:t>and again, up the food chain. </a:t>
            </a:r>
            <a:endParaRPr lang="en-CA" dirty="0" smtClean="0"/>
          </a:p>
          <a:p>
            <a:r>
              <a:rPr lang="en-CA" dirty="0" smtClean="0"/>
              <a:t>Each subsequent </a:t>
            </a:r>
            <a:r>
              <a:rPr lang="en-CA" dirty="0"/>
              <a:t>predator receives a higher dose than the </a:t>
            </a:r>
            <a:r>
              <a:rPr lang="en-CA" dirty="0" smtClean="0"/>
              <a:t>previous one</a:t>
            </a:r>
            <a:r>
              <a:rPr lang="en-CA" dirty="0"/>
              <a:t>. </a:t>
            </a:r>
            <a:r>
              <a:rPr lang="en-CA" dirty="0" smtClean="0"/>
              <a:t> Animals </a:t>
            </a:r>
            <a:r>
              <a:rPr lang="en-CA" dirty="0"/>
              <a:t>at the top of the food chain, such as dolphins</a:t>
            </a:r>
            <a:r>
              <a:rPr lang="en-CA" dirty="0" smtClean="0"/>
              <a:t>, receive </a:t>
            </a:r>
            <a:r>
              <a:rPr lang="en-CA" dirty="0"/>
              <a:t>the most concentrated dose of these contaminants </a:t>
            </a:r>
            <a:r>
              <a:rPr lang="en-CA" dirty="0" smtClean="0"/>
              <a:t>with every meal</a:t>
            </a:r>
            <a:r>
              <a:rPr lang="en-CA" dirty="0"/>
              <a:t>.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005" y="3884463"/>
            <a:ext cx="6168410" cy="291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16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Pelagic Zones:  Water Column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20000" y="1690688"/>
            <a:ext cx="10233800" cy="4486275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u="sng" dirty="0" smtClean="0"/>
              <a:t>Oceanic</a:t>
            </a:r>
            <a:r>
              <a:rPr lang="en-US" altLang="en-US" dirty="0" smtClean="0"/>
              <a:t> </a:t>
            </a:r>
            <a:r>
              <a:rPr lang="en-US" altLang="en-US" dirty="0"/>
              <a:t>– beyond shelf </a:t>
            </a:r>
            <a:r>
              <a:rPr lang="en-US" altLang="en-US" dirty="0" smtClean="0"/>
              <a:t>break</a:t>
            </a:r>
          </a:p>
          <a:p>
            <a:endParaRPr lang="en-US" altLang="en-US" u="sng" dirty="0" smtClean="0"/>
          </a:p>
          <a:p>
            <a:r>
              <a:rPr lang="en-US" altLang="en-US" u="sng" dirty="0" smtClean="0"/>
              <a:t>Neritic</a:t>
            </a:r>
            <a:r>
              <a:rPr lang="en-US" altLang="en-US" dirty="0" smtClean="0"/>
              <a:t> </a:t>
            </a:r>
            <a:r>
              <a:rPr lang="en-US" altLang="en-US" dirty="0"/>
              <a:t>– area that lies over shelf</a:t>
            </a:r>
          </a:p>
          <a:p>
            <a:pPr>
              <a:buFontTx/>
              <a:buNone/>
            </a:pPr>
            <a:r>
              <a:rPr lang="en-US" altLang="en-US" dirty="0"/>
              <a:t>          </a:t>
            </a:r>
            <a:endParaRPr lang="en-US" altLang="en-US" dirty="0" smtClean="0"/>
          </a:p>
          <a:p>
            <a:pPr>
              <a:buFontTx/>
              <a:buNone/>
            </a:pPr>
            <a:r>
              <a:rPr lang="en-US" altLang="en-US" dirty="0" smtClean="0"/>
              <a:t>Divided </a:t>
            </a:r>
            <a:r>
              <a:rPr lang="en-US" altLang="en-US" dirty="0"/>
              <a:t>vertically by </a:t>
            </a:r>
            <a:r>
              <a:rPr lang="en-US" altLang="en-US" dirty="0" smtClean="0"/>
              <a:t>depth depending on level of sunlight:</a:t>
            </a:r>
            <a:endParaRPr lang="en-US" altLang="en-US" dirty="0"/>
          </a:p>
          <a:p>
            <a:r>
              <a:rPr lang="en-US" altLang="en-US" dirty="0" smtClean="0"/>
              <a:t>Epipelagic</a:t>
            </a:r>
          </a:p>
          <a:p>
            <a:r>
              <a:rPr lang="en-US" altLang="en-US" dirty="0" smtClean="0"/>
              <a:t>Mesopelagic</a:t>
            </a:r>
            <a:endParaRPr lang="en-US" altLang="en-US" dirty="0"/>
          </a:p>
          <a:p>
            <a:r>
              <a:rPr lang="en-US" altLang="en-US" dirty="0" smtClean="0"/>
              <a:t>Bathypelagic</a:t>
            </a:r>
          </a:p>
          <a:p>
            <a:r>
              <a:rPr lang="en-US" altLang="en-US" dirty="0" smtClean="0"/>
              <a:t>Abyssopelagic</a:t>
            </a:r>
          </a:p>
          <a:p>
            <a:r>
              <a:rPr lang="en-US" altLang="en-US" dirty="0" err="1" smtClean="0"/>
              <a:t>Hadopelagic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25950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9887"/>
            <a:ext cx="10443907" cy="1603312"/>
          </a:xfrm>
        </p:spPr>
        <p:txBody>
          <a:bodyPr/>
          <a:lstStyle/>
          <a:p>
            <a:r>
              <a:rPr lang="en-CA" dirty="0" smtClean="0"/>
              <a:t>Zones of the Ocean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85530" y="1232452"/>
            <a:ext cx="5834269" cy="5332940"/>
          </a:xfrm>
        </p:spPr>
        <p:txBody>
          <a:bodyPr>
            <a:normAutofit fontScale="92500" lnSpcReduction="20000"/>
          </a:bodyPr>
          <a:lstStyle/>
          <a:p>
            <a:r>
              <a:rPr lang="en-CA" b="1" dirty="0" smtClean="0"/>
              <a:t>Epipelagic Zone:</a:t>
            </a:r>
            <a:r>
              <a:rPr lang="en-CA" dirty="0" smtClean="0"/>
              <a:t>  Surface to 200m.</a:t>
            </a:r>
          </a:p>
          <a:p>
            <a:endParaRPr lang="en-CA" b="1" dirty="0" smtClean="0"/>
          </a:p>
          <a:p>
            <a:r>
              <a:rPr lang="en-CA" b="1" dirty="0" smtClean="0"/>
              <a:t>Mesopelagic Zone: </a:t>
            </a:r>
            <a:r>
              <a:rPr lang="en-CA" dirty="0" smtClean="0"/>
              <a:t>200m-1000m</a:t>
            </a:r>
          </a:p>
          <a:p>
            <a:endParaRPr lang="en-CA" b="1" dirty="0" smtClean="0"/>
          </a:p>
          <a:p>
            <a:r>
              <a:rPr lang="en-CA" b="1" dirty="0" smtClean="0"/>
              <a:t>Bathypelagic Zone: </a:t>
            </a:r>
            <a:r>
              <a:rPr lang="en-CA" dirty="0" smtClean="0"/>
              <a:t>deep sea layer 1000-4000m</a:t>
            </a:r>
          </a:p>
          <a:p>
            <a:endParaRPr lang="en-CA" b="1" dirty="0" smtClean="0"/>
          </a:p>
          <a:p>
            <a:r>
              <a:rPr lang="en-CA" b="1" dirty="0" smtClean="0"/>
              <a:t>Abyssopelagic Zone: </a:t>
            </a:r>
            <a:r>
              <a:rPr lang="en-CA" dirty="0" smtClean="0"/>
              <a:t>below 4000m has limited food supplies. Some </a:t>
            </a:r>
            <a:r>
              <a:rPr lang="en-CA" dirty="0" err="1" smtClean="0"/>
              <a:t>bacterica</a:t>
            </a:r>
            <a:r>
              <a:rPr lang="en-CA" dirty="0" smtClean="0"/>
              <a:t> have been found to make their own food. </a:t>
            </a:r>
          </a:p>
          <a:p>
            <a:endParaRPr lang="en-CA" b="1" dirty="0" smtClean="0"/>
          </a:p>
          <a:p>
            <a:r>
              <a:rPr lang="en-CA" b="1" dirty="0" err="1" smtClean="0"/>
              <a:t>Hadopelagic</a:t>
            </a:r>
            <a:r>
              <a:rPr lang="en-CA" b="1" dirty="0" smtClean="0"/>
              <a:t> Zone</a:t>
            </a:r>
            <a:r>
              <a:rPr lang="en-CA" dirty="0" smtClean="0"/>
              <a:t>: Trench zone, depths of approximately 6000 m.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2162624" y="5632766"/>
            <a:ext cx="5044921" cy="5336508"/>
          </a:xfrm>
        </p:spPr>
        <p:txBody>
          <a:bodyPr>
            <a:normAutofit fontScale="92500" lnSpcReduction="20000"/>
          </a:bodyPr>
          <a:lstStyle/>
          <a:p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398" y="1722783"/>
            <a:ext cx="6195226" cy="457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614834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TC104033923[[fn=Depth]]</Template>
  <TotalTime>199</TotalTime>
  <Words>2570</Words>
  <Application>Microsoft Office PowerPoint</Application>
  <PresentationFormat>Widescreen</PresentationFormat>
  <Paragraphs>412</Paragraphs>
  <Slides>72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82" baseType="lpstr">
      <vt:lpstr>ＭＳ Ｐゴシック</vt:lpstr>
      <vt:lpstr>Arial</vt:lpstr>
      <vt:lpstr>Calibri</vt:lpstr>
      <vt:lpstr>Corbel</vt:lpstr>
      <vt:lpstr>News Gothic MT</vt:lpstr>
      <vt:lpstr>Times</vt:lpstr>
      <vt:lpstr>Times New Roman</vt:lpstr>
      <vt:lpstr>Wingdings</vt:lpstr>
      <vt:lpstr>Wingdings 2</vt:lpstr>
      <vt:lpstr>Depth</vt:lpstr>
      <vt:lpstr>Unit 2 Marine Biomes </vt:lpstr>
      <vt:lpstr>Marine Ecology  </vt:lpstr>
      <vt:lpstr>Abiotic Factors</vt:lpstr>
      <vt:lpstr>Biotic Factors</vt:lpstr>
      <vt:lpstr>Zones of the Ocean</vt:lpstr>
      <vt:lpstr>Photic and Aphotic Zones </vt:lpstr>
      <vt:lpstr>Zones of the Oceans </vt:lpstr>
      <vt:lpstr>Pelagic Zones:  Water Column</vt:lpstr>
      <vt:lpstr>Zones of the Ocean</vt:lpstr>
      <vt:lpstr>PowerPoint Presentation</vt:lpstr>
      <vt:lpstr>Feeding in the ocean</vt:lpstr>
      <vt:lpstr>Autotrophs </vt:lpstr>
      <vt:lpstr>Heterotrophs</vt:lpstr>
      <vt:lpstr>PowerPoint Presentation</vt:lpstr>
      <vt:lpstr>Decomposers</vt:lpstr>
      <vt:lpstr>Decomposer Cycle</vt:lpstr>
      <vt:lpstr>Energy Transfer in Marine Environments</vt:lpstr>
      <vt:lpstr>PowerPoint Presentation</vt:lpstr>
      <vt:lpstr>PowerPoint Presentation</vt:lpstr>
      <vt:lpstr>Scavengers</vt:lpstr>
      <vt:lpstr>Symbiotic Relationship</vt:lpstr>
      <vt:lpstr>Commensalism relationship </vt:lpstr>
      <vt:lpstr>Mutualism Relationship</vt:lpstr>
      <vt:lpstr>Parasitism</vt:lpstr>
      <vt:lpstr>Biomes</vt:lpstr>
      <vt:lpstr>World Oceans</vt:lpstr>
      <vt:lpstr>PowerPoint Presentation</vt:lpstr>
      <vt:lpstr>Importance of Marine Biomes</vt:lpstr>
      <vt:lpstr>Marine Biomes</vt:lpstr>
      <vt:lpstr>Classification of Marine Organisms</vt:lpstr>
      <vt:lpstr>PowerPoint Presentation</vt:lpstr>
      <vt:lpstr>Plankton</vt:lpstr>
      <vt:lpstr>Importance of Plankton</vt:lpstr>
      <vt:lpstr>Plankton: Functional Groups</vt:lpstr>
      <vt:lpstr>How much Plankton is there? And where is it?</vt:lpstr>
      <vt:lpstr>Dinoflagellates</vt:lpstr>
      <vt:lpstr>Red Tides</vt:lpstr>
      <vt:lpstr>Benthic</vt:lpstr>
      <vt:lpstr>PowerPoint Presentation</vt:lpstr>
      <vt:lpstr>Nekton</vt:lpstr>
      <vt:lpstr>PowerPoint Presentation</vt:lpstr>
      <vt:lpstr>PowerPoint Presentation</vt:lpstr>
      <vt:lpstr>HABs:  Harmful Algal Blooms</vt:lpstr>
      <vt:lpstr>Impacts of HABs</vt:lpstr>
      <vt:lpstr>Why Classify?</vt:lpstr>
      <vt:lpstr>Classification of Living Things:</vt:lpstr>
      <vt:lpstr>Binomial Nomenclature</vt:lpstr>
      <vt:lpstr>PowerPoint Presentation</vt:lpstr>
      <vt:lpstr>PowerPoint Presentation</vt:lpstr>
      <vt:lpstr>Classification of Life</vt:lpstr>
      <vt:lpstr>Three Kingdom Classification System</vt:lpstr>
      <vt:lpstr>PowerPoint Presentation</vt:lpstr>
      <vt:lpstr>Classification of Sample Animals</vt:lpstr>
      <vt:lpstr>The Seven Taxa</vt:lpstr>
      <vt:lpstr>Classification Examples</vt:lpstr>
      <vt:lpstr>PowerPoint Presentation</vt:lpstr>
      <vt:lpstr>Biodiversity</vt:lpstr>
      <vt:lpstr>Adaptations of Marine Organisms</vt:lpstr>
      <vt:lpstr>Types of Adaptations</vt:lpstr>
      <vt:lpstr>Structural Adaptations</vt:lpstr>
      <vt:lpstr>Physiological Adaptations</vt:lpstr>
      <vt:lpstr>Behavioural Adaptations </vt:lpstr>
      <vt:lpstr>Water’s Transparency</vt:lpstr>
      <vt:lpstr>Adaptations to Marine Environment</vt:lpstr>
      <vt:lpstr> Bioaccumulation  and Biomagnification </vt:lpstr>
      <vt:lpstr>Bioaccumulation and Biomagnification</vt:lpstr>
      <vt:lpstr>Biomagnification </vt:lpstr>
      <vt:lpstr>Persistent Organic Pollutants (POP’s)</vt:lpstr>
      <vt:lpstr>The Dirty Dozen</vt:lpstr>
      <vt:lpstr>How does this affect us?</vt:lpstr>
      <vt:lpstr>The Ocean:  Toxic Soup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Density of Seawater</dc:title>
  <dc:creator>Techology Support</dc:creator>
  <cp:lastModifiedBy>Techology Support</cp:lastModifiedBy>
  <cp:revision>15</cp:revision>
  <dcterms:created xsi:type="dcterms:W3CDTF">2014-09-23T11:43:17Z</dcterms:created>
  <dcterms:modified xsi:type="dcterms:W3CDTF">2016-01-20T13:20:07Z</dcterms:modified>
</cp:coreProperties>
</file>