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369" r:id="rId2"/>
    <p:sldId id="370" r:id="rId3"/>
    <p:sldId id="371" r:id="rId4"/>
    <p:sldId id="372" r:id="rId5"/>
    <p:sldId id="373" r:id="rId6"/>
    <p:sldId id="374" r:id="rId7"/>
    <p:sldId id="393" r:id="rId8"/>
    <p:sldId id="375" r:id="rId9"/>
    <p:sldId id="395" r:id="rId10"/>
    <p:sldId id="394" r:id="rId11"/>
    <p:sldId id="377" r:id="rId12"/>
    <p:sldId id="376" r:id="rId13"/>
    <p:sldId id="391" r:id="rId14"/>
    <p:sldId id="392" r:id="rId15"/>
    <p:sldId id="389" r:id="rId16"/>
    <p:sldId id="390" r:id="rId17"/>
    <p:sldId id="388" r:id="rId18"/>
    <p:sldId id="379" r:id="rId19"/>
    <p:sldId id="381" r:id="rId20"/>
    <p:sldId id="382" r:id="rId21"/>
    <p:sldId id="383" r:id="rId22"/>
    <p:sldId id="380" r:id="rId23"/>
    <p:sldId id="384" r:id="rId24"/>
    <p:sldId id="385" r:id="rId25"/>
    <p:sldId id="386" r:id="rId26"/>
    <p:sldId id="38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74" d="100"/>
          <a:sy n="74" d="100"/>
        </p:scale>
        <p:origin x="6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949BC-A425-4B6A-BA63-AF81B7DAD15A}" type="datetimeFigureOut">
              <a:rPr lang="en-CA" smtClean="0"/>
              <a:t>16/11/2015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17F26-15E8-422A-980F-289A324D713B}" type="slidenum">
              <a:rPr lang="en-CA" smtClean="0"/>
              <a:t>‹#›</a:t>
            </a:fld>
            <a:endParaRPr lang="en-CA"/>
          </a:p>
        </p:txBody>
      </p:sp>
    </p:spTree>
    <p:extLst>
      <p:ext uri="{BB962C8B-B14F-4D97-AF65-F5344CB8AC3E}">
        <p14:creationId xmlns:p14="http://schemas.microsoft.com/office/powerpoint/2010/main" val="1263861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11/16/2015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11/16/2015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11/16/2015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11/16/2015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11/16/2015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11/16/2015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11/16/2015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11/16/2015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11/16/2015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1"/>
          <p:cNvSpPr>
            <a:spLocks noGrp="1" noChangeArrowheads="1"/>
          </p:cNvSpPr>
          <p:nvPr>
            <p:ph type="sldNum" sz="quarter" idx="12"/>
          </p:nvPr>
        </p:nvSpPr>
        <p:spPr>
          <a:ln/>
        </p:spPr>
        <p:txBody>
          <a:bodyPr/>
          <a:lstStyle>
            <a:lvl1pPr>
              <a:defRPr/>
            </a:lvl1pPr>
          </a:lstStyle>
          <a:p>
            <a:pPr>
              <a:defRPr/>
            </a:pPr>
            <a:fld id="{5D3AC934-5193-4DF0-BDFC-0788019C4500}" type="slidenum">
              <a:rPr lang="en-US" altLang="en-US"/>
              <a:pPr>
                <a:defRPr/>
              </a:pPr>
              <a:t>‹#›</a:t>
            </a:fld>
            <a:endParaRPr lang="en-US" altLang="en-US"/>
          </a:p>
        </p:txBody>
      </p:sp>
    </p:spTree>
    <p:extLst>
      <p:ext uri="{BB962C8B-B14F-4D97-AF65-F5344CB8AC3E}">
        <p14:creationId xmlns:p14="http://schemas.microsoft.com/office/powerpoint/2010/main" val="250837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11/16/2015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11/16/2015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11/16/2015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11/16/2015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11/16/2015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11/16/2015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11/16/2015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11/16/2015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11/16/2015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qAkhuETYn5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evfgbVjb68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0" y="5331212"/>
            <a:ext cx="9144000" cy="1641490"/>
          </a:xfrm>
        </p:spPr>
        <p:txBody>
          <a:bodyPr/>
          <a:lstStyle/>
          <a:p>
            <a:r>
              <a:rPr lang="en-CA" dirty="0" smtClean="0"/>
              <a:t>Marine Environments</a:t>
            </a:r>
            <a:endParaRPr lang="en-CA" dirty="0"/>
          </a:p>
        </p:txBody>
      </p:sp>
      <p:sp>
        <p:nvSpPr>
          <p:cNvPr id="5" name="Subtitle 4"/>
          <p:cNvSpPr>
            <a:spLocks noGrp="1"/>
          </p:cNvSpPr>
          <p:nvPr>
            <p:ph type="subTitle" idx="1"/>
          </p:nvPr>
        </p:nvSpPr>
        <p:spPr/>
        <p:txBody>
          <a:bodyPr/>
          <a:lstStyle/>
          <a:p>
            <a:endParaRPr lang="en-CA"/>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 y="2824342"/>
            <a:ext cx="4684505" cy="262332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8379" y="2809848"/>
            <a:ext cx="3521621" cy="263781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3058" y="2824342"/>
            <a:ext cx="4878942" cy="2664159"/>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6691" y="-12781"/>
            <a:ext cx="4335309" cy="2822629"/>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8379" y="0"/>
            <a:ext cx="4658923" cy="2795354"/>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4975065" cy="2795354"/>
          </a:xfrm>
          <a:prstGeom prst="rect">
            <a:avLst/>
          </a:prstGeom>
        </p:spPr>
      </p:pic>
    </p:spTree>
    <p:extLst>
      <p:ext uri="{BB962C8B-B14F-4D97-AF65-F5344CB8AC3E}">
        <p14:creationId xmlns:p14="http://schemas.microsoft.com/office/powerpoint/2010/main" val="313205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Marine Pollution</a:t>
            </a:r>
            <a:endParaRPr lang="en-CA" dirty="0"/>
          </a:p>
        </p:txBody>
      </p:sp>
      <p:sp>
        <p:nvSpPr>
          <p:cNvPr id="3" name="Content Placeholder 2"/>
          <p:cNvSpPr>
            <a:spLocks noGrp="1"/>
          </p:cNvSpPr>
          <p:nvPr>
            <p:ph idx="1"/>
          </p:nvPr>
        </p:nvSpPr>
        <p:spPr>
          <a:xfrm>
            <a:off x="1120000" y="1825625"/>
            <a:ext cx="4817161" cy="4351338"/>
          </a:xfrm>
        </p:spPr>
        <p:txBody>
          <a:bodyPr/>
          <a:lstStyle/>
          <a:p>
            <a:r>
              <a:rPr lang="en-US" altLang="en-US" dirty="0"/>
              <a:t>Many forms</a:t>
            </a:r>
          </a:p>
          <a:p>
            <a:pPr lvl="1"/>
            <a:r>
              <a:rPr lang="en-US" altLang="en-US" dirty="0"/>
              <a:t>chemicals, sewage, solid waste, sediment, heat</a:t>
            </a:r>
          </a:p>
          <a:p>
            <a:endParaRPr lang="en-US" altLang="en-US" dirty="0" smtClean="0"/>
          </a:p>
          <a:p>
            <a:r>
              <a:rPr lang="en-US" altLang="en-US" dirty="0" smtClean="0"/>
              <a:t>Impact </a:t>
            </a:r>
            <a:r>
              <a:rPr lang="en-US" altLang="en-US" dirty="0"/>
              <a:t>of a pollutant depends on quantity, toxicity of the pollutant to each organism, &amp; its affect on the environment</a:t>
            </a:r>
          </a:p>
          <a:p>
            <a:endParaRPr lang="en-CA" dirty="0"/>
          </a:p>
        </p:txBody>
      </p:sp>
      <p:pic>
        <p:nvPicPr>
          <p:cNvPr id="4" name="Picture 3" descr="sve76701_13_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5346" y="435026"/>
            <a:ext cx="5299646" cy="6080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105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Marine Pollution</a:t>
            </a:r>
            <a:endParaRPr lang="en-CA" dirty="0"/>
          </a:p>
        </p:txBody>
      </p:sp>
      <p:pic>
        <p:nvPicPr>
          <p:cNvPr id="4" name="Picture1" descr="152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2756" y="1295303"/>
            <a:ext cx="7646488" cy="53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209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Ocean Pollution</a:t>
            </a:r>
            <a:endParaRPr lang="en-CA" dirty="0"/>
          </a:p>
        </p:txBody>
      </p:sp>
      <p:sp>
        <p:nvSpPr>
          <p:cNvPr id="3" name="Content Placeholder 2"/>
          <p:cNvSpPr>
            <a:spLocks noGrp="1"/>
          </p:cNvSpPr>
          <p:nvPr>
            <p:ph idx="1"/>
          </p:nvPr>
        </p:nvSpPr>
        <p:spPr>
          <a:xfrm>
            <a:off x="1120000" y="1407886"/>
            <a:ext cx="10233800" cy="5167085"/>
          </a:xfrm>
        </p:spPr>
        <p:txBody>
          <a:bodyPr>
            <a:normAutofit fontScale="70000" lnSpcReduction="20000"/>
          </a:bodyPr>
          <a:lstStyle/>
          <a:p>
            <a:r>
              <a:rPr lang="en-CA" sz="4000" dirty="0" smtClean="0"/>
              <a:t>Global Warming</a:t>
            </a:r>
          </a:p>
          <a:p>
            <a:pPr lvl="1"/>
            <a:r>
              <a:rPr lang="en-CA" sz="2800" dirty="0" smtClean="0"/>
              <a:t>Greenhouse gases (</a:t>
            </a:r>
            <a:r>
              <a:rPr lang="en-CA" sz="2800" dirty="0" err="1" smtClean="0"/>
              <a:t>Chloroflorocarbons</a:t>
            </a:r>
            <a:r>
              <a:rPr lang="en-CA" sz="2800" dirty="0" smtClean="0"/>
              <a:t> CFC’s, </a:t>
            </a:r>
          </a:p>
          <a:p>
            <a:pPr marL="457200" lvl="1" indent="0">
              <a:buNone/>
            </a:pPr>
            <a:r>
              <a:rPr lang="en-CA" sz="2800" dirty="0" smtClean="0"/>
              <a:t>     Methane </a:t>
            </a:r>
            <a:r>
              <a:rPr lang="en-CA" sz="2800" dirty="0" smtClean="0"/>
              <a:t>(Cow farts!), CO2, Water </a:t>
            </a:r>
            <a:r>
              <a:rPr lang="en-CA" sz="2800" dirty="0" smtClean="0"/>
              <a:t>Vapour</a:t>
            </a:r>
            <a:r>
              <a:rPr lang="en-CA" sz="2800" dirty="0" smtClean="0"/>
              <a:t>)</a:t>
            </a:r>
          </a:p>
          <a:p>
            <a:pPr lvl="1"/>
            <a:r>
              <a:rPr lang="en-CA" sz="2800" dirty="0" smtClean="0"/>
              <a:t>CO2 </a:t>
            </a:r>
            <a:r>
              <a:rPr lang="en-CA" sz="2800" dirty="0" smtClean="0">
                <a:sym typeface="Wingdings" panose="05000000000000000000" pitchFamily="2" charset="2"/>
              </a:rPr>
              <a:t> burning fossil fuels, deforestation</a:t>
            </a:r>
            <a:endParaRPr lang="en-CA" sz="2800" dirty="0" smtClean="0"/>
          </a:p>
          <a:p>
            <a:endParaRPr lang="en-CA" sz="2900" dirty="0" smtClean="0"/>
          </a:p>
          <a:p>
            <a:r>
              <a:rPr lang="en-CA" sz="4000" dirty="0" smtClean="0"/>
              <a:t>Oil Spills </a:t>
            </a:r>
          </a:p>
          <a:p>
            <a:pPr lvl="1"/>
            <a:r>
              <a:rPr lang="en-CA" sz="2800" dirty="0" smtClean="0"/>
              <a:t>Oil </a:t>
            </a:r>
            <a:r>
              <a:rPr lang="en-CA" sz="2800" dirty="0" smtClean="0"/>
              <a:t>and water do not mix!</a:t>
            </a:r>
            <a:endParaRPr lang="en-CA" sz="2800" dirty="0" smtClean="0"/>
          </a:p>
          <a:p>
            <a:pPr lvl="1"/>
            <a:r>
              <a:rPr lang="en-CA" sz="2800" dirty="0" smtClean="0"/>
              <a:t>Wide distribution range due to currents </a:t>
            </a:r>
          </a:p>
          <a:p>
            <a:pPr lvl="1"/>
            <a:endParaRPr lang="en-CA" sz="2800" dirty="0" smtClean="0"/>
          </a:p>
          <a:p>
            <a:r>
              <a:rPr lang="en-CA" sz="4000" dirty="0" smtClean="0"/>
              <a:t>Chemical Runoff </a:t>
            </a:r>
          </a:p>
          <a:p>
            <a:pPr lvl="1"/>
            <a:r>
              <a:rPr lang="en-CA" sz="2800" dirty="0" smtClean="0"/>
              <a:t>Herbicides, pesticides, insecticides used on crops enters ocean through river runoff</a:t>
            </a:r>
          </a:p>
          <a:p>
            <a:pPr lvl="1"/>
            <a:r>
              <a:rPr lang="en-CA" sz="2800" dirty="0" smtClean="0"/>
              <a:t>Sewage</a:t>
            </a:r>
          </a:p>
          <a:p>
            <a:pPr lvl="1"/>
            <a:r>
              <a:rPr lang="en-CA" sz="2800" dirty="0" smtClean="0"/>
              <a:t>Changes nutrient content </a:t>
            </a:r>
          </a:p>
          <a:p>
            <a:pPr lvl="1"/>
            <a:endParaRPr lang="en-CA" sz="2800" dirty="0" smtClean="0"/>
          </a:p>
          <a:p>
            <a:r>
              <a:rPr lang="en-CA" sz="4000" dirty="0" smtClean="0"/>
              <a:t>Ocean Acidification</a:t>
            </a:r>
          </a:p>
          <a:p>
            <a:pPr lvl="1"/>
            <a:r>
              <a:rPr lang="en-CA" sz="2800" dirty="0" smtClean="0"/>
              <a:t>Absorption of CO2 by the ocean is changing ocean chemistry </a:t>
            </a:r>
          </a:p>
          <a:p>
            <a:endParaRPr lang="en-CA" dirty="0"/>
          </a:p>
        </p:txBody>
      </p:sp>
      <p:pic>
        <p:nvPicPr>
          <p:cNvPr id="4" name="Picture 3" descr="EoO_10e_ChOpener_16_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8562" y="0"/>
            <a:ext cx="3373438" cy="390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000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Global Warming</a:t>
            </a:r>
            <a:endParaRPr lang="en-CA" dirty="0"/>
          </a:p>
        </p:txBody>
      </p:sp>
      <p:pic>
        <p:nvPicPr>
          <p:cNvPr id="4" name="Content Placeholder 3" descr="EoO_10e_Figure_16_1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6470" y="1576792"/>
            <a:ext cx="7465530"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0457" y="1690688"/>
            <a:ext cx="4069724" cy="4237442"/>
          </a:xfrm>
          <a:prstGeom prst="rect">
            <a:avLst/>
          </a:prstGeom>
        </p:spPr>
        <p:txBody>
          <a:bodyPr wrap="square">
            <a:spAutoFit/>
          </a:bodyPr>
          <a:lstStyle/>
          <a:p>
            <a:pPr>
              <a:lnSpc>
                <a:spcPct val="80000"/>
              </a:lnSpc>
            </a:pPr>
            <a:r>
              <a:rPr lang="en-US" altLang="en-US" sz="2800" dirty="0">
                <a:sym typeface="Wingdings 2" panose="05020102010507070707" pitchFamily="18" charset="2"/>
              </a:rPr>
              <a:t>The global temperature trend has been generally upward in the 18,000 years since the last ice age, but the </a:t>
            </a:r>
            <a:r>
              <a:rPr lang="en-US" altLang="en-US" sz="2800" i="1" dirty="0">
                <a:sym typeface="Wingdings 2" panose="05020102010507070707" pitchFamily="18" charset="2"/>
              </a:rPr>
              <a:t>rate </a:t>
            </a:r>
            <a:r>
              <a:rPr lang="en-US" altLang="en-US" sz="2800" dirty="0">
                <a:sym typeface="Wingdings 2" panose="05020102010507070707" pitchFamily="18" charset="2"/>
              </a:rPr>
              <a:t>of increase has recently accelerated. </a:t>
            </a:r>
            <a:endParaRPr lang="en-US" altLang="en-US" sz="2800" dirty="0" smtClean="0">
              <a:sym typeface="Wingdings 2" panose="05020102010507070707" pitchFamily="18" charset="2"/>
            </a:endParaRPr>
          </a:p>
          <a:p>
            <a:pPr>
              <a:lnSpc>
                <a:spcPct val="80000"/>
              </a:lnSpc>
            </a:pPr>
            <a:endParaRPr lang="en-US" altLang="en-US" sz="2800" dirty="0">
              <a:sym typeface="Wingdings 2" panose="05020102010507070707" pitchFamily="18" charset="2"/>
            </a:endParaRPr>
          </a:p>
          <a:p>
            <a:pPr>
              <a:lnSpc>
                <a:spcPct val="80000"/>
              </a:lnSpc>
            </a:pPr>
            <a:r>
              <a:rPr lang="en-US" altLang="en-US" sz="2800" dirty="0" smtClean="0">
                <a:sym typeface="Wingdings 2" panose="05020102010507070707" pitchFamily="18" charset="2"/>
              </a:rPr>
              <a:t>We </a:t>
            </a:r>
            <a:r>
              <a:rPr lang="en-US" altLang="en-US" sz="2800" dirty="0">
                <a:sym typeface="Wingdings 2" panose="05020102010507070707" pitchFamily="18" charset="2"/>
              </a:rPr>
              <a:t>are entering a period of rapid global warming, some or most of which is caused by human activity.</a:t>
            </a:r>
          </a:p>
        </p:txBody>
      </p:sp>
    </p:spTree>
    <p:extLst>
      <p:ext uri="{BB962C8B-B14F-4D97-AF65-F5344CB8AC3E}">
        <p14:creationId xmlns:p14="http://schemas.microsoft.com/office/powerpoint/2010/main" val="2125786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Earth Temperatures are Rising</a:t>
            </a:r>
            <a:endParaRPr lang="en-CA" dirty="0"/>
          </a:p>
        </p:txBody>
      </p:sp>
      <p:pic>
        <p:nvPicPr>
          <p:cNvPr id="4" name="Content Placeholder 3" descr="182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2203"/>
          <a:stretch>
            <a:fillRect/>
          </a:stretch>
        </p:blipFill>
        <p:spPr bwMode="auto">
          <a:xfrm>
            <a:off x="5368060" y="1424511"/>
            <a:ext cx="6823940" cy="47315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2047" y="1732880"/>
            <a:ext cx="4965413" cy="3194721"/>
          </a:xfrm>
          <a:prstGeom prst="rect">
            <a:avLst/>
          </a:prstGeom>
          <a:noFill/>
        </p:spPr>
        <p:txBody>
          <a:bodyPr wrap="square" rtlCol="0">
            <a:spAutoFit/>
          </a:bodyPr>
          <a:lstStyle/>
          <a:p>
            <a:pPr>
              <a:lnSpc>
                <a:spcPct val="90000"/>
              </a:lnSpc>
            </a:pPr>
            <a:r>
              <a:rPr lang="en-US" altLang="en-US" sz="2800" dirty="0"/>
              <a:t>Projected thickness of Arctic ice over 100-year time span. </a:t>
            </a:r>
            <a:endParaRPr lang="en-US" altLang="en-US" sz="2800" dirty="0" smtClean="0"/>
          </a:p>
          <a:p>
            <a:pPr>
              <a:lnSpc>
                <a:spcPct val="90000"/>
              </a:lnSpc>
            </a:pPr>
            <a:endParaRPr lang="en-US" altLang="en-US" sz="2800" dirty="0"/>
          </a:p>
          <a:p>
            <a:pPr>
              <a:lnSpc>
                <a:spcPct val="90000"/>
              </a:lnSpc>
            </a:pPr>
            <a:r>
              <a:rPr lang="en-US" altLang="en-US" sz="2800" dirty="0" smtClean="0"/>
              <a:t>Northern </a:t>
            </a:r>
            <a:r>
              <a:rPr lang="en-US" altLang="en-US" sz="2800" dirty="0"/>
              <a:t>polar sea ice is predicted to decline to 54% of its 1995 volume by the year 2055. </a:t>
            </a:r>
            <a:endParaRPr lang="en-US" altLang="en-US" sz="2800" dirty="0" smtClean="0"/>
          </a:p>
          <a:p>
            <a:pPr>
              <a:lnSpc>
                <a:spcPct val="90000"/>
              </a:lnSpc>
            </a:pPr>
            <a:endParaRPr lang="en-US" altLang="en-US" sz="2800" dirty="0"/>
          </a:p>
        </p:txBody>
      </p:sp>
    </p:spTree>
    <p:extLst>
      <p:ext uri="{BB962C8B-B14F-4D97-AF65-F5344CB8AC3E}">
        <p14:creationId xmlns:p14="http://schemas.microsoft.com/office/powerpoint/2010/main" val="3913756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Maldives </a:t>
            </a:r>
            <a:endParaRPr lang="en-CA" dirty="0"/>
          </a:p>
        </p:txBody>
      </p:sp>
      <p:pic>
        <p:nvPicPr>
          <p:cNvPr id="4" name="Content Placeholder 3" descr="182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63914" y="-1"/>
            <a:ext cx="8428086" cy="5731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38199" y="2047741"/>
            <a:ext cx="2690611" cy="2246769"/>
          </a:xfrm>
          <a:prstGeom prst="rect">
            <a:avLst/>
          </a:prstGeom>
          <a:noFill/>
        </p:spPr>
        <p:txBody>
          <a:bodyPr wrap="square" rtlCol="0">
            <a:spAutoFit/>
          </a:bodyPr>
          <a:lstStyle/>
          <a:p>
            <a:pPr>
              <a:spcBef>
                <a:spcPct val="50000"/>
              </a:spcBef>
            </a:pPr>
            <a:r>
              <a:rPr lang="en-US" altLang="en-US" sz="2800" dirty="0"/>
              <a:t>The Maldives in the Indian Ocean – 80% pop. live only 1m above sea level</a:t>
            </a:r>
          </a:p>
        </p:txBody>
      </p:sp>
    </p:spTree>
    <p:extLst>
      <p:ext uri="{BB962C8B-B14F-4D97-AF65-F5344CB8AC3E}">
        <p14:creationId xmlns:p14="http://schemas.microsoft.com/office/powerpoint/2010/main" val="2505007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Coral Bleaching</a:t>
            </a:r>
            <a:endParaRPr lang="en-CA" dirty="0"/>
          </a:p>
        </p:txBody>
      </p:sp>
      <p:pic>
        <p:nvPicPr>
          <p:cNvPr id="4" name="Picture1" descr="141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36703" y="365125"/>
            <a:ext cx="6095816" cy="62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56768" y="1690688"/>
            <a:ext cx="4798503" cy="3539430"/>
          </a:xfrm>
          <a:prstGeom prst="rect">
            <a:avLst/>
          </a:prstGeom>
          <a:noFill/>
        </p:spPr>
        <p:txBody>
          <a:bodyPr wrap="square" rtlCol="0">
            <a:spAutoFit/>
          </a:bodyPr>
          <a:lstStyle/>
          <a:p>
            <a:r>
              <a:rPr lang="el-GR" altLang="en-US" sz="2800" dirty="0" smtClean="0">
                <a:cs typeface="Arial" panose="020B0604020202020204" pitchFamily="34" charset="0"/>
              </a:rPr>
              <a:t>Environmental </a:t>
            </a:r>
            <a:r>
              <a:rPr lang="el-GR" altLang="en-US" sz="2800" dirty="0">
                <a:cs typeface="Arial" panose="020B0604020202020204" pitchFamily="34" charset="0"/>
              </a:rPr>
              <a:t>damage can cause coral animals to expel their symbiotic dinoflagellates (zooxanthellae). </a:t>
            </a:r>
            <a:endParaRPr lang="en-CA" altLang="en-US" sz="2800" dirty="0" smtClean="0">
              <a:cs typeface="Arial" panose="020B0604020202020204" pitchFamily="34" charset="0"/>
            </a:endParaRPr>
          </a:p>
          <a:p>
            <a:endParaRPr lang="en-CA" altLang="en-US" sz="2800" dirty="0">
              <a:cs typeface="Arial" panose="020B0604020202020204" pitchFamily="34" charset="0"/>
            </a:endParaRPr>
          </a:p>
          <a:p>
            <a:r>
              <a:rPr lang="el-GR" altLang="en-US" sz="2800" dirty="0" smtClean="0">
                <a:cs typeface="Arial" panose="020B0604020202020204" pitchFamily="34" charset="0"/>
              </a:rPr>
              <a:t>If </a:t>
            </a:r>
            <a:r>
              <a:rPr lang="el-GR" altLang="en-US" sz="2800" dirty="0">
                <a:cs typeface="Arial" panose="020B0604020202020204" pitchFamily="34" charset="0"/>
              </a:rPr>
              <a:t>conditions do not improve, the animals can be overtaken by algae and die.</a:t>
            </a:r>
          </a:p>
        </p:txBody>
      </p:sp>
    </p:spTree>
    <p:extLst>
      <p:ext uri="{BB962C8B-B14F-4D97-AF65-F5344CB8AC3E}">
        <p14:creationId xmlns:p14="http://schemas.microsoft.com/office/powerpoint/2010/main" val="2981239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Marine Impacts of Global Warming</a:t>
            </a:r>
            <a:endParaRPr lang="en-CA" dirty="0"/>
          </a:p>
        </p:txBody>
      </p:sp>
      <p:sp>
        <p:nvSpPr>
          <p:cNvPr id="3" name="Content Placeholder 2"/>
          <p:cNvSpPr>
            <a:spLocks noGrp="1"/>
          </p:cNvSpPr>
          <p:nvPr>
            <p:ph idx="1"/>
          </p:nvPr>
        </p:nvSpPr>
        <p:spPr/>
        <p:txBody>
          <a:bodyPr/>
          <a:lstStyle/>
          <a:p>
            <a:r>
              <a:rPr lang="en-US" altLang="en-US" dirty="0"/>
              <a:t>Sea-level Rise (4-10 inches last century)</a:t>
            </a:r>
          </a:p>
          <a:p>
            <a:pPr lvl="1"/>
            <a:r>
              <a:rPr lang="en-US" altLang="en-US" dirty="0"/>
              <a:t>Coastal habitats, corals</a:t>
            </a:r>
          </a:p>
          <a:p>
            <a:endParaRPr lang="en-US" altLang="en-US" dirty="0" smtClean="0"/>
          </a:p>
          <a:p>
            <a:r>
              <a:rPr lang="en-US" altLang="en-US" dirty="0" smtClean="0"/>
              <a:t>Coral </a:t>
            </a:r>
            <a:r>
              <a:rPr lang="en-US" altLang="en-US" dirty="0"/>
              <a:t>Bleaching</a:t>
            </a:r>
          </a:p>
          <a:p>
            <a:endParaRPr lang="en-US" altLang="en-US" dirty="0" smtClean="0"/>
          </a:p>
          <a:p>
            <a:r>
              <a:rPr lang="en-US" altLang="en-US" dirty="0" smtClean="0"/>
              <a:t>Habitat </a:t>
            </a:r>
            <a:r>
              <a:rPr lang="en-US" altLang="en-US" dirty="0" smtClean="0"/>
              <a:t>shifts:  Species dispersion</a:t>
            </a:r>
            <a:endParaRPr lang="en-US" altLang="en-US" dirty="0"/>
          </a:p>
          <a:p>
            <a:endParaRPr lang="en-US" altLang="en-US" dirty="0" smtClean="0"/>
          </a:p>
          <a:p>
            <a:r>
              <a:rPr lang="en-US" altLang="en-US" dirty="0" smtClean="0"/>
              <a:t>Circulation </a:t>
            </a:r>
            <a:r>
              <a:rPr lang="en-US" altLang="en-US" dirty="0"/>
              <a:t>patterns</a:t>
            </a:r>
          </a:p>
          <a:p>
            <a:endParaRPr lang="en-CA" dirty="0"/>
          </a:p>
        </p:txBody>
      </p:sp>
    </p:spTree>
    <p:extLst>
      <p:ext uri="{BB962C8B-B14F-4D97-AF65-F5344CB8AC3E}">
        <p14:creationId xmlns:p14="http://schemas.microsoft.com/office/powerpoint/2010/main" val="1401833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82"/>
            <a:ext cx="10515600" cy="1325563"/>
          </a:xfrm>
        </p:spPr>
        <p:txBody>
          <a:bodyPr/>
          <a:lstStyle/>
          <a:p>
            <a:r>
              <a:rPr lang="en-CA" dirty="0" smtClean="0"/>
              <a:t>Oil Spills</a:t>
            </a:r>
            <a:endParaRPr lang="en-CA" dirty="0"/>
          </a:p>
        </p:txBody>
      </p:sp>
      <p:sp>
        <p:nvSpPr>
          <p:cNvPr id="3" name="Content Placeholder 2"/>
          <p:cNvSpPr>
            <a:spLocks noGrp="1"/>
          </p:cNvSpPr>
          <p:nvPr>
            <p:ph idx="1"/>
          </p:nvPr>
        </p:nvSpPr>
        <p:spPr>
          <a:xfrm>
            <a:off x="1120000" y="1124631"/>
            <a:ext cx="10233800" cy="4486275"/>
          </a:xfrm>
        </p:spPr>
        <p:txBody>
          <a:bodyPr>
            <a:noAutofit/>
          </a:bodyPr>
          <a:lstStyle/>
          <a:p>
            <a:r>
              <a:rPr lang="en-CA" dirty="0" smtClean="0"/>
              <a:t>Oil spills can harm marine organisms in two ways:</a:t>
            </a:r>
          </a:p>
          <a:p>
            <a:r>
              <a:rPr lang="en-CA" dirty="0" smtClean="0">
                <a:solidFill>
                  <a:srgbClr val="FFFF00"/>
                </a:solidFill>
              </a:rPr>
              <a:t>The Oil itself:</a:t>
            </a:r>
          </a:p>
          <a:p>
            <a:pPr lvl="1"/>
            <a:r>
              <a:rPr lang="en-CA" sz="2800" dirty="0" smtClean="0"/>
              <a:t>The chemical composition of oil is toxic!</a:t>
            </a:r>
          </a:p>
          <a:p>
            <a:pPr lvl="1"/>
            <a:r>
              <a:rPr lang="en-CA" sz="2800" dirty="0" smtClean="0"/>
              <a:t>Oil affects </a:t>
            </a:r>
            <a:r>
              <a:rPr lang="en-CA" sz="2800" dirty="0"/>
              <a:t>organisms both from internal exposure to oil through ingestion or inhalation and from external exposure through skin and eye irritation</a:t>
            </a:r>
            <a:r>
              <a:rPr lang="en-CA" sz="2800" dirty="0" smtClean="0"/>
              <a:t>.</a:t>
            </a:r>
          </a:p>
          <a:p>
            <a:pPr lvl="1"/>
            <a:r>
              <a:rPr lang="en-CA" sz="2800" dirty="0" smtClean="0"/>
              <a:t>Oil </a:t>
            </a:r>
            <a:r>
              <a:rPr lang="en-CA" sz="2800" dirty="0"/>
              <a:t>can </a:t>
            </a:r>
            <a:r>
              <a:rPr lang="en-CA" sz="2800" dirty="0" smtClean="0"/>
              <a:t>smother </a:t>
            </a:r>
            <a:r>
              <a:rPr lang="en-CA" sz="2800" dirty="0"/>
              <a:t>some small species of fish or invertebrates </a:t>
            </a:r>
            <a:endParaRPr lang="en-CA" sz="2800" dirty="0" smtClean="0"/>
          </a:p>
          <a:p>
            <a:pPr lvl="1"/>
            <a:r>
              <a:rPr lang="en-CA" sz="2800" dirty="0" smtClean="0"/>
              <a:t>Oil coats feathers </a:t>
            </a:r>
            <a:r>
              <a:rPr lang="en-CA" sz="2800" dirty="0"/>
              <a:t>and fur, reducing birds' and mammals' ability to maintain their body temperatures.</a:t>
            </a:r>
          </a:p>
          <a:p>
            <a:endParaRPr lang="en-CA" dirty="0"/>
          </a:p>
          <a:p>
            <a:r>
              <a:rPr lang="en-CA" dirty="0" smtClean="0">
                <a:solidFill>
                  <a:srgbClr val="FFFF00"/>
                </a:solidFill>
              </a:rPr>
              <a:t>The clean up efforts</a:t>
            </a:r>
          </a:p>
          <a:p>
            <a:pPr lvl="1"/>
            <a:r>
              <a:rPr lang="en-CA" sz="2800" dirty="0" smtClean="0">
                <a:solidFill>
                  <a:schemeClr val="tx1"/>
                </a:solidFill>
              </a:rPr>
              <a:t>Chemicals are used to “disperse” or break up the oil.</a:t>
            </a:r>
            <a:endParaRPr lang="en-CA" sz="2800" dirty="0">
              <a:solidFill>
                <a:schemeClr val="tx1"/>
              </a:solidFill>
            </a:endParaRPr>
          </a:p>
          <a:p>
            <a:endParaRPr lang="en-CA" dirty="0"/>
          </a:p>
        </p:txBody>
      </p:sp>
    </p:spTree>
    <p:extLst>
      <p:ext uri="{BB962C8B-B14F-4D97-AF65-F5344CB8AC3E}">
        <p14:creationId xmlns:p14="http://schemas.microsoft.com/office/powerpoint/2010/main" val="2819345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CA" altLang="en-US" dirty="0" smtClean="0">
                <a:solidFill>
                  <a:srgbClr val="FFFF00"/>
                </a:solidFill>
              </a:rPr>
              <a:t>Oil Spills</a:t>
            </a:r>
            <a:endParaRPr lang="en-US" altLang="en-US" dirty="0" smtClean="0">
              <a:solidFill>
                <a:srgbClr val="FFFF00"/>
              </a:solidFill>
            </a:endParaRPr>
          </a:p>
        </p:txBody>
      </p:sp>
      <p:sp>
        <p:nvSpPr>
          <p:cNvPr id="51203" name="Rectangle 3"/>
          <p:cNvSpPr>
            <a:spLocks noGrp="1" noChangeArrowheads="1"/>
          </p:cNvSpPr>
          <p:nvPr>
            <p:ph type="body" sz="half" idx="1"/>
          </p:nvPr>
        </p:nvSpPr>
        <p:spPr>
          <a:xfrm>
            <a:off x="377371" y="1417639"/>
            <a:ext cx="7561943" cy="4794476"/>
          </a:xfrm>
        </p:spPr>
        <p:txBody>
          <a:bodyPr>
            <a:normAutofit lnSpcReduction="10000"/>
          </a:bodyPr>
          <a:lstStyle/>
          <a:p>
            <a:pPr eaLnBrk="1" hangingPunct="1">
              <a:lnSpc>
                <a:spcPct val="80000"/>
              </a:lnSpc>
              <a:defRPr/>
            </a:pPr>
            <a:r>
              <a:rPr lang="en-US" altLang="en-US" dirty="0"/>
              <a:t>The effects of an oil spill </a:t>
            </a:r>
            <a:r>
              <a:rPr lang="en-US" altLang="en-US" dirty="0" smtClean="0"/>
              <a:t>on </a:t>
            </a:r>
            <a:r>
              <a:rPr lang="en-US" altLang="en-US" dirty="0"/>
              <a:t>marine life depend on a number of physical and biological factors.</a:t>
            </a:r>
          </a:p>
          <a:p>
            <a:pPr eaLnBrk="1" hangingPunct="1">
              <a:lnSpc>
                <a:spcPct val="80000"/>
              </a:lnSpc>
              <a:defRPr/>
            </a:pPr>
            <a:endParaRPr lang="en-US" altLang="en-US" dirty="0" smtClean="0">
              <a:solidFill>
                <a:srgbClr val="FFFF00"/>
              </a:solidFill>
            </a:endParaRPr>
          </a:p>
          <a:p>
            <a:pPr eaLnBrk="1" hangingPunct="1">
              <a:lnSpc>
                <a:spcPct val="80000"/>
              </a:lnSpc>
              <a:defRPr/>
            </a:pPr>
            <a:r>
              <a:rPr lang="en-US" altLang="en-US" dirty="0" smtClean="0">
                <a:solidFill>
                  <a:srgbClr val="FFFF00"/>
                </a:solidFill>
              </a:rPr>
              <a:t>The </a:t>
            </a:r>
            <a:r>
              <a:rPr lang="en-US" altLang="en-US" dirty="0">
                <a:solidFill>
                  <a:srgbClr val="FFFF00"/>
                </a:solidFill>
              </a:rPr>
              <a:t>distribution of the oil spill will be affected by currents and wind</a:t>
            </a:r>
            <a:r>
              <a:rPr lang="en-US" altLang="en-US" dirty="0">
                <a:solidFill>
                  <a:srgbClr val="FF9933"/>
                </a:solidFill>
              </a:rPr>
              <a:t> </a:t>
            </a:r>
          </a:p>
          <a:p>
            <a:pPr eaLnBrk="1" hangingPunct="1">
              <a:lnSpc>
                <a:spcPct val="80000"/>
              </a:lnSpc>
              <a:defRPr/>
            </a:pPr>
            <a:endParaRPr lang="en-US" altLang="en-US" dirty="0" smtClean="0"/>
          </a:p>
          <a:p>
            <a:pPr eaLnBrk="1" hangingPunct="1">
              <a:lnSpc>
                <a:spcPct val="80000"/>
              </a:lnSpc>
              <a:defRPr/>
            </a:pPr>
            <a:r>
              <a:rPr lang="en-US" altLang="en-US" dirty="0" smtClean="0"/>
              <a:t>In </a:t>
            </a:r>
            <a:r>
              <a:rPr lang="en-US" altLang="en-US" dirty="0"/>
              <a:t>addition, the amount of oil spilled will determine the eventual geographic boundaries of the impact area. </a:t>
            </a:r>
          </a:p>
          <a:p>
            <a:pPr eaLnBrk="1" hangingPunct="1">
              <a:lnSpc>
                <a:spcPct val="80000"/>
              </a:lnSpc>
              <a:defRPr/>
            </a:pPr>
            <a:endParaRPr lang="en-US" altLang="en-US" dirty="0" smtClean="0"/>
          </a:p>
          <a:p>
            <a:pPr eaLnBrk="1" hangingPunct="1">
              <a:lnSpc>
                <a:spcPct val="80000"/>
              </a:lnSpc>
              <a:defRPr/>
            </a:pPr>
            <a:r>
              <a:rPr lang="en-US" altLang="en-US" dirty="0" smtClean="0"/>
              <a:t>The </a:t>
            </a:r>
            <a:r>
              <a:rPr lang="en-US" altLang="en-US" dirty="0"/>
              <a:t>physical and chemical properties of the oil will determine the </a:t>
            </a:r>
            <a:r>
              <a:rPr lang="en-US" altLang="en-US" dirty="0" err="1"/>
              <a:t>behaviour</a:t>
            </a:r>
            <a:r>
              <a:rPr lang="en-US" altLang="en-US" dirty="0"/>
              <a:t> of the slick, in terms of its thickness and rate of spreading.</a:t>
            </a:r>
          </a:p>
        </p:txBody>
      </p:sp>
      <p:pic>
        <p:nvPicPr>
          <p:cNvPr id="20484" name="Picture 4" descr="oil-spill-in-leban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r="-146" b="5717"/>
          <a:stretch>
            <a:fillRect/>
          </a:stretch>
        </p:blipFill>
        <p:spPr>
          <a:xfrm>
            <a:off x="8142514" y="1417638"/>
            <a:ext cx="3783467" cy="49344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97447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Marine Environments </a:t>
            </a:r>
            <a:endParaRPr lang="en-CA" dirty="0"/>
          </a:p>
        </p:txBody>
      </p:sp>
      <p:sp>
        <p:nvSpPr>
          <p:cNvPr id="3" name="Content Placeholder 2"/>
          <p:cNvSpPr>
            <a:spLocks noGrp="1"/>
          </p:cNvSpPr>
          <p:nvPr>
            <p:ph idx="1"/>
          </p:nvPr>
        </p:nvSpPr>
        <p:spPr/>
        <p:txBody>
          <a:bodyPr/>
          <a:lstStyle/>
          <a:p>
            <a:r>
              <a:rPr lang="en-CA" dirty="0" smtClean="0"/>
              <a:t>Due to the fluid nature of water, Marine organisms are highly sensitive to fluctuations in the environments.</a:t>
            </a:r>
          </a:p>
          <a:p>
            <a:pPr lvl="1"/>
            <a:r>
              <a:rPr lang="en-CA" dirty="0" smtClean="0"/>
              <a:t>Salinity</a:t>
            </a:r>
          </a:p>
          <a:p>
            <a:pPr lvl="1"/>
            <a:r>
              <a:rPr lang="en-CA" dirty="0" smtClean="0"/>
              <a:t>Temperature</a:t>
            </a:r>
          </a:p>
          <a:p>
            <a:pPr lvl="1"/>
            <a:r>
              <a:rPr lang="en-CA" dirty="0" smtClean="0"/>
              <a:t>CO2, O2 and other dissolved gases </a:t>
            </a:r>
          </a:p>
          <a:p>
            <a:pPr lvl="1"/>
            <a:r>
              <a:rPr lang="en-CA" dirty="0" smtClean="0"/>
              <a:t>Nutrient levels</a:t>
            </a:r>
          </a:p>
          <a:p>
            <a:pPr lvl="1"/>
            <a:r>
              <a:rPr lang="en-CA" dirty="0" smtClean="0"/>
              <a:t>Pollutants </a:t>
            </a:r>
            <a:endParaRPr lang="en-CA" dirty="0"/>
          </a:p>
          <a:p>
            <a:endParaRPr lang="en-CA" dirty="0" smtClean="0"/>
          </a:p>
          <a:p>
            <a:r>
              <a:rPr lang="en-CA" dirty="0" smtClean="0"/>
              <a:t>Changes in marine environments can have dramatic effects on species distribution and survival.</a:t>
            </a:r>
            <a:endParaRPr lang="en-CA" dirty="0"/>
          </a:p>
        </p:txBody>
      </p:sp>
    </p:spTree>
    <p:extLst>
      <p:ext uri="{BB962C8B-B14F-4D97-AF65-F5344CB8AC3E}">
        <p14:creationId xmlns:p14="http://schemas.microsoft.com/office/powerpoint/2010/main" val="1606950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CA" altLang="en-US" dirty="0" smtClean="0"/>
              <a:t>Oil Spills</a:t>
            </a:r>
            <a:endParaRPr lang="en-US" altLang="en-US" dirty="0" smtClean="0"/>
          </a:p>
        </p:txBody>
      </p:sp>
      <p:sp>
        <p:nvSpPr>
          <p:cNvPr id="52227" name="Rectangle 3"/>
          <p:cNvSpPr>
            <a:spLocks noGrp="1" noChangeArrowheads="1"/>
          </p:cNvSpPr>
          <p:nvPr>
            <p:ph type="body" idx="1"/>
          </p:nvPr>
        </p:nvSpPr>
        <p:spPr/>
        <p:txBody>
          <a:bodyPr/>
          <a:lstStyle/>
          <a:p>
            <a:pPr eaLnBrk="1" hangingPunct="1">
              <a:lnSpc>
                <a:spcPct val="90000"/>
              </a:lnSpc>
              <a:defRPr/>
            </a:pPr>
            <a:r>
              <a:rPr lang="en-US" altLang="en-US" dirty="0">
                <a:solidFill>
                  <a:srgbClr val="FFFF00"/>
                </a:solidFill>
              </a:rPr>
              <a:t>Environmental conditions such as salinity, water temperature, and type and slope of shoreline will determine habitat effects and clean-up procedures </a:t>
            </a:r>
          </a:p>
          <a:p>
            <a:pPr eaLnBrk="1" hangingPunct="1">
              <a:lnSpc>
                <a:spcPct val="90000"/>
              </a:lnSpc>
              <a:defRPr/>
            </a:pPr>
            <a:endParaRPr lang="en-US" altLang="en-US" dirty="0" smtClean="0"/>
          </a:p>
          <a:p>
            <a:pPr eaLnBrk="1" hangingPunct="1">
              <a:lnSpc>
                <a:spcPct val="90000"/>
              </a:lnSpc>
              <a:defRPr/>
            </a:pPr>
            <a:r>
              <a:rPr lang="en-US" altLang="en-US" dirty="0" smtClean="0"/>
              <a:t>Some </a:t>
            </a:r>
            <a:r>
              <a:rPr lang="en-US" altLang="en-US" dirty="0"/>
              <a:t>example habitats include sandy beach, mud, cliffs, estuaries and open water. </a:t>
            </a:r>
            <a:endParaRPr lang="en-US" altLang="en-US" dirty="0" smtClean="0"/>
          </a:p>
          <a:p>
            <a:pPr eaLnBrk="1" hangingPunct="1">
              <a:lnSpc>
                <a:spcPct val="90000"/>
              </a:lnSpc>
              <a:defRPr/>
            </a:pPr>
            <a:r>
              <a:rPr lang="en-US" altLang="en-US" dirty="0" smtClean="0"/>
              <a:t>In </a:t>
            </a:r>
            <a:r>
              <a:rPr lang="en-US" altLang="en-US" dirty="0"/>
              <a:t>terms of difficulty of clean-up and relative vulnerability, a salt marsh ranks the highest, followed by eelgrass, mud, mixed-fine sediment, mixed-coarse sediment, rock, sand, algae (kelp) and open water.</a:t>
            </a:r>
          </a:p>
        </p:txBody>
      </p:sp>
    </p:spTree>
    <p:extLst>
      <p:ext uri="{BB962C8B-B14F-4D97-AF65-F5344CB8AC3E}">
        <p14:creationId xmlns:p14="http://schemas.microsoft.com/office/powerpoint/2010/main" val="44713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altLang="en-US" dirty="0" smtClean="0"/>
              <a:t>Oil Spills</a:t>
            </a:r>
          </a:p>
        </p:txBody>
      </p:sp>
      <p:sp>
        <p:nvSpPr>
          <p:cNvPr id="53251" name="Rectangle 3"/>
          <p:cNvSpPr>
            <a:spLocks noGrp="1" noChangeArrowheads="1"/>
          </p:cNvSpPr>
          <p:nvPr>
            <p:ph type="body" sz="half" idx="1"/>
          </p:nvPr>
        </p:nvSpPr>
        <p:spPr/>
        <p:txBody>
          <a:bodyPr/>
          <a:lstStyle/>
          <a:p>
            <a:pPr eaLnBrk="1" hangingPunct="1">
              <a:defRPr/>
            </a:pPr>
            <a:r>
              <a:rPr lang="en-US" altLang="en-US" dirty="0">
                <a:solidFill>
                  <a:srgbClr val="FFFF00"/>
                </a:solidFill>
              </a:rPr>
              <a:t>Biological characteristics of the organisms affected will determine the severity of impact. </a:t>
            </a:r>
          </a:p>
          <a:p>
            <a:pPr eaLnBrk="1" hangingPunct="1">
              <a:defRPr/>
            </a:pPr>
            <a:endParaRPr lang="en-US" altLang="en-US" dirty="0" smtClean="0"/>
          </a:p>
          <a:p>
            <a:pPr eaLnBrk="1" hangingPunct="1">
              <a:defRPr/>
            </a:pPr>
            <a:r>
              <a:rPr lang="en-US" altLang="en-US" dirty="0" smtClean="0"/>
              <a:t>These </a:t>
            </a:r>
            <a:r>
              <a:rPr lang="en-US" altLang="en-US" dirty="0"/>
              <a:t>characteristics include the type of species, life stage (larval, juvenile or adult) and size. </a:t>
            </a:r>
          </a:p>
          <a:p>
            <a:pPr eaLnBrk="1" hangingPunct="1">
              <a:defRPr/>
            </a:pPr>
            <a:endParaRPr lang="en-US" altLang="en-US" dirty="0"/>
          </a:p>
        </p:txBody>
      </p:sp>
      <p:pic>
        <p:nvPicPr>
          <p:cNvPr id="22532" name="Picture 4" descr="EVOS%20Spill_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821715" y="985536"/>
            <a:ext cx="4896756" cy="53233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94605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Ocean Acidification</a:t>
            </a:r>
            <a:endParaRPr lang="en-CA" dirty="0"/>
          </a:p>
        </p:txBody>
      </p:sp>
      <p:sp>
        <p:nvSpPr>
          <p:cNvPr id="3" name="Content Placeholder 2"/>
          <p:cNvSpPr>
            <a:spLocks noGrp="1"/>
          </p:cNvSpPr>
          <p:nvPr>
            <p:ph idx="1"/>
          </p:nvPr>
        </p:nvSpPr>
        <p:spPr/>
        <p:txBody>
          <a:bodyPr>
            <a:normAutofit fontScale="92500" lnSpcReduction="10000"/>
          </a:bodyPr>
          <a:lstStyle/>
          <a:p>
            <a:r>
              <a:rPr lang="en-CA" b="1" dirty="0"/>
              <a:t>Ocean acidification</a:t>
            </a:r>
            <a:r>
              <a:rPr lang="en-CA" dirty="0"/>
              <a:t> is the ongoing decrease in the pH of the Earth's </a:t>
            </a:r>
            <a:r>
              <a:rPr lang="en-CA" b="1" dirty="0"/>
              <a:t>oceans</a:t>
            </a:r>
            <a:r>
              <a:rPr lang="en-CA" dirty="0"/>
              <a:t>, caused by the uptake of carbon dioxide (CO</a:t>
            </a:r>
            <a:r>
              <a:rPr lang="en-CA" baseline="-25000" dirty="0"/>
              <a:t>2</a:t>
            </a:r>
            <a:r>
              <a:rPr lang="en-CA" dirty="0"/>
              <a:t>) from the atmosphere. </a:t>
            </a:r>
            <a:endParaRPr lang="en-CA" dirty="0" smtClean="0"/>
          </a:p>
          <a:p>
            <a:endParaRPr lang="en-CA" dirty="0" smtClean="0"/>
          </a:p>
          <a:p>
            <a:r>
              <a:rPr lang="en-CA" dirty="0" smtClean="0"/>
              <a:t>Ocean </a:t>
            </a:r>
            <a:r>
              <a:rPr lang="en-CA" dirty="0"/>
              <a:t>acidification is decreasing the ability of many marine organisms to build their shells and skeletal structure. </a:t>
            </a:r>
            <a:endParaRPr lang="en-CA" dirty="0" smtClean="0"/>
          </a:p>
          <a:p>
            <a:endParaRPr lang="en-CA" dirty="0"/>
          </a:p>
          <a:p>
            <a:r>
              <a:rPr lang="en-CA" dirty="0" smtClean="0"/>
              <a:t>An </a:t>
            </a:r>
            <a:r>
              <a:rPr lang="en-CA" dirty="0"/>
              <a:t>estimated 30–40% of the carbon dioxide from human activity released into the atmosphere dissolves into </a:t>
            </a:r>
            <a:r>
              <a:rPr lang="en-CA" b="1" dirty="0"/>
              <a:t>oceans</a:t>
            </a:r>
            <a:r>
              <a:rPr lang="en-CA" dirty="0"/>
              <a:t>, rivers and lakes</a:t>
            </a:r>
            <a:r>
              <a:rPr lang="en-CA" dirty="0" smtClean="0"/>
              <a:t>.</a:t>
            </a:r>
          </a:p>
          <a:p>
            <a:endParaRPr lang="en-CA" dirty="0"/>
          </a:p>
          <a:p>
            <a:r>
              <a:rPr lang="en-CA" dirty="0">
                <a:hlinkClick r:id="rId2"/>
              </a:rPr>
              <a:t>https://</a:t>
            </a:r>
            <a:r>
              <a:rPr lang="en-CA" dirty="0" smtClean="0">
                <a:hlinkClick r:id="rId2"/>
              </a:rPr>
              <a:t>www.youtube.com/watch?v=qAkhuETYn5U</a:t>
            </a:r>
            <a:endParaRPr lang="en-CA" dirty="0" smtClean="0"/>
          </a:p>
          <a:p>
            <a:endParaRPr lang="en-CA" dirty="0"/>
          </a:p>
        </p:txBody>
      </p:sp>
    </p:spTree>
    <p:extLst>
      <p:ext uri="{BB962C8B-B14F-4D97-AF65-F5344CB8AC3E}">
        <p14:creationId xmlns:p14="http://schemas.microsoft.com/office/powerpoint/2010/main" val="4286589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350" y="217714"/>
            <a:ext cx="11374792" cy="6398320"/>
          </a:xfrm>
        </p:spPr>
      </p:pic>
      <p:sp>
        <p:nvSpPr>
          <p:cNvPr id="5" name="TextBox 4"/>
          <p:cNvSpPr txBox="1"/>
          <p:nvPr/>
        </p:nvSpPr>
        <p:spPr>
          <a:xfrm>
            <a:off x="9521371" y="4470399"/>
            <a:ext cx="2133601" cy="1015663"/>
          </a:xfrm>
          <a:prstGeom prst="rect">
            <a:avLst/>
          </a:prstGeom>
          <a:noFill/>
        </p:spPr>
        <p:txBody>
          <a:bodyPr wrap="square" rtlCol="0">
            <a:spAutoFit/>
          </a:bodyPr>
          <a:lstStyle/>
          <a:p>
            <a:r>
              <a:rPr lang="en-CA" sz="2000" dirty="0" smtClean="0"/>
              <a:t>The concentration of Bicarbonate ions decreases.</a:t>
            </a:r>
            <a:endParaRPr lang="en-CA" sz="2000" dirty="0"/>
          </a:p>
        </p:txBody>
      </p:sp>
    </p:spTree>
    <p:extLst>
      <p:ext uri="{BB962C8B-B14F-4D97-AF65-F5344CB8AC3E}">
        <p14:creationId xmlns:p14="http://schemas.microsoft.com/office/powerpoint/2010/main" val="375098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does Ocean Acidification mean for Marine Organisms?</a:t>
            </a:r>
            <a:endParaRPr lang="en-CA" dirty="0"/>
          </a:p>
        </p:txBody>
      </p:sp>
      <p:sp>
        <p:nvSpPr>
          <p:cNvPr id="3" name="Content Placeholder 2"/>
          <p:cNvSpPr>
            <a:spLocks noGrp="1"/>
          </p:cNvSpPr>
          <p:nvPr>
            <p:ph idx="1"/>
          </p:nvPr>
        </p:nvSpPr>
        <p:spPr/>
        <p:txBody>
          <a:bodyPr>
            <a:normAutofit lnSpcReduction="10000"/>
          </a:bodyPr>
          <a:lstStyle/>
          <a:p>
            <a:r>
              <a:rPr lang="en-CA" dirty="0" smtClean="0"/>
              <a:t>The </a:t>
            </a:r>
            <a:r>
              <a:rPr lang="en-CA" dirty="0"/>
              <a:t>reduction in pH reduces the availability of carbonate ions </a:t>
            </a:r>
            <a:endParaRPr lang="en-CA" dirty="0" smtClean="0"/>
          </a:p>
          <a:p>
            <a:endParaRPr lang="en-CA" dirty="0" smtClean="0"/>
          </a:p>
          <a:p>
            <a:r>
              <a:rPr lang="en-CA" dirty="0" smtClean="0"/>
              <a:t>Carbonate </a:t>
            </a:r>
            <a:r>
              <a:rPr lang="en-CA" dirty="0"/>
              <a:t>ions play an important role in shell formation for marine organisms (shells are made of calcium carbonate – our bones are made of calcium) </a:t>
            </a:r>
            <a:endParaRPr lang="en-CA" dirty="0" smtClean="0"/>
          </a:p>
          <a:p>
            <a:endParaRPr lang="en-CA" dirty="0" smtClean="0"/>
          </a:p>
          <a:p>
            <a:r>
              <a:rPr lang="en-CA" dirty="0" smtClean="0"/>
              <a:t>CO2 </a:t>
            </a:r>
            <a:r>
              <a:rPr lang="en-CA" dirty="0"/>
              <a:t>is corrosive to the shells and skeletons of marine organisms </a:t>
            </a:r>
            <a:endParaRPr lang="en-CA" dirty="0" smtClean="0"/>
          </a:p>
          <a:p>
            <a:endParaRPr lang="en-CA" dirty="0" smtClean="0"/>
          </a:p>
          <a:p>
            <a:r>
              <a:rPr lang="en-CA" dirty="0" smtClean="0"/>
              <a:t>Some </a:t>
            </a:r>
            <a:r>
              <a:rPr lang="en-CA" dirty="0"/>
              <a:t>of the organisms affected:   Corals, sea urchins, some marine plankton, marine snails, crabs </a:t>
            </a:r>
          </a:p>
        </p:txBody>
      </p:sp>
    </p:spTree>
    <p:extLst>
      <p:ext uri="{BB962C8B-B14F-4D97-AF65-F5344CB8AC3E}">
        <p14:creationId xmlns:p14="http://schemas.microsoft.com/office/powerpoint/2010/main" val="1186493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868"/>
            <a:ext cx="10515600" cy="1325563"/>
          </a:xfrm>
        </p:spPr>
        <p:txBody>
          <a:bodyPr/>
          <a:lstStyle/>
          <a:p>
            <a:r>
              <a:rPr lang="en-CA" dirty="0" smtClean="0"/>
              <a:t>Why are these effects significant?</a:t>
            </a:r>
            <a:endParaRPr lang="en-CA" dirty="0"/>
          </a:p>
        </p:txBody>
      </p:sp>
      <p:sp>
        <p:nvSpPr>
          <p:cNvPr id="3" name="Content Placeholder 2"/>
          <p:cNvSpPr>
            <a:spLocks noGrp="1"/>
          </p:cNvSpPr>
          <p:nvPr>
            <p:ph idx="1"/>
          </p:nvPr>
        </p:nvSpPr>
        <p:spPr>
          <a:xfrm>
            <a:off x="1120000" y="1429432"/>
            <a:ext cx="10233800" cy="5001306"/>
          </a:xfrm>
        </p:spPr>
        <p:txBody>
          <a:bodyPr>
            <a:normAutofit lnSpcReduction="10000"/>
          </a:bodyPr>
          <a:lstStyle/>
          <a:p>
            <a:r>
              <a:rPr lang="en-CA" dirty="0" smtClean="0"/>
              <a:t>Coral </a:t>
            </a:r>
            <a:r>
              <a:rPr lang="en-CA" dirty="0"/>
              <a:t>reefs are less resilient to bleaching, disease, and death </a:t>
            </a:r>
            <a:endParaRPr lang="en-CA" dirty="0" smtClean="0"/>
          </a:p>
          <a:p>
            <a:endParaRPr lang="en-CA" dirty="0" smtClean="0"/>
          </a:p>
          <a:p>
            <a:r>
              <a:rPr lang="en-CA" dirty="0" smtClean="0"/>
              <a:t>The </a:t>
            </a:r>
            <a:r>
              <a:rPr lang="en-CA" dirty="0"/>
              <a:t>rate of reef building is decreased </a:t>
            </a:r>
            <a:endParaRPr lang="en-CA" dirty="0" smtClean="0"/>
          </a:p>
          <a:p>
            <a:endParaRPr lang="en-CA" dirty="0" smtClean="0"/>
          </a:p>
          <a:p>
            <a:r>
              <a:rPr lang="en-CA" dirty="0" smtClean="0"/>
              <a:t>The </a:t>
            </a:r>
            <a:r>
              <a:rPr lang="en-CA" dirty="0"/>
              <a:t>base of the food web (algae and zooplankton) is reduced creating a ripple affect along the food web </a:t>
            </a:r>
            <a:endParaRPr lang="en-CA" dirty="0" smtClean="0"/>
          </a:p>
          <a:p>
            <a:endParaRPr lang="en-CA" dirty="0" smtClean="0"/>
          </a:p>
          <a:p>
            <a:r>
              <a:rPr lang="en-CA" dirty="0" smtClean="0"/>
              <a:t>The </a:t>
            </a:r>
            <a:r>
              <a:rPr lang="en-CA" dirty="0"/>
              <a:t>economy will be negatively affected </a:t>
            </a:r>
            <a:endParaRPr lang="en-CA" dirty="0" smtClean="0"/>
          </a:p>
          <a:p>
            <a:pPr lvl="1"/>
            <a:r>
              <a:rPr lang="en-CA" dirty="0" smtClean="0"/>
              <a:t>Fisheries </a:t>
            </a:r>
            <a:r>
              <a:rPr lang="en-CA" dirty="0"/>
              <a:t>(i.e. shellfish, sea urchins)  may decline </a:t>
            </a:r>
            <a:endParaRPr lang="en-CA" dirty="0" smtClean="0"/>
          </a:p>
          <a:p>
            <a:pPr lvl="1"/>
            <a:r>
              <a:rPr lang="en-CA" dirty="0" smtClean="0"/>
              <a:t>Tourism </a:t>
            </a:r>
            <a:r>
              <a:rPr lang="en-CA" dirty="0"/>
              <a:t>may decline </a:t>
            </a:r>
            <a:endParaRPr lang="en-CA" dirty="0" smtClean="0"/>
          </a:p>
          <a:p>
            <a:pPr lvl="1"/>
            <a:r>
              <a:rPr lang="en-CA" dirty="0" smtClean="0"/>
              <a:t>Affect </a:t>
            </a:r>
            <a:r>
              <a:rPr lang="en-CA" dirty="0"/>
              <a:t>on bio-tech and pharmaceuticals </a:t>
            </a:r>
          </a:p>
        </p:txBody>
      </p:sp>
    </p:spTree>
    <p:extLst>
      <p:ext uri="{BB962C8B-B14F-4D97-AF65-F5344CB8AC3E}">
        <p14:creationId xmlns:p14="http://schemas.microsoft.com/office/powerpoint/2010/main" val="3474977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Dangers of Ocean Acidification</a:t>
            </a:r>
            <a:endParaRPr lang="en-CA" dirty="0"/>
          </a:p>
        </p:txBody>
      </p:sp>
      <p:sp>
        <p:nvSpPr>
          <p:cNvPr id="3" name="Content Placeholder 2"/>
          <p:cNvSpPr>
            <a:spLocks noGrp="1"/>
          </p:cNvSpPr>
          <p:nvPr>
            <p:ph idx="1"/>
          </p:nvPr>
        </p:nvSpPr>
        <p:spPr/>
        <p:txBody>
          <a:bodyPr/>
          <a:lstStyle/>
          <a:p>
            <a:r>
              <a:rPr lang="en-CA" dirty="0"/>
              <a:t>TED Talk:  Ocean Acidification</a:t>
            </a:r>
          </a:p>
          <a:p>
            <a:endParaRPr lang="en-CA" dirty="0" smtClean="0">
              <a:hlinkClick r:id="rId2"/>
            </a:endParaRPr>
          </a:p>
          <a:p>
            <a:r>
              <a:rPr lang="en-CA" dirty="0" smtClean="0">
                <a:hlinkClick r:id="rId2"/>
              </a:rPr>
              <a:t>https</a:t>
            </a:r>
            <a:r>
              <a:rPr lang="en-CA" dirty="0">
                <a:hlinkClick r:id="rId2"/>
              </a:rPr>
              <a:t>://</a:t>
            </a:r>
            <a:r>
              <a:rPr lang="en-CA" dirty="0" smtClean="0">
                <a:hlinkClick r:id="rId2"/>
              </a:rPr>
              <a:t>www.youtube.com/watch?v=evfgbVjb688</a:t>
            </a:r>
            <a:endParaRPr lang="en-CA" dirty="0" smtClean="0"/>
          </a:p>
        </p:txBody>
      </p:sp>
    </p:spTree>
    <p:extLst>
      <p:ext uri="{BB962C8B-B14F-4D97-AF65-F5344CB8AC3E}">
        <p14:creationId xmlns:p14="http://schemas.microsoft.com/office/powerpoint/2010/main" val="3128702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Effects of Changing Species Distribution</a:t>
            </a:r>
            <a:endParaRPr lang="en-CA" dirty="0"/>
          </a:p>
        </p:txBody>
      </p:sp>
      <p:sp>
        <p:nvSpPr>
          <p:cNvPr id="3" name="Content Placeholder 2"/>
          <p:cNvSpPr>
            <a:spLocks noGrp="1"/>
          </p:cNvSpPr>
          <p:nvPr>
            <p:ph idx="1"/>
          </p:nvPr>
        </p:nvSpPr>
        <p:spPr>
          <a:xfrm>
            <a:off x="1120000" y="1524000"/>
            <a:ext cx="10233800" cy="4949371"/>
          </a:xfrm>
        </p:spPr>
        <p:txBody>
          <a:bodyPr>
            <a:normAutofit lnSpcReduction="10000"/>
          </a:bodyPr>
          <a:lstStyle/>
          <a:p>
            <a:r>
              <a:rPr lang="en-CA" dirty="0" smtClean="0"/>
              <a:t>Coastal areas are the most populated parts of the world (70 % of people live in coastal areas!)</a:t>
            </a:r>
          </a:p>
          <a:p>
            <a:endParaRPr lang="en-CA" dirty="0" smtClean="0"/>
          </a:p>
          <a:p>
            <a:r>
              <a:rPr lang="en-CA" dirty="0" smtClean="0"/>
              <a:t>Many of these areas are dependent on seafood for survival (Sea food serves as the primary source of dietary protein).</a:t>
            </a:r>
          </a:p>
          <a:p>
            <a:endParaRPr lang="en-CA" dirty="0" smtClean="0"/>
          </a:p>
          <a:p>
            <a:r>
              <a:rPr lang="en-CA" dirty="0" smtClean="0"/>
              <a:t>As ocean conditions change, species adjust by moving to areas that are more suitable for their survival.</a:t>
            </a:r>
          </a:p>
          <a:p>
            <a:endParaRPr lang="en-CA" dirty="0" smtClean="0"/>
          </a:p>
          <a:p>
            <a:r>
              <a:rPr lang="en-CA" dirty="0" smtClean="0"/>
              <a:t>Populations reliant on these species for food no longer have a sustainable food source </a:t>
            </a:r>
            <a:r>
              <a:rPr lang="en-CA" dirty="0" smtClean="0">
                <a:sym typeface="Wingdings" panose="05000000000000000000" pitchFamily="2" charset="2"/>
              </a:rPr>
              <a:t> creating conditions of food scarcity.</a:t>
            </a:r>
            <a:endParaRPr lang="en-CA" dirty="0" smtClean="0"/>
          </a:p>
          <a:p>
            <a:endParaRPr lang="en-CA" dirty="0" smtClean="0"/>
          </a:p>
          <a:p>
            <a:endParaRPr lang="en-CA" dirty="0"/>
          </a:p>
        </p:txBody>
      </p:sp>
    </p:spTree>
    <p:extLst>
      <p:ext uri="{BB962C8B-B14F-4D97-AF65-F5344CB8AC3E}">
        <p14:creationId xmlns:p14="http://schemas.microsoft.com/office/powerpoint/2010/main" val="4063214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Primary Productivity</a:t>
            </a:r>
            <a:endParaRPr lang="en-CA" dirty="0"/>
          </a:p>
        </p:txBody>
      </p:sp>
      <p:sp>
        <p:nvSpPr>
          <p:cNvPr id="3" name="Content Placeholder 2"/>
          <p:cNvSpPr>
            <a:spLocks noGrp="1"/>
          </p:cNvSpPr>
          <p:nvPr>
            <p:ph idx="1"/>
          </p:nvPr>
        </p:nvSpPr>
        <p:spPr/>
        <p:txBody>
          <a:bodyPr/>
          <a:lstStyle/>
          <a:p>
            <a:r>
              <a:rPr lang="en-CA" dirty="0" smtClean="0"/>
              <a:t>Primary productivity is the amount of carbon (organic material) produced by organisms.</a:t>
            </a:r>
          </a:p>
          <a:p>
            <a:pPr lvl="1"/>
            <a:r>
              <a:rPr lang="en-CA" dirty="0" smtClean="0"/>
              <a:t>Mainly through Photosynthesis, some through chemosynthesis</a:t>
            </a:r>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1482" y="3463409"/>
            <a:ext cx="4280519" cy="284849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4628" y="3463409"/>
            <a:ext cx="3802883" cy="28484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463408"/>
            <a:ext cx="4280520" cy="2848492"/>
          </a:xfrm>
          <a:prstGeom prst="rect">
            <a:avLst/>
          </a:prstGeom>
        </p:spPr>
      </p:pic>
    </p:spTree>
    <p:extLst>
      <p:ext uri="{BB962C8B-B14F-4D97-AF65-F5344CB8AC3E}">
        <p14:creationId xmlns:p14="http://schemas.microsoft.com/office/powerpoint/2010/main" val="427955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Oceanic Photosynthetic Productivity </a:t>
            </a:r>
            <a:endParaRPr lang="en-CA" dirty="0"/>
          </a:p>
        </p:txBody>
      </p:sp>
      <p:sp>
        <p:nvSpPr>
          <p:cNvPr id="3" name="Content Placeholder 2"/>
          <p:cNvSpPr>
            <a:spLocks noGrp="1"/>
          </p:cNvSpPr>
          <p:nvPr>
            <p:ph idx="1"/>
          </p:nvPr>
        </p:nvSpPr>
        <p:spPr/>
        <p:txBody>
          <a:bodyPr>
            <a:normAutofit fontScale="92500" lnSpcReduction="10000"/>
          </a:bodyPr>
          <a:lstStyle/>
          <a:p>
            <a:r>
              <a:rPr lang="en-CA" sz="3000" dirty="0" smtClean="0"/>
              <a:t>Factors affecting photosynthetic productivity:</a:t>
            </a:r>
          </a:p>
          <a:p>
            <a:endParaRPr lang="en-CA" sz="3000" dirty="0" smtClean="0"/>
          </a:p>
          <a:p>
            <a:r>
              <a:rPr lang="en-CA" sz="3000" dirty="0" smtClean="0">
                <a:solidFill>
                  <a:srgbClr val="FFFF00"/>
                </a:solidFill>
              </a:rPr>
              <a:t>Availability of Nutrients</a:t>
            </a:r>
          </a:p>
          <a:p>
            <a:pPr lvl="1"/>
            <a:r>
              <a:rPr lang="en-CA" dirty="0" smtClean="0"/>
              <a:t>Nitrates</a:t>
            </a:r>
          </a:p>
          <a:p>
            <a:pPr lvl="1"/>
            <a:r>
              <a:rPr lang="en-CA" dirty="0" smtClean="0"/>
              <a:t>Phosphates </a:t>
            </a:r>
          </a:p>
          <a:p>
            <a:pPr lvl="1"/>
            <a:r>
              <a:rPr lang="en-CA" dirty="0" smtClean="0"/>
              <a:t>Iron</a:t>
            </a:r>
            <a:endParaRPr lang="en-CA" dirty="0"/>
          </a:p>
          <a:p>
            <a:endParaRPr lang="en-CA" dirty="0" smtClean="0"/>
          </a:p>
          <a:p>
            <a:r>
              <a:rPr lang="en-CA" sz="3000" dirty="0" smtClean="0">
                <a:solidFill>
                  <a:srgbClr val="FFFF00"/>
                </a:solidFill>
              </a:rPr>
              <a:t>Availability of Sunlight</a:t>
            </a:r>
          </a:p>
          <a:p>
            <a:pPr lvl="1"/>
            <a:r>
              <a:rPr lang="en-CA" dirty="0" smtClean="0"/>
              <a:t>Varies Daily and Seasonally</a:t>
            </a:r>
          </a:p>
          <a:p>
            <a:pPr lvl="1"/>
            <a:r>
              <a:rPr lang="en-CA" dirty="0" smtClean="0"/>
              <a:t>Sunlight strong enough to support photosynthesis occurs only to a depth of 100m (</a:t>
            </a:r>
            <a:r>
              <a:rPr lang="en-CA" b="1" dirty="0" smtClean="0"/>
              <a:t>Euphotic Zone</a:t>
            </a:r>
            <a:r>
              <a:rPr lang="en-CA" dirty="0" smtClean="0"/>
              <a:t>)</a:t>
            </a:r>
            <a:endParaRPr lang="en-CA" dirty="0"/>
          </a:p>
        </p:txBody>
      </p:sp>
    </p:spTree>
    <p:extLst>
      <p:ext uri="{BB962C8B-B14F-4D97-AF65-F5344CB8AC3E}">
        <p14:creationId xmlns:p14="http://schemas.microsoft.com/office/powerpoint/2010/main" val="3997173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Location of Maximum Productivity </a:t>
            </a:r>
            <a:endParaRPr lang="en-CA" dirty="0"/>
          </a:p>
        </p:txBody>
      </p:sp>
      <p:sp>
        <p:nvSpPr>
          <p:cNvPr id="3" name="Content Placeholder 2"/>
          <p:cNvSpPr>
            <a:spLocks noGrp="1"/>
          </p:cNvSpPr>
          <p:nvPr>
            <p:ph idx="1"/>
          </p:nvPr>
        </p:nvSpPr>
        <p:spPr/>
        <p:txBody>
          <a:bodyPr>
            <a:normAutofit/>
          </a:bodyPr>
          <a:lstStyle/>
          <a:p>
            <a:r>
              <a:rPr lang="en-CA" dirty="0" smtClean="0">
                <a:solidFill>
                  <a:srgbClr val="FFFF00"/>
                </a:solidFill>
              </a:rPr>
              <a:t>Margins of the Ocean</a:t>
            </a:r>
          </a:p>
          <a:p>
            <a:pPr lvl="1"/>
            <a:r>
              <a:rPr lang="en-CA" sz="2800" dirty="0" smtClean="0"/>
              <a:t>Abundant supply of nutrients (Why?)</a:t>
            </a:r>
          </a:p>
          <a:p>
            <a:pPr lvl="1"/>
            <a:r>
              <a:rPr lang="en-CA" sz="2800" dirty="0" smtClean="0"/>
              <a:t>Shallow enough for sunlight to penetrate to bottom of ocean floor.</a:t>
            </a:r>
            <a:endParaRPr lang="en-CA" sz="2800" dirty="0"/>
          </a:p>
          <a:p>
            <a:endParaRPr lang="en-CA" dirty="0" smtClean="0"/>
          </a:p>
          <a:p>
            <a:r>
              <a:rPr lang="en-CA" dirty="0" smtClean="0">
                <a:solidFill>
                  <a:srgbClr val="FFFF00"/>
                </a:solidFill>
              </a:rPr>
              <a:t>Upwelling Areas</a:t>
            </a:r>
          </a:p>
          <a:p>
            <a:pPr lvl="1"/>
            <a:r>
              <a:rPr lang="en-CA" sz="2800" dirty="0" smtClean="0"/>
              <a:t>Currents bring cool nutrient rich water to warmer sunlit surface </a:t>
            </a:r>
            <a:endParaRPr lang="en-CA" sz="2800" dirty="0"/>
          </a:p>
        </p:txBody>
      </p:sp>
    </p:spTree>
    <p:extLst>
      <p:ext uri="{BB962C8B-B14F-4D97-AF65-F5344CB8AC3E}">
        <p14:creationId xmlns:p14="http://schemas.microsoft.com/office/powerpoint/2010/main" val="2243105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985" y="326489"/>
            <a:ext cx="10515600" cy="1325563"/>
          </a:xfrm>
        </p:spPr>
        <p:txBody>
          <a:bodyPr/>
          <a:lstStyle/>
          <a:p>
            <a:endParaRPr lang="en-CA"/>
          </a:p>
        </p:txBody>
      </p:sp>
      <p:pic>
        <p:nvPicPr>
          <p:cNvPr id="4" name="Content Placeholder 3" descr="FG13_10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6152" y="666413"/>
            <a:ext cx="9007266" cy="5471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8167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Seasonal Distribution </a:t>
            </a:r>
            <a:endParaRPr lang="en-CA" dirty="0"/>
          </a:p>
        </p:txBody>
      </p:sp>
      <p:pic>
        <p:nvPicPr>
          <p:cNvPr id="4" name="Content Placeholder 3" descr="EoO_10e_Figure_13_13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7823" y="1524624"/>
            <a:ext cx="9156354" cy="47940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48151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CA" dirty="0" smtClean="0"/>
              <a:t>Phytoplankton Blooms</a:t>
            </a:r>
            <a:endParaRPr lang="en-CA" dirty="0"/>
          </a:p>
        </p:txBody>
      </p:sp>
      <p:sp>
        <p:nvSpPr>
          <p:cNvPr id="3" name="Content Placeholder 2"/>
          <p:cNvSpPr>
            <a:spLocks noGrp="1"/>
          </p:cNvSpPr>
          <p:nvPr>
            <p:ph idx="1"/>
          </p:nvPr>
        </p:nvSpPr>
        <p:spPr>
          <a:xfrm>
            <a:off x="1120000" y="1378039"/>
            <a:ext cx="10233800" cy="5074276"/>
          </a:xfrm>
        </p:spPr>
        <p:txBody>
          <a:bodyPr>
            <a:normAutofit fontScale="92500" lnSpcReduction="20000"/>
          </a:bodyPr>
          <a:lstStyle/>
          <a:p>
            <a:r>
              <a:rPr lang="en-CA" dirty="0"/>
              <a:t>Spring brings warmer temperatures and increased sunlight, creating a thermocline that traps nutrients at the ocean surface. </a:t>
            </a:r>
            <a:endParaRPr lang="en-CA" dirty="0" smtClean="0"/>
          </a:p>
          <a:p>
            <a:r>
              <a:rPr lang="en-CA" dirty="0" smtClean="0"/>
              <a:t>This </a:t>
            </a:r>
            <a:r>
              <a:rPr lang="en-CA" dirty="0"/>
              <a:t>allows phytoplankton to absorb energy and take in the nutrients they need to photosynthesize and multiply. The warming of the surface layer keeps this water less dense, so it stays afloat. </a:t>
            </a:r>
            <a:endParaRPr lang="en-CA" dirty="0" smtClean="0"/>
          </a:p>
          <a:p>
            <a:r>
              <a:rPr lang="en-CA" dirty="0" smtClean="0"/>
              <a:t>As </a:t>
            </a:r>
            <a:r>
              <a:rPr lang="en-CA" dirty="0"/>
              <a:t>the phytoplankton use up the available nutrients however, they begin to die and drift to the bottom. </a:t>
            </a:r>
            <a:endParaRPr lang="en-CA" dirty="0" smtClean="0"/>
          </a:p>
          <a:p>
            <a:r>
              <a:rPr lang="en-CA" dirty="0" smtClean="0"/>
              <a:t>There is little vertical mixing in the water column during summer months, surface waters generally have small amounts of phytoplankton.</a:t>
            </a:r>
          </a:p>
          <a:p>
            <a:r>
              <a:rPr lang="en-CA" dirty="0" smtClean="0"/>
              <a:t>As </a:t>
            </a:r>
            <a:r>
              <a:rPr lang="en-CA" dirty="0"/>
              <a:t>autumn begins, cooler days cause some vertical mixing that may bring nutrients up from below resulting in a relatively smaller fall bloom. </a:t>
            </a:r>
            <a:endParaRPr lang="en-CA" dirty="0" smtClean="0"/>
          </a:p>
          <a:p>
            <a:r>
              <a:rPr lang="en-CA" dirty="0" smtClean="0"/>
              <a:t>Once </a:t>
            </a:r>
            <a:r>
              <a:rPr lang="en-CA" dirty="0"/>
              <a:t>winter begins, plummeting temperatures and frequent storms cause heavy mixing. As phytoplankton do not remain at the surface in this mix, they do not have ready access to sunlight, so blooms do not occur in the winter. </a:t>
            </a:r>
          </a:p>
        </p:txBody>
      </p:sp>
    </p:spTree>
    <p:extLst>
      <p:ext uri="{BB962C8B-B14F-4D97-AF65-F5344CB8AC3E}">
        <p14:creationId xmlns:p14="http://schemas.microsoft.com/office/powerpoint/2010/main" val="2083765659"/>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TC104033923[[fn=Depth]]</Template>
  <TotalTime>1372</TotalTime>
  <Words>1205</Words>
  <Application>Microsoft Office PowerPoint</Application>
  <PresentationFormat>Widescreen</PresentationFormat>
  <Paragraphs>152</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Corbel</vt:lpstr>
      <vt:lpstr>Wingdings</vt:lpstr>
      <vt:lpstr>Wingdings 2</vt:lpstr>
      <vt:lpstr>Depth</vt:lpstr>
      <vt:lpstr>Marine Environments</vt:lpstr>
      <vt:lpstr>Marine Environments </vt:lpstr>
      <vt:lpstr>Effects of Changing Species Distribution</vt:lpstr>
      <vt:lpstr>Primary Productivity</vt:lpstr>
      <vt:lpstr>Oceanic Photosynthetic Productivity </vt:lpstr>
      <vt:lpstr>Location of Maximum Productivity </vt:lpstr>
      <vt:lpstr>PowerPoint Presentation</vt:lpstr>
      <vt:lpstr>Seasonal Distribution </vt:lpstr>
      <vt:lpstr>Phytoplankton Blooms</vt:lpstr>
      <vt:lpstr>Marine Pollution</vt:lpstr>
      <vt:lpstr>Marine Pollution</vt:lpstr>
      <vt:lpstr>Ocean Pollution</vt:lpstr>
      <vt:lpstr>Global Warming</vt:lpstr>
      <vt:lpstr>Earth Temperatures are Rising</vt:lpstr>
      <vt:lpstr>Maldives </vt:lpstr>
      <vt:lpstr>Coral Bleaching</vt:lpstr>
      <vt:lpstr>Marine Impacts of Global Warming</vt:lpstr>
      <vt:lpstr>Oil Spills</vt:lpstr>
      <vt:lpstr>Oil Spills</vt:lpstr>
      <vt:lpstr>Oil Spills</vt:lpstr>
      <vt:lpstr>Oil Spills</vt:lpstr>
      <vt:lpstr>Ocean Acidification</vt:lpstr>
      <vt:lpstr>PowerPoint Presentation</vt:lpstr>
      <vt:lpstr>What does Ocean Acidification mean for Marine Organisms?</vt:lpstr>
      <vt:lpstr>Why are these effects significant?</vt:lpstr>
      <vt:lpstr>Dangers of Ocean Acidification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Density of Seawater</dc:title>
  <dc:creator>Techology Support</dc:creator>
  <cp:lastModifiedBy>Techology Support</cp:lastModifiedBy>
  <cp:revision>58</cp:revision>
  <dcterms:created xsi:type="dcterms:W3CDTF">2014-09-23T11:43:17Z</dcterms:created>
  <dcterms:modified xsi:type="dcterms:W3CDTF">2015-11-16T13:58:29Z</dcterms:modified>
</cp:coreProperties>
</file>