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95" r:id="rId2"/>
    <p:sldId id="296" r:id="rId3"/>
    <p:sldId id="297" r:id="rId4"/>
    <p:sldId id="298" r:id="rId5"/>
    <p:sldId id="299" r:id="rId6"/>
    <p:sldId id="329" r:id="rId7"/>
    <p:sldId id="332" r:id="rId8"/>
    <p:sldId id="300" r:id="rId9"/>
    <p:sldId id="301" r:id="rId10"/>
    <p:sldId id="330" r:id="rId11"/>
    <p:sldId id="333" r:id="rId12"/>
    <p:sldId id="334" r:id="rId13"/>
    <p:sldId id="33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949BC-A425-4B6A-BA63-AF81B7DAD15A}" type="datetimeFigureOut">
              <a:rPr lang="en-CA" smtClean="0"/>
              <a:t>19/10/2015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7F26-15E8-422A-980F-289A324D71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86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3729353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21924" y="518966"/>
            <a:ext cx="9144000" cy="1641490"/>
          </a:xfrm>
        </p:spPr>
        <p:txBody>
          <a:bodyPr/>
          <a:lstStyle/>
          <a:p>
            <a:r>
              <a:rPr lang="en-CA" dirty="0" smtClean="0"/>
              <a:t>Intro to Marine Ecology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988" y="2042662"/>
            <a:ext cx="8114898" cy="405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66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39" y="159198"/>
            <a:ext cx="5526512" cy="669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32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1033670" y="152400"/>
            <a:ext cx="917713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Zones of the Ocean Foldable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1981200" y="1905000"/>
            <a:ext cx="3657600" cy="472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panose="020B0604020202020204" pitchFamily="34" charset="0"/>
              </a:rPr>
              <a:t>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6019800" y="2667000"/>
            <a:ext cx="4114800" cy="236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6019800" y="32004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7696200" y="32004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127" name="Line 10"/>
          <p:cNvSpPr>
            <a:spLocks noChangeShapeType="1"/>
          </p:cNvSpPr>
          <p:nvPr/>
        </p:nvSpPr>
        <p:spPr bwMode="auto">
          <a:xfrm>
            <a:off x="8599488" y="32004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7010400" y="2057401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Front Cover</a:t>
            </a:r>
          </a:p>
        </p:txBody>
      </p:sp>
      <p:sp>
        <p:nvSpPr>
          <p:cNvPr id="5129" name="Text Box 13"/>
          <p:cNvSpPr txBox="1">
            <a:spLocks noChangeArrowheads="1"/>
          </p:cNvSpPr>
          <p:nvPr/>
        </p:nvSpPr>
        <p:spPr bwMode="auto">
          <a:xfrm>
            <a:off x="2743200" y="2514601"/>
            <a:ext cx="2133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Fold Paper in Half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Hamburger Style</a:t>
            </a:r>
          </a:p>
        </p:txBody>
      </p:sp>
      <p:sp>
        <p:nvSpPr>
          <p:cNvPr id="5130" name="Text Box 14"/>
          <p:cNvSpPr txBox="1">
            <a:spLocks noChangeArrowheads="1"/>
          </p:cNvSpPr>
          <p:nvPr/>
        </p:nvSpPr>
        <p:spPr bwMode="auto">
          <a:xfrm>
            <a:off x="6213475" y="5076826"/>
            <a:ext cx="388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Cut along dashed lines to create 5 flaps</a:t>
            </a:r>
          </a:p>
        </p:txBody>
      </p:sp>
      <p:pic>
        <p:nvPicPr>
          <p:cNvPr id="5131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11513"/>
            <a:ext cx="127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2" name="Text Box 14"/>
          <p:cNvSpPr txBox="1">
            <a:spLocks noChangeArrowheads="1"/>
          </p:cNvSpPr>
          <p:nvPr/>
        </p:nvSpPr>
        <p:spPr bwMode="auto">
          <a:xfrm>
            <a:off x="6057900" y="2751138"/>
            <a:ext cx="388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Ocean Life Zones</a:t>
            </a:r>
          </a:p>
        </p:txBody>
      </p:sp>
      <p:sp>
        <p:nvSpPr>
          <p:cNvPr id="5133" name="Line 8"/>
          <p:cNvSpPr>
            <a:spLocks noChangeShapeType="1"/>
          </p:cNvSpPr>
          <p:nvPr/>
        </p:nvSpPr>
        <p:spPr bwMode="auto">
          <a:xfrm>
            <a:off x="1981200" y="42672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134" name="Line 10"/>
          <p:cNvSpPr>
            <a:spLocks noChangeShapeType="1"/>
          </p:cNvSpPr>
          <p:nvPr/>
        </p:nvSpPr>
        <p:spPr bwMode="auto">
          <a:xfrm>
            <a:off x="9372600" y="32004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911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581025" y="135817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Foldable</a:t>
            </a: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 rot="-5400000">
            <a:off x="1811960" y="1297084"/>
            <a:ext cx="6248400" cy="411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48" name="Line 8"/>
          <p:cNvSpPr>
            <a:spLocks noChangeShapeType="1"/>
          </p:cNvSpPr>
          <p:nvPr/>
        </p:nvSpPr>
        <p:spPr bwMode="auto">
          <a:xfrm flipV="1">
            <a:off x="3980691" y="236892"/>
            <a:ext cx="0" cy="624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49" name="Line 10"/>
          <p:cNvSpPr>
            <a:spLocks noChangeShapeType="1"/>
          </p:cNvSpPr>
          <p:nvPr/>
        </p:nvSpPr>
        <p:spPr bwMode="auto">
          <a:xfrm>
            <a:off x="3985591" y="2590066"/>
            <a:ext cx="29924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50" name="Text Box 15"/>
          <p:cNvSpPr txBox="1">
            <a:spLocks noChangeArrowheads="1"/>
          </p:cNvSpPr>
          <p:nvPr/>
        </p:nvSpPr>
        <p:spPr bwMode="auto">
          <a:xfrm>
            <a:off x="4393585" y="564155"/>
            <a:ext cx="2466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 smtClean="0">
                <a:latin typeface="Arial" panose="020B0604020202020204" pitchFamily="34" charset="0"/>
              </a:rPr>
              <a:t>Epiplagic</a:t>
            </a:r>
            <a:r>
              <a:rPr lang="en-US" altLang="en-US" sz="2400" dirty="0" smtClean="0">
                <a:latin typeface="Arial" panose="020B0604020202020204" pitchFamily="34" charset="0"/>
              </a:rPr>
              <a:t> Zone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6151" name="Text Box 16"/>
          <p:cNvSpPr txBox="1">
            <a:spLocks noChangeArrowheads="1"/>
          </p:cNvSpPr>
          <p:nvPr/>
        </p:nvSpPr>
        <p:spPr bwMode="auto">
          <a:xfrm>
            <a:off x="4434921" y="1605082"/>
            <a:ext cx="213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</a:rPr>
              <a:t>Mesopelagic Zone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6152" name="Text Box 17"/>
          <p:cNvSpPr txBox="1">
            <a:spLocks noChangeArrowheads="1"/>
          </p:cNvSpPr>
          <p:nvPr/>
        </p:nvSpPr>
        <p:spPr bwMode="auto">
          <a:xfrm>
            <a:off x="4511369" y="4285855"/>
            <a:ext cx="20177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</a:rPr>
              <a:t>Abyssopelagic </a:t>
            </a:r>
            <a:r>
              <a:rPr lang="en-US" altLang="en-US" sz="2000" dirty="0">
                <a:latin typeface="Arial" panose="020B0604020202020204" pitchFamily="34" charset="0"/>
              </a:rPr>
              <a:t>Zone</a:t>
            </a: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632791" y="1620897"/>
            <a:ext cx="1828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Arial" panose="020B0604020202020204" pitchFamily="34" charset="0"/>
              </a:rPr>
              <a:t>Turn your foldable sideways and label the sections</a:t>
            </a:r>
          </a:p>
        </p:txBody>
      </p:sp>
      <p:sp>
        <p:nvSpPr>
          <p:cNvPr id="6154" name="Text Box 14"/>
          <p:cNvSpPr txBox="1">
            <a:spLocks noChangeArrowheads="1"/>
          </p:cNvSpPr>
          <p:nvPr/>
        </p:nvSpPr>
        <p:spPr bwMode="auto">
          <a:xfrm rot="-5400000">
            <a:off x="72061" y="2923209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Ocean Life Zones</a:t>
            </a:r>
          </a:p>
        </p:txBody>
      </p:sp>
      <p:sp>
        <p:nvSpPr>
          <p:cNvPr id="6155" name="Line 10"/>
          <p:cNvSpPr>
            <a:spLocks noChangeShapeType="1"/>
          </p:cNvSpPr>
          <p:nvPr/>
        </p:nvSpPr>
        <p:spPr bwMode="auto">
          <a:xfrm>
            <a:off x="3984004" y="1345095"/>
            <a:ext cx="29940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56" name="Line 10"/>
          <p:cNvSpPr>
            <a:spLocks noChangeShapeType="1"/>
          </p:cNvSpPr>
          <p:nvPr/>
        </p:nvSpPr>
        <p:spPr bwMode="auto">
          <a:xfrm>
            <a:off x="3980691" y="3839817"/>
            <a:ext cx="30130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57" name="Text Box 17"/>
          <p:cNvSpPr txBox="1">
            <a:spLocks noChangeArrowheads="1"/>
          </p:cNvSpPr>
          <p:nvPr/>
        </p:nvSpPr>
        <p:spPr bwMode="auto">
          <a:xfrm>
            <a:off x="4578454" y="2918796"/>
            <a:ext cx="18018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</a:rPr>
              <a:t>Bathypelagic Zone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6158" name="Line 10"/>
          <p:cNvSpPr>
            <a:spLocks noChangeShapeType="1"/>
          </p:cNvSpPr>
          <p:nvPr/>
        </p:nvSpPr>
        <p:spPr bwMode="auto">
          <a:xfrm>
            <a:off x="3980691" y="5234609"/>
            <a:ext cx="30130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59" name="Text Box 17"/>
          <p:cNvSpPr txBox="1">
            <a:spLocks noChangeArrowheads="1"/>
          </p:cNvSpPr>
          <p:nvPr/>
        </p:nvSpPr>
        <p:spPr bwMode="auto">
          <a:xfrm>
            <a:off x="4643925" y="5460758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err="1" smtClean="0">
                <a:latin typeface="Arial" panose="020B0604020202020204" pitchFamily="34" charset="0"/>
              </a:rPr>
              <a:t>Hadopelagic</a:t>
            </a:r>
            <a:r>
              <a:rPr lang="en-US" altLang="en-US" sz="2000" dirty="0" smtClean="0">
                <a:latin typeface="Arial" panose="020B0604020202020204" pitchFamily="34" charset="0"/>
              </a:rPr>
              <a:t>  </a:t>
            </a:r>
            <a:r>
              <a:rPr lang="en-US" altLang="en-US" sz="2000" dirty="0">
                <a:latin typeface="Arial" panose="020B0604020202020204" pitchFamily="34" charset="0"/>
              </a:rPr>
              <a:t>Zone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99514" y="769161"/>
            <a:ext cx="40286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For each Zone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Where is it in the water column (depth)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Photic, </a:t>
            </a:r>
            <a:r>
              <a:rPr lang="en-CA" sz="2800" dirty="0" err="1" smtClean="0"/>
              <a:t>disphotic</a:t>
            </a:r>
            <a:r>
              <a:rPr lang="en-CA" sz="2800" dirty="0" smtClean="0"/>
              <a:t> , aphotic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What organisms live there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 What are the benefits and challenges of living in this zone?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Any other interesting characteristics.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4646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Sea Legacy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vimeo.com/137293533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932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 smtClean="0"/>
              <a:t>Marine Ecology</a:t>
            </a:r>
            <a:r>
              <a:rPr lang="en-CA" dirty="0" smtClean="0"/>
              <a:t>	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b="1" dirty="0"/>
              <a:t>interdependence</a:t>
            </a:r>
            <a:r>
              <a:rPr lang="en-US" sz="3200" dirty="0"/>
              <a:t> of all organisms living in the ocean, shallow coastal waters and on the seashore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marine environment for all organisms consists </a:t>
            </a:r>
            <a:r>
              <a:rPr lang="en-US" sz="3200" dirty="0" smtClean="0"/>
              <a:t>of</a:t>
            </a:r>
          </a:p>
          <a:p>
            <a:pPr lvl="1"/>
            <a:r>
              <a:rPr lang="en-US" sz="3200" dirty="0" smtClean="0"/>
              <a:t>non-living </a:t>
            </a:r>
            <a:r>
              <a:rPr lang="en-US" sz="3200" dirty="0"/>
              <a:t>(</a:t>
            </a:r>
            <a:r>
              <a:rPr lang="en-US" sz="3200" b="1" dirty="0"/>
              <a:t>abiotic</a:t>
            </a:r>
            <a:r>
              <a:rPr lang="en-US" sz="3200" dirty="0"/>
              <a:t> </a:t>
            </a:r>
            <a:r>
              <a:rPr lang="en-US" sz="3200" dirty="0" smtClean="0"/>
              <a:t>factors)</a:t>
            </a:r>
          </a:p>
          <a:p>
            <a:pPr lvl="1"/>
            <a:r>
              <a:rPr lang="en-US" sz="3200" dirty="0" smtClean="0"/>
              <a:t>living </a:t>
            </a:r>
            <a:r>
              <a:rPr lang="en-US" sz="3200" dirty="0"/>
              <a:t>(</a:t>
            </a:r>
            <a:r>
              <a:rPr lang="en-US" sz="3200" b="1" dirty="0"/>
              <a:t>biotic</a:t>
            </a:r>
            <a:r>
              <a:rPr lang="en-US" sz="3200" dirty="0"/>
              <a:t> factors)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6141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8308"/>
            <a:ext cx="10515600" cy="1325563"/>
          </a:xfrm>
        </p:spPr>
        <p:txBody>
          <a:bodyPr>
            <a:normAutofit/>
          </a:bodyPr>
          <a:lstStyle/>
          <a:p>
            <a:r>
              <a:rPr lang="en-CA" sz="4400" dirty="0" smtClean="0"/>
              <a:t>Abiotic Factors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568048"/>
            <a:ext cx="102338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dirty="0"/>
              <a:t>physical, chemical and geological variables that have a bearing on the type of life that can exist in an area. </a:t>
            </a:r>
            <a:endParaRPr lang="en-US" sz="3200" dirty="0" smtClean="0"/>
          </a:p>
          <a:p>
            <a:r>
              <a:rPr lang="en-US" sz="3200" dirty="0" smtClean="0"/>
              <a:t>They </a:t>
            </a:r>
            <a:r>
              <a:rPr lang="en-US" sz="3200" dirty="0"/>
              <a:t>include: </a:t>
            </a:r>
            <a:endParaRPr lang="en-CA" sz="3200" dirty="0"/>
          </a:p>
          <a:p>
            <a:pPr lvl="1"/>
            <a:r>
              <a:rPr lang="en-US" sz="2800" dirty="0"/>
              <a:t>water, light, temperature, pH, salinity, substratum, nutrient supply, dissolved gases, pressure </a:t>
            </a:r>
            <a:endParaRPr lang="en-CA" sz="2800" dirty="0"/>
          </a:p>
          <a:p>
            <a:pPr lvl="1"/>
            <a:r>
              <a:rPr lang="en-US" sz="2800" dirty="0"/>
              <a:t>tides, currents, waves, exposure to air. </a:t>
            </a:r>
            <a:endParaRPr lang="en-CA" sz="2800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01714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90" y="4601714"/>
            <a:ext cx="2862695" cy="2144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4601714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4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 smtClean="0"/>
              <a:t>Biotic Factors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Living components of an ecosystem.</a:t>
            </a:r>
          </a:p>
          <a:p>
            <a:pPr lvl="1"/>
            <a:r>
              <a:rPr lang="en-US" sz="2400" dirty="0" smtClean="0"/>
              <a:t>Interactions </a:t>
            </a:r>
            <a:r>
              <a:rPr lang="en-US" sz="2400" dirty="0"/>
              <a:t>among living </a:t>
            </a:r>
            <a:r>
              <a:rPr lang="en-US" sz="2400" dirty="0" smtClean="0"/>
              <a:t>organisms</a:t>
            </a:r>
          </a:p>
          <a:p>
            <a:endParaRPr lang="en-US" sz="2800" dirty="0" smtClean="0"/>
          </a:p>
          <a:p>
            <a:r>
              <a:rPr lang="en-US" sz="2800" dirty="0" smtClean="0"/>
              <a:t>Adjust to salinity and temperature changes; Inhabit coastal areas which fit their </a:t>
            </a:r>
            <a:r>
              <a:rPr lang="en-US" sz="2800" b="1" dirty="0" smtClean="0"/>
              <a:t>adaptations</a:t>
            </a:r>
            <a:r>
              <a:rPr lang="en-US" sz="2800" dirty="0" smtClean="0"/>
              <a:t>.</a:t>
            </a:r>
            <a:endParaRPr lang="en-CA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97" y="4443413"/>
            <a:ext cx="3163652" cy="2086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44" y="4443413"/>
            <a:ext cx="3347311" cy="2086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557" y="4429863"/>
            <a:ext cx="2803243" cy="209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6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358"/>
            <a:ext cx="10515600" cy="1325563"/>
          </a:xfrm>
        </p:spPr>
        <p:txBody>
          <a:bodyPr/>
          <a:lstStyle/>
          <a:p>
            <a:r>
              <a:rPr lang="en-CA" dirty="0" smtClean="0"/>
              <a:t>Zones of the Ocean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784" y="1280161"/>
            <a:ext cx="5821016" cy="5281540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The ocean is divided into Zones:</a:t>
            </a:r>
          </a:p>
          <a:p>
            <a:pPr lvl="1"/>
            <a:endParaRPr lang="en-CA" sz="2800" dirty="0" smtClean="0"/>
          </a:p>
          <a:p>
            <a:pPr marL="457200" lvl="1" indent="0">
              <a:buNone/>
            </a:pPr>
            <a:r>
              <a:rPr lang="en-CA" sz="2800" dirty="0" smtClean="0">
                <a:solidFill>
                  <a:srgbClr val="FFFF00"/>
                </a:solidFill>
              </a:rPr>
              <a:t>Pelagic Zone:</a:t>
            </a:r>
          </a:p>
          <a:p>
            <a:pPr lvl="1"/>
            <a:r>
              <a:rPr lang="en-CA" sz="2800" dirty="0" smtClean="0"/>
              <a:t>“Open water”</a:t>
            </a:r>
          </a:p>
          <a:p>
            <a:pPr lvl="1"/>
            <a:r>
              <a:rPr lang="en-CA" sz="2800" dirty="0" smtClean="0"/>
              <a:t>Part of the ocean that is not near the coast or the sea floor. </a:t>
            </a:r>
          </a:p>
          <a:p>
            <a:pPr marL="457200" lvl="1" indent="0">
              <a:buNone/>
            </a:pPr>
            <a:endParaRPr lang="en-CA" sz="2800" dirty="0" smtClean="0"/>
          </a:p>
          <a:p>
            <a:pPr marL="457200" lvl="1" indent="0">
              <a:buNone/>
            </a:pPr>
            <a:r>
              <a:rPr lang="en-CA" sz="2800" dirty="0" smtClean="0">
                <a:solidFill>
                  <a:srgbClr val="FFFF00"/>
                </a:solidFill>
              </a:rPr>
              <a:t>Benthic Zone:</a:t>
            </a:r>
          </a:p>
          <a:p>
            <a:pPr lvl="1"/>
            <a:r>
              <a:rPr lang="en-CA" sz="2800" dirty="0" smtClean="0"/>
              <a:t>Lowest ecological region</a:t>
            </a:r>
          </a:p>
          <a:p>
            <a:pPr lvl="1"/>
            <a:r>
              <a:rPr lang="en-CA" sz="2800" dirty="0" smtClean="0"/>
              <a:t>Includes the </a:t>
            </a:r>
            <a:r>
              <a:rPr lang="en-CA" sz="2800" dirty="0"/>
              <a:t>sediment surface and some sub-surface layers. </a:t>
            </a:r>
            <a:endParaRPr lang="en-CA" sz="2800" dirty="0" smtClean="0"/>
          </a:p>
          <a:p>
            <a:pPr lvl="1"/>
            <a:r>
              <a:rPr lang="en-CA" sz="2800" dirty="0" smtClean="0"/>
              <a:t>Organisms </a:t>
            </a:r>
            <a:r>
              <a:rPr lang="en-CA" sz="2800" dirty="0"/>
              <a:t>generally live in close relationship with the substrate bottom and many are permanently attached to the bottom.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2185649" y="3265814"/>
            <a:ext cx="9190130" cy="5753919"/>
          </a:xfrm>
        </p:spPr>
        <p:txBody>
          <a:bodyPr>
            <a:normAutofit fontScale="92500" lnSpcReduction="20000"/>
          </a:bodyPr>
          <a:lstStyle/>
          <a:p>
            <a:endParaRPr lang="en-CA" dirty="0"/>
          </a:p>
        </p:txBody>
      </p:sp>
      <p:pic>
        <p:nvPicPr>
          <p:cNvPr id="1026" name="Picture 2" descr="FG12_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80160"/>
            <a:ext cx="6041656" cy="548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own Arrow 8"/>
          <p:cNvSpPr/>
          <p:nvPr/>
        </p:nvSpPr>
        <p:spPr>
          <a:xfrm>
            <a:off x="6748272" y="466120"/>
            <a:ext cx="566928" cy="814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Down Arrow 10"/>
          <p:cNvSpPr/>
          <p:nvPr/>
        </p:nvSpPr>
        <p:spPr>
          <a:xfrm>
            <a:off x="8757162" y="466120"/>
            <a:ext cx="566928" cy="1141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659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Pelagic Zones:  Water Column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20000" y="1690688"/>
            <a:ext cx="10233800" cy="448627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u="sng" dirty="0" smtClean="0"/>
              <a:t>Oceanic</a:t>
            </a:r>
            <a:r>
              <a:rPr lang="en-US" altLang="en-US" dirty="0" smtClean="0"/>
              <a:t> </a:t>
            </a:r>
            <a:r>
              <a:rPr lang="en-US" altLang="en-US" dirty="0"/>
              <a:t>– beyond shelf </a:t>
            </a:r>
            <a:r>
              <a:rPr lang="en-US" altLang="en-US" dirty="0" smtClean="0"/>
              <a:t>break</a:t>
            </a:r>
          </a:p>
          <a:p>
            <a:endParaRPr lang="en-US" altLang="en-US" u="sng" dirty="0" smtClean="0"/>
          </a:p>
          <a:p>
            <a:r>
              <a:rPr lang="en-US" altLang="en-US" u="sng" dirty="0" smtClean="0"/>
              <a:t>Neritic</a:t>
            </a:r>
            <a:r>
              <a:rPr lang="en-US" altLang="en-US" dirty="0" smtClean="0"/>
              <a:t> </a:t>
            </a:r>
            <a:r>
              <a:rPr lang="en-US" altLang="en-US" dirty="0"/>
              <a:t>– area that lies over shelf</a:t>
            </a:r>
          </a:p>
          <a:p>
            <a:pPr>
              <a:buFontTx/>
              <a:buNone/>
            </a:pPr>
            <a:r>
              <a:rPr lang="en-US" altLang="en-US" dirty="0"/>
              <a:t>          </a:t>
            </a:r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Divided </a:t>
            </a:r>
            <a:r>
              <a:rPr lang="en-US" altLang="en-US" dirty="0"/>
              <a:t>vertically by </a:t>
            </a:r>
            <a:r>
              <a:rPr lang="en-US" altLang="en-US" dirty="0" smtClean="0"/>
              <a:t>depth depending on level of sunlight:</a:t>
            </a:r>
            <a:endParaRPr lang="en-US" altLang="en-US" dirty="0"/>
          </a:p>
          <a:p>
            <a:r>
              <a:rPr lang="en-US" altLang="en-US" dirty="0" smtClean="0"/>
              <a:t>Epipelagic</a:t>
            </a:r>
          </a:p>
          <a:p>
            <a:r>
              <a:rPr lang="en-US" altLang="en-US" dirty="0" smtClean="0"/>
              <a:t>Mesopelagic</a:t>
            </a:r>
            <a:endParaRPr lang="en-US" altLang="en-US" dirty="0"/>
          </a:p>
          <a:p>
            <a:r>
              <a:rPr lang="en-US" altLang="en-US" dirty="0" smtClean="0"/>
              <a:t>Bathypelagic</a:t>
            </a:r>
          </a:p>
          <a:p>
            <a:r>
              <a:rPr lang="en-US" altLang="en-US" dirty="0" smtClean="0"/>
              <a:t>Abyssopelagic</a:t>
            </a:r>
          </a:p>
          <a:p>
            <a:r>
              <a:rPr lang="en-US" altLang="en-US" dirty="0" err="1" smtClean="0"/>
              <a:t>Hadopelagic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506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Photic and Aphotic Zones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40" y="1401556"/>
            <a:ext cx="6539756" cy="5456444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Euphotic Zone:</a:t>
            </a:r>
            <a:r>
              <a:rPr lang="en-CA" dirty="0" smtClean="0"/>
              <a:t>  </a:t>
            </a:r>
          </a:p>
          <a:p>
            <a:pPr lvl="1"/>
            <a:r>
              <a:rPr lang="en-CA" dirty="0" smtClean="0"/>
              <a:t>Good light.</a:t>
            </a:r>
          </a:p>
          <a:p>
            <a:pPr lvl="1"/>
            <a:r>
              <a:rPr lang="en-CA" dirty="0" smtClean="0"/>
              <a:t>2/3 of all photosynthesis of all photosynthetic activity on Earth occurs in this zone.</a:t>
            </a:r>
          </a:p>
          <a:p>
            <a:r>
              <a:rPr lang="en-CA" dirty="0" err="1" smtClean="0">
                <a:solidFill>
                  <a:srgbClr val="FFFF00"/>
                </a:solidFill>
              </a:rPr>
              <a:t>Disphotic</a:t>
            </a:r>
            <a:r>
              <a:rPr lang="en-CA" dirty="0" smtClean="0">
                <a:solidFill>
                  <a:srgbClr val="FFFF00"/>
                </a:solidFill>
              </a:rPr>
              <a:t> Zone:</a:t>
            </a:r>
          </a:p>
          <a:p>
            <a:pPr lvl="1"/>
            <a:r>
              <a:rPr lang="en-CA" dirty="0" smtClean="0"/>
              <a:t>Bad light</a:t>
            </a:r>
          </a:p>
          <a:p>
            <a:pPr lvl="1"/>
            <a:r>
              <a:rPr lang="en-CA" dirty="0" smtClean="0"/>
              <a:t>Only 1% of sunlight is able to penetrate into this layer.</a:t>
            </a:r>
          </a:p>
          <a:p>
            <a:r>
              <a:rPr lang="en-CA" dirty="0" smtClean="0">
                <a:solidFill>
                  <a:srgbClr val="FFFF00"/>
                </a:solidFill>
              </a:rPr>
              <a:t>Aphotic Zone:  </a:t>
            </a:r>
          </a:p>
          <a:p>
            <a:pPr lvl="1"/>
            <a:r>
              <a:rPr lang="en-CA" dirty="0" smtClean="0"/>
              <a:t>Without light</a:t>
            </a:r>
          </a:p>
          <a:p>
            <a:pPr lvl="1"/>
            <a:r>
              <a:rPr lang="en-CA" dirty="0" smtClean="0"/>
              <a:t>No light is able to penetrate down to this level.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39" y="1855304"/>
            <a:ext cx="5703861" cy="403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69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75" y="0"/>
            <a:ext cx="10515600" cy="1325563"/>
          </a:xfrm>
        </p:spPr>
        <p:txBody>
          <a:bodyPr/>
          <a:lstStyle/>
          <a:p>
            <a:r>
              <a:rPr lang="en-CA" dirty="0" smtClean="0"/>
              <a:t>Zones of the Oceans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776" y="1108517"/>
            <a:ext cx="5698434" cy="5398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/>
              <a:t>Zones of Surface Layers:</a:t>
            </a:r>
          </a:p>
          <a:p>
            <a:endParaRPr lang="en-CA" dirty="0" smtClean="0"/>
          </a:p>
          <a:p>
            <a:r>
              <a:rPr lang="en-CA" b="1" dirty="0" smtClean="0">
                <a:solidFill>
                  <a:srgbClr val="FFFF00"/>
                </a:solidFill>
              </a:rPr>
              <a:t>Neritic </a:t>
            </a:r>
            <a:r>
              <a:rPr lang="en-CA" b="1" dirty="0">
                <a:solidFill>
                  <a:srgbClr val="FFFF00"/>
                </a:solidFill>
              </a:rPr>
              <a:t>zone</a:t>
            </a:r>
            <a:r>
              <a:rPr lang="en-CA" dirty="0"/>
              <a:t>: the surface waters of the coastal areas until a continental slope</a:t>
            </a:r>
          </a:p>
          <a:p>
            <a:pPr lvl="1"/>
            <a:r>
              <a:rPr lang="en-CA" dirty="0"/>
              <a:t>Contains: plant plankton, fish larva, invertebrate larva.</a:t>
            </a:r>
          </a:p>
          <a:p>
            <a:endParaRPr lang="en-CA" dirty="0" smtClean="0"/>
          </a:p>
          <a:p>
            <a:r>
              <a:rPr lang="en-CA" b="1" dirty="0" smtClean="0">
                <a:solidFill>
                  <a:srgbClr val="FFFF00"/>
                </a:solidFill>
              </a:rPr>
              <a:t>Epipelagic </a:t>
            </a:r>
            <a:r>
              <a:rPr lang="en-CA" b="1" dirty="0">
                <a:solidFill>
                  <a:srgbClr val="FFFF00"/>
                </a:solidFill>
              </a:rPr>
              <a:t>zone</a:t>
            </a:r>
            <a:r>
              <a:rPr lang="en-CA" dirty="0"/>
              <a:t>: the surface waters of the open ocean</a:t>
            </a:r>
          </a:p>
          <a:p>
            <a:pPr lvl="1"/>
            <a:r>
              <a:rPr lang="en-CA" dirty="0"/>
              <a:t>Less productive, less </a:t>
            </a:r>
            <a:r>
              <a:rPr lang="en-CA" dirty="0" smtClean="0"/>
              <a:t>life than Neritic zone.</a:t>
            </a:r>
          </a:p>
          <a:p>
            <a:pPr marL="457200" lvl="1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5" name="Picture 2" descr="FG12_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370" y="1108517"/>
            <a:ext cx="6123919" cy="555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336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887"/>
            <a:ext cx="10443907" cy="1603312"/>
          </a:xfrm>
        </p:spPr>
        <p:txBody>
          <a:bodyPr/>
          <a:lstStyle/>
          <a:p>
            <a:r>
              <a:rPr lang="en-CA" dirty="0" smtClean="0"/>
              <a:t>Zones of the Ocean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85530" y="1232452"/>
            <a:ext cx="5834269" cy="5332940"/>
          </a:xfrm>
        </p:spPr>
        <p:txBody>
          <a:bodyPr>
            <a:normAutofit fontScale="92500" lnSpcReduction="20000"/>
          </a:bodyPr>
          <a:lstStyle/>
          <a:p>
            <a:r>
              <a:rPr lang="en-CA" b="1" dirty="0" smtClean="0"/>
              <a:t>Epipelagic Zone:</a:t>
            </a:r>
            <a:r>
              <a:rPr lang="en-CA" dirty="0" smtClean="0"/>
              <a:t>  Surface to 200m.</a:t>
            </a:r>
          </a:p>
          <a:p>
            <a:endParaRPr lang="en-CA" b="1" dirty="0" smtClean="0"/>
          </a:p>
          <a:p>
            <a:r>
              <a:rPr lang="en-CA" b="1" dirty="0" smtClean="0"/>
              <a:t>Mesopelagic Zone: </a:t>
            </a:r>
            <a:r>
              <a:rPr lang="en-CA" dirty="0" smtClean="0"/>
              <a:t>200m-1000m</a:t>
            </a:r>
          </a:p>
          <a:p>
            <a:endParaRPr lang="en-CA" b="1" dirty="0" smtClean="0"/>
          </a:p>
          <a:p>
            <a:r>
              <a:rPr lang="en-CA" b="1" dirty="0" smtClean="0"/>
              <a:t>Bathypelagic Zone: </a:t>
            </a:r>
            <a:r>
              <a:rPr lang="en-CA" dirty="0" smtClean="0"/>
              <a:t>deep sea layer 1000-4000m</a:t>
            </a:r>
          </a:p>
          <a:p>
            <a:endParaRPr lang="en-CA" b="1" dirty="0" smtClean="0"/>
          </a:p>
          <a:p>
            <a:r>
              <a:rPr lang="en-CA" b="1" dirty="0" smtClean="0"/>
              <a:t>Abyssopelagic Zone: </a:t>
            </a:r>
            <a:r>
              <a:rPr lang="en-CA" dirty="0" smtClean="0"/>
              <a:t>below 4000m has limited food supplies. Some </a:t>
            </a:r>
            <a:r>
              <a:rPr lang="en-CA" dirty="0" err="1" smtClean="0"/>
              <a:t>bacterica</a:t>
            </a:r>
            <a:r>
              <a:rPr lang="en-CA" dirty="0" smtClean="0"/>
              <a:t> have been found to make their own food. </a:t>
            </a:r>
          </a:p>
          <a:p>
            <a:endParaRPr lang="en-CA" b="1" dirty="0" smtClean="0"/>
          </a:p>
          <a:p>
            <a:r>
              <a:rPr lang="en-CA" b="1" dirty="0" err="1" smtClean="0"/>
              <a:t>Hadopelagic</a:t>
            </a:r>
            <a:r>
              <a:rPr lang="en-CA" b="1" dirty="0" smtClean="0"/>
              <a:t> Zone</a:t>
            </a:r>
            <a:r>
              <a:rPr lang="en-CA" dirty="0" smtClean="0"/>
              <a:t>: Trench zone, depths of approximately 6000 m.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162624" y="5632766"/>
            <a:ext cx="5044921" cy="5336508"/>
          </a:xfrm>
        </p:spPr>
        <p:txBody>
          <a:bodyPr>
            <a:normAutofit fontScale="92500" lnSpcReduction="20000"/>
          </a:bodyPr>
          <a:lstStyle/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398" y="1722783"/>
            <a:ext cx="6195226" cy="457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4786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284</TotalTime>
  <Words>487</Words>
  <Application>Microsoft Office PowerPoint</Application>
  <PresentationFormat>Widescreen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Corbel</vt:lpstr>
      <vt:lpstr>Depth</vt:lpstr>
      <vt:lpstr>Intro to Marine Ecology</vt:lpstr>
      <vt:lpstr>Marine Ecology  </vt:lpstr>
      <vt:lpstr>Abiotic Factors</vt:lpstr>
      <vt:lpstr>Biotic Factors</vt:lpstr>
      <vt:lpstr>Zones of the Ocean</vt:lpstr>
      <vt:lpstr>Pelagic Zones:  Water Column</vt:lpstr>
      <vt:lpstr>Photic and Aphotic Zones </vt:lpstr>
      <vt:lpstr>Zones of the Oceans </vt:lpstr>
      <vt:lpstr>Zones of the Ocean</vt:lpstr>
      <vt:lpstr>PowerPoint Presentation</vt:lpstr>
      <vt:lpstr>Zones of the Ocean Foldable</vt:lpstr>
      <vt:lpstr>Foldable</vt:lpstr>
      <vt:lpstr>Sea Legacy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Density of Seawater</dc:title>
  <dc:creator>Techology Support</dc:creator>
  <cp:lastModifiedBy>Techology Support</cp:lastModifiedBy>
  <cp:revision>21</cp:revision>
  <dcterms:created xsi:type="dcterms:W3CDTF">2014-09-23T11:43:17Z</dcterms:created>
  <dcterms:modified xsi:type="dcterms:W3CDTF">2015-10-19T14:40:47Z</dcterms:modified>
</cp:coreProperties>
</file>