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328" r:id="rId4"/>
    <p:sldId id="363" r:id="rId5"/>
    <p:sldId id="331" r:id="rId6"/>
    <p:sldId id="332" r:id="rId7"/>
    <p:sldId id="333" r:id="rId8"/>
    <p:sldId id="364" r:id="rId9"/>
    <p:sldId id="365" r:id="rId10"/>
    <p:sldId id="336" r:id="rId11"/>
    <p:sldId id="337" r:id="rId12"/>
    <p:sldId id="338" r:id="rId13"/>
    <p:sldId id="339" r:id="rId14"/>
    <p:sldId id="340" r:id="rId15"/>
    <p:sldId id="341" r:id="rId16"/>
    <p:sldId id="342" r:id="rId17"/>
    <p:sldId id="343" r:id="rId18"/>
    <p:sldId id="344" r:id="rId19"/>
    <p:sldId id="345" r:id="rId20"/>
    <p:sldId id="346" r:id="rId21"/>
    <p:sldId id="348"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29" r:id="rId35"/>
    <p:sldId id="33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116" d="100"/>
          <a:sy n="116"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B9648-A3BE-4ADF-A19D-AF6F1A2E0E9F}" type="datetimeFigureOut">
              <a:rPr lang="en-CA" smtClean="0"/>
              <a:t>05/10/2015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9AFA3-5440-40D0-ABDB-9977020C7C05}" type="slidenum">
              <a:rPr lang="en-CA" smtClean="0"/>
              <a:t>‹#›</a:t>
            </a:fld>
            <a:endParaRPr lang="en-CA"/>
          </a:p>
        </p:txBody>
      </p:sp>
    </p:spTree>
    <p:extLst>
      <p:ext uri="{BB962C8B-B14F-4D97-AF65-F5344CB8AC3E}">
        <p14:creationId xmlns:p14="http://schemas.microsoft.com/office/powerpoint/2010/main" val="126855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eaLnBrk="1" hangingPunct="1"/>
            <a:endParaRPr lang="en-CA" altLang="en-US" smtClean="0"/>
          </a:p>
        </p:txBody>
      </p:sp>
      <p:sp>
        <p:nvSpPr>
          <p:cNvPr id="16388"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F5B137-70EA-4FE8-916D-B566B5AD77A6}" type="slidenum">
              <a:rPr lang="en-CA" altLang="en-US" sz="1200" smtClean="0"/>
              <a:pPr/>
              <a:t>10</a:t>
            </a:fld>
            <a:endParaRPr lang="en-CA" altLang="en-US" sz="1200" smtClean="0"/>
          </a:p>
        </p:txBody>
      </p:sp>
    </p:spTree>
    <p:extLst>
      <p:ext uri="{BB962C8B-B14F-4D97-AF65-F5344CB8AC3E}">
        <p14:creationId xmlns:p14="http://schemas.microsoft.com/office/powerpoint/2010/main" val="405029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CA" altLang="en-US" smtClean="0"/>
          </a:p>
        </p:txBody>
      </p:sp>
      <p:sp>
        <p:nvSpPr>
          <p:cNvPr id="2253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33F379-2DEA-4DFD-A9C8-2E3DBB5BCCDD}" type="slidenum">
              <a:rPr lang="en-CA" altLang="en-US" sz="1200" smtClean="0"/>
              <a:pPr/>
              <a:t>15</a:t>
            </a:fld>
            <a:endParaRPr lang="en-CA" altLang="en-US" sz="1200" smtClean="0"/>
          </a:p>
        </p:txBody>
      </p:sp>
    </p:spTree>
    <p:extLst>
      <p:ext uri="{BB962C8B-B14F-4D97-AF65-F5344CB8AC3E}">
        <p14:creationId xmlns:p14="http://schemas.microsoft.com/office/powerpoint/2010/main" val="353356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69B76D-EB75-4439-8B7F-D11431DEB5A2}" type="slidenum">
              <a:rPr lang="en-CA" altLang="en-US" sz="1200" smtClean="0"/>
              <a:pPr/>
              <a:t>21</a:t>
            </a:fld>
            <a:endParaRPr lang="en-CA" altLang="en-US" sz="1200"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230371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EEC825-1750-49A8-A1EE-9E39B21D9DB0}" type="slidenum">
              <a:rPr lang="en-CA" altLang="en-US" sz="1200" smtClean="0"/>
              <a:pPr/>
              <a:t>22</a:t>
            </a:fld>
            <a:endParaRPr lang="en-CA" altLang="en-US" sz="1200"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Figure 10.13 A huge wave sweeps forward along the starboard (right) side of the large oil tanker Esso Languedoc during a storm off Durban, South Africa. The wave was between 5 and 10 meters (16 and 33 feet) high.</a:t>
            </a:r>
          </a:p>
        </p:txBody>
      </p:sp>
    </p:spTree>
    <p:extLst>
      <p:ext uri="{BB962C8B-B14F-4D97-AF65-F5344CB8AC3E}">
        <p14:creationId xmlns:p14="http://schemas.microsoft.com/office/powerpoint/2010/main" val="369451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2C1603-F062-48E0-8503-6BDE4737DEEA}" type="slidenum">
              <a:rPr lang="en-CA" altLang="en-US" sz="1200" smtClean="0"/>
              <a:pPr/>
              <a:t>23</a:t>
            </a:fld>
            <a:endParaRPr lang="en-CA" altLang="en-US" sz="1200"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Figure 10.14 How the great wave observed from the USS Ramapo was measured. An offi cer on the bridge was looking toward the stern and saw the crow’s nest in his line of sight to the crest of the wave, which had just come in line with the horizon. Wave height was later calculated based on the ship’s design plans and the geometry of the situation.</a:t>
            </a:r>
          </a:p>
        </p:txBody>
      </p:sp>
    </p:spTree>
    <p:extLst>
      <p:ext uri="{BB962C8B-B14F-4D97-AF65-F5344CB8AC3E}">
        <p14:creationId xmlns:p14="http://schemas.microsoft.com/office/powerpoint/2010/main" val="150291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10/5/2015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10/5/2015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10/5/2015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990600"/>
            <a:ext cx="103632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914400" y="2209800"/>
            <a:ext cx="508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2209800"/>
            <a:ext cx="508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5671-C872-4FE0-AAF4-B0C8F88CD6FD}" type="slidenum">
              <a:rPr lang="en-US"/>
              <a:pPr>
                <a:defRPr/>
              </a:pPr>
              <a:t>‹#›</a:t>
            </a:fld>
            <a:endParaRPr lang="en-US"/>
          </a:p>
        </p:txBody>
      </p:sp>
    </p:spTree>
    <p:extLst>
      <p:ext uri="{BB962C8B-B14F-4D97-AF65-F5344CB8AC3E}">
        <p14:creationId xmlns:p14="http://schemas.microsoft.com/office/powerpoint/2010/main" val="156602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10/5/2015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10/5/2015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10/5/2015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10/5/2015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10/5/2015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10/5/2015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Waves</a:t>
            </a:r>
            <a:endParaRPr lang="en-CA" dirty="0"/>
          </a:p>
        </p:txBody>
      </p:sp>
      <p:sp>
        <p:nvSpPr>
          <p:cNvPr id="3" name="Subtitle 2"/>
          <p:cNvSpPr>
            <a:spLocks noGrp="1"/>
          </p:cNvSpPr>
          <p:nvPr>
            <p:ph type="subTitle" idx="1"/>
          </p:nvPr>
        </p:nvSpPr>
        <p:spPr/>
        <p:txBody>
          <a:bodyPr/>
          <a:lstStyle/>
          <a:p>
            <a:r>
              <a:rPr lang="en-CA" dirty="0" smtClean="0"/>
              <a:t>Part 1</a:t>
            </a:r>
            <a:endParaRPr lang="en-CA" dirty="0"/>
          </a:p>
        </p:txBody>
      </p:sp>
      <p:pic>
        <p:nvPicPr>
          <p:cNvPr id="4" name="Picture 105" descr="1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9" y="115330"/>
            <a:ext cx="5374044" cy="667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11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316412" y="595185"/>
            <a:ext cx="355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3200">
                <a:solidFill>
                  <a:schemeClr val="tx1"/>
                </a:solidFill>
                <a:latin typeface="Times New Roman" panose="02020603050405020304" pitchFamily="18" charset="0"/>
              </a:defRPr>
            </a:lvl1pPr>
            <a:lvl2pPr marL="37931725" indent="-37474525">
              <a:spcBef>
                <a:spcPct val="20000"/>
              </a:spcBef>
              <a:buSzPct val="80000"/>
              <a:buBlip>
                <a:blip r:embed="rId4"/>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5"/>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FontTx/>
              <a:buNone/>
            </a:pPr>
            <a:r>
              <a:rPr lang="en-US" altLang="en-US" sz="2400" b="1" u="sng" dirty="0">
                <a:ea typeface="ＭＳ Ｐゴシック" panose="020B0600070205080204" pitchFamily="34" charset="-128"/>
                <a:cs typeface="Times New Roman" panose="02020603050405020304" pitchFamily="18" charset="0"/>
              </a:rPr>
              <a:t>Waves</a:t>
            </a:r>
            <a:r>
              <a:rPr lang="en-US" altLang="en-US" sz="2400" b="1" u="sng" dirty="0">
                <a:solidFill>
                  <a:schemeClr val="bg1"/>
                </a:solidFill>
                <a:ea typeface="ＭＳ Ｐゴシック" panose="020B0600070205080204" pitchFamily="34" charset="-128"/>
                <a:cs typeface="Times New Roman" panose="02020603050405020304" pitchFamily="18" charset="0"/>
              </a:rPr>
              <a:t> </a:t>
            </a:r>
            <a:r>
              <a:rPr lang="en-US" altLang="en-US" sz="2400" b="1" u="sng" dirty="0">
                <a:ea typeface="ＭＳ Ｐゴシック" panose="020B0600070205080204" pitchFamily="34" charset="-128"/>
                <a:cs typeface="Times New Roman" panose="02020603050405020304" pitchFamily="18" charset="0"/>
              </a:rPr>
              <a:t>approaching shore</a:t>
            </a:r>
          </a:p>
        </p:txBody>
      </p:sp>
      <p:pic>
        <p:nvPicPr>
          <p:cNvPr id="15363" name="Picture 11" descr="1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799" y="1155315"/>
            <a:ext cx="8534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828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2971800" y="3124201"/>
            <a:ext cx="2209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37931725" indent="-37474525">
              <a:spcBef>
                <a:spcPct val="20000"/>
              </a:spcBef>
              <a:buSzPct val="80000"/>
              <a:buBlip>
                <a:blip r:embed="rId3"/>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4"/>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solidFill>
                  <a:srgbClr val="0000FF"/>
                </a:solidFill>
                <a:latin typeface="Verdana" panose="020B0604030504040204" pitchFamily="34" charset="0"/>
                <a:ea typeface="ＭＳ Ｐゴシック" panose="020B0600070205080204" pitchFamily="34" charset="-128"/>
              </a:rPr>
              <a:t>Intermediate depth</a:t>
            </a:r>
          </a:p>
        </p:txBody>
      </p:sp>
      <p:pic>
        <p:nvPicPr>
          <p:cNvPr id="17411" name="Picture 9" descr="1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371601"/>
            <a:ext cx="8229600" cy="464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00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u="sng" smtClean="0"/>
              <a:t>Wave speed (S)</a:t>
            </a:r>
          </a:p>
        </p:txBody>
      </p:sp>
      <p:sp>
        <p:nvSpPr>
          <p:cNvPr id="18435" name="Rectangle 3"/>
          <p:cNvSpPr>
            <a:spLocks noGrp="1" noChangeArrowheads="1"/>
          </p:cNvSpPr>
          <p:nvPr>
            <p:ph type="body" idx="1"/>
          </p:nvPr>
        </p:nvSpPr>
        <p:spPr>
          <a:xfrm>
            <a:off x="2209800" y="2057400"/>
            <a:ext cx="8001000" cy="4038600"/>
          </a:xfrm>
        </p:spPr>
        <p:txBody>
          <a:bodyPr/>
          <a:lstStyle/>
          <a:p>
            <a:pPr eaLnBrk="1" hangingPunct="1">
              <a:lnSpc>
                <a:spcPct val="120000"/>
              </a:lnSpc>
            </a:pPr>
            <a:r>
              <a:rPr lang="en-US" altLang="en-US" u="sng" dirty="0"/>
              <a:t>General formula:</a:t>
            </a:r>
          </a:p>
          <a:p>
            <a:pPr eaLnBrk="1" hangingPunct="1">
              <a:lnSpc>
                <a:spcPct val="110000"/>
              </a:lnSpc>
            </a:pPr>
            <a:r>
              <a:rPr lang="en-US" altLang="en-US" dirty="0"/>
              <a:t>Deep-water waves:</a:t>
            </a:r>
          </a:p>
          <a:p>
            <a:pPr lvl="1" eaLnBrk="1" hangingPunct="1">
              <a:lnSpc>
                <a:spcPct val="110000"/>
              </a:lnSpc>
            </a:pPr>
            <a:r>
              <a:rPr lang="en-US" altLang="en-US" dirty="0">
                <a:solidFill>
                  <a:schemeClr val="tx2"/>
                </a:solidFill>
              </a:rPr>
              <a:t>Wave speed (</a:t>
            </a:r>
            <a:r>
              <a:rPr lang="en-US" altLang="en-US" i="1" dirty="0">
                <a:solidFill>
                  <a:schemeClr val="tx2"/>
                </a:solidFill>
              </a:rPr>
              <a:t>S</a:t>
            </a:r>
            <a:r>
              <a:rPr lang="en-US" altLang="en-US" dirty="0">
                <a:solidFill>
                  <a:schemeClr val="tx2"/>
                </a:solidFill>
              </a:rPr>
              <a:t>) in meters per second = 1.56 </a:t>
            </a:r>
            <a:r>
              <a:rPr lang="en-US" altLang="en-US" i="1" dirty="0">
                <a:solidFill>
                  <a:schemeClr val="tx2"/>
                </a:solidFill>
              </a:rPr>
              <a:t>T </a:t>
            </a:r>
            <a:r>
              <a:rPr lang="en-US" altLang="en-US" dirty="0">
                <a:solidFill>
                  <a:schemeClr val="tx2"/>
                </a:solidFill>
              </a:rPr>
              <a:t>in seconds</a:t>
            </a:r>
          </a:p>
          <a:p>
            <a:pPr lvl="1" eaLnBrk="1" hangingPunct="1">
              <a:lnSpc>
                <a:spcPct val="110000"/>
              </a:lnSpc>
            </a:pPr>
            <a:endParaRPr lang="en-US" altLang="en-US" dirty="0"/>
          </a:p>
          <a:p>
            <a:pPr eaLnBrk="1" hangingPunct="1">
              <a:lnSpc>
                <a:spcPct val="110000"/>
              </a:lnSpc>
            </a:pPr>
            <a:r>
              <a:rPr lang="en-US" altLang="en-US" dirty="0"/>
              <a:t> Shallow-water waves: (</a:t>
            </a:r>
            <a:r>
              <a:rPr lang="en-US" altLang="en-US" i="1" dirty="0"/>
              <a:t>d </a:t>
            </a:r>
            <a:r>
              <a:rPr lang="en-US" altLang="en-US" dirty="0"/>
              <a:t>= water depth)</a:t>
            </a:r>
          </a:p>
          <a:p>
            <a:pPr lvl="1" eaLnBrk="1" hangingPunct="1">
              <a:lnSpc>
                <a:spcPct val="110000"/>
              </a:lnSpc>
            </a:pPr>
            <a:r>
              <a:rPr lang="en-US" altLang="en-US" dirty="0"/>
              <a:t> </a:t>
            </a:r>
          </a:p>
        </p:txBody>
      </p:sp>
      <p:sp>
        <p:nvSpPr>
          <p:cNvPr id="18436" name="Rectangle 5"/>
          <p:cNvSpPr>
            <a:spLocks noChangeArrowheads="1"/>
          </p:cNvSpPr>
          <p:nvPr/>
        </p:nvSpPr>
        <p:spPr bwMode="auto">
          <a:xfrm>
            <a:off x="5048250" y="3214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SzPct val="80000"/>
              <a:buBlip>
                <a:blip r:embed="rId4"/>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5"/>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graphicFrame>
        <p:nvGraphicFramePr>
          <p:cNvPr id="18437" name="Object 4"/>
          <p:cNvGraphicFramePr>
            <a:graphicFrameLocks noChangeAspect="1"/>
          </p:cNvGraphicFramePr>
          <p:nvPr>
            <p:extLst>
              <p:ext uri="{D42A27DB-BD31-4B8C-83A1-F6EECF244321}">
                <p14:modId xmlns:p14="http://schemas.microsoft.com/office/powerpoint/2010/main" val="1770569481"/>
              </p:ext>
            </p:extLst>
          </p:nvPr>
        </p:nvGraphicFramePr>
        <p:xfrm>
          <a:off x="5181600" y="1852466"/>
          <a:ext cx="4800600" cy="981075"/>
        </p:xfrm>
        <a:graphic>
          <a:graphicData uri="http://schemas.openxmlformats.org/presentationml/2006/ole">
            <mc:AlternateContent xmlns:mc="http://schemas.openxmlformats.org/markup-compatibility/2006">
              <mc:Choice xmlns:v="urn:schemas-microsoft-com:vml" Requires="v">
                <p:oleObj spid="_x0000_s4100" r:id="rId6" imgW="2095500" imgH="431800" progId="Equation.3">
                  <p:embed/>
                </p:oleObj>
              </mc:Choice>
              <mc:Fallback>
                <p:oleObj r:id="rId6" imgW="20955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852466"/>
                        <a:ext cx="4800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Rectangle 7"/>
          <p:cNvSpPr>
            <a:spLocks noChangeArrowheads="1"/>
          </p:cNvSpPr>
          <p:nvPr/>
        </p:nvSpPr>
        <p:spPr bwMode="auto">
          <a:xfrm>
            <a:off x="4367213" y="3309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SzPct val="80000"/>
              <a:buBlip>
                <a:blip r:embed="rId4"/>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5"/>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graphicFrame>
        <p:nvGraphicFramePr>
          <p:cNvPr id="18439" name="Object 6"/>
          <p:cNvGraphicFramePr>
            <a:graphicFrameLocks noChangeAspect="1"/>
          </p:cNvGraphicFramePr>
          <p:nvPr/>
        </p:nvGraphicFramePr>
        <p:xfrm>
          <a:off x="2971800" y="4724400"/>
          <a:ext cx="7010400" cy="482600"/>
        </p:xfrm>
        <a:graphic>
          <a:graphicData uri="http://schemas.openxmlformats.org/presentationml/2006/ole">
            <mc:AlternateContent xmlns:mc="http://schemas.openxmlformats.org/markup-compatibility/2006">
              <mc:Choice xmlns:v="urn:schemas-microsoft-com:vml" Requires="v">
                <p:oleObj spid="_x0000_s4101" r:id="rId8" imgW="3454400" imgH="241300" progId="Equation.3">
                  <p:embed/>
                </p:oleObj>
              </mc:Choice>
              <mc:Fallback>
                <p:oleObj r:id="rId8" imgW="34544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724400"/>
                        <a:ext cx="7010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Rectangle 11"/>
          <p:cNvSpPr>
            <a:spLocks noChangeArrowheads="1"/>
          </p:cNvSpPr>
          <p:nvPr/>
        </p:nvSpPr>
        <p:spPr bwMode="auto">
          <a:xfrm>
            <a:off x="4533900" y="33099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SzPct val="80000"/>
              <a:buBlip>
                <a:blip r:embed="rId4"/>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5"/>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spTree>
    <p:extLst>
      <p:ext uri="{BB962C8B-B14F-4D97-AF65-F5344CB8AC3E}">
        <p14:creationId xmlns:p14="http://schemas.microsoft.com/office/powerpoint/2010/main" val="248029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u="sng" smtClean="0"/>
              <a:t>Circular orbital motion</a:t>
            </a:r>
          </a:p>
        </p:txBody>
      </p:sp>
      <p:sp>
        <p:nvSpPr>
          <p:cNvPr id="19459" name="Rectangle 3"/>
          <p:cNvSpPr>
            <a:spLocks noGrp="1" noChangeArrowheads="1"/>
          </p:cNvSpPr>
          <p:nvPr>
            <p:ph type="body" idx="1"/>
          </p:nvPr>
        </p:nvSpPr>
        <p:spPr>
          <a:xfrm>
            <a:off x="2209800" y="2209800"/>
            <a:ext cx="3657600" cy="3886200"/>
          </a:xfrm>
        </p:spPr>
        <p:txBody>
          <a:bodyPr/>
          <a:lstStyle/>
          <a:p>
            <a:pPr eaLnBrk="1" hangingPunct="1">
              <a:lnSpc>
                <a:spcPct val="90000"/>
              </a:lnSpc>
            </a:pPr>
            <a:r>
              <a:rPr lang="en-US" altLang="en-US" dirty="0" smtClean="0">
                <a:cs typeface="Times New Roman" panose="02020603050405020304" pitchFamily="18" charset="0"/>
              </a:rPr>
              <a:t>As a wave travels, the water passes the energy along by moving in a circular orbit</a:t>
            </a:r>
            <a:r>
              <a:rPr lang="en-US" altLang="en-US" dirty="0" smtClean="0"/>
              <a:t> </a:t>
            </a:r>
          </a:p>
          <a:p>
            <a:pPr eaLnBrk="1" hangingPunct="1">
              <a:lnSpc>
                <a:spcPct val="90000"/>
              </a:lnSpc>
            </a:pPr>
            <a:r>
              <a:rPr lang="en-US" altLang="en-US" dirty="0" smtClean="0"/>
              <a:t>Floating objects follow circular orbits</a:t>
            </a:r>
          </a:p>
        </p:txBody>
      </p:sp>
      <p:sp>
        <p:nvSpPr>
          <p:cNvPr id="19460" name="Rectangle 5"/>
          <p:cNvSpPr>
            <a:spLocks noChangeArrowheads="1"/>
          </p:cNvSpPr>
          <p:nvPr/>
        </p:nvSpPr>
        <p:spPr bwMode="auto">
          <a:xfrm>
            <a:off x="5348288" y="32051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SzPct val="80000"/>
              <a:buBlip>
                <a:blip r:embed="rId3"/>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4"/>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pic>
        <p:nvPicPr>
          <p:cNvPr id="19461" name="Picture 10" descr="FG08_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1" y="2133600"/>
            <a:ext cx="34083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561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FG08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125" y="3010930"/>
            <a:ext cx="6096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n-US" altLang="en-US" u="sng" smtClean="0"/>
              <a:t>Orbital motion in waves</a:t>
            </a:r>
          </a:p>
        </p:txBody>
      </p:sp>
      <p:sp>
        <p:nvSpPr>
          <p:cNvPr id="20484" name="Rectangle 3"/>
          <p:cNvSpPr>
            <a:spLocks noGrp="1" noChangeArrowheads="1"/>
          </p:cNvSpPr>
          <p:nvPr>
            <p:ph type="body" idx="1"/>
          </p:nvPr>
        </p:nvSpPr>
        <p:spPr>
          <a:xfrm>
            <a:off x="1524000" y="2133600"/>
            <a:ext cx="9111050" cy="4191000"/>
          </a:xfrm>
        </p:spPr>
        <p:txBody>
          <a:bodyPr/>
          <a:lstStyle/>
          <a:p>
            <a:pPr eaLnBrk="1" hangingPunct="1"/>
            <a:r>
              <a:rPr lang="en-US" altLang="en-US" dirty="0" smtClean="0"/>
              <a:t>Orbital size decreases with depth to zero at wave base</a:t>
            </a:r>
          </a:p>
        </p:txBody>
      </p:sp>
    </p:spTree>
    <p:extLst>
      <p:ext uri="{BB962C8B-B14F-4D97-AF65-F5344CB8AC3E}">
        <p14:creationId xmlns:p14="http://schemas.microsoft.com/office/powerpoint/2010/main" val="3683817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FG08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950" y="2734961"/>
            <a:ext cx="6201033" cy="35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2133600" y="838200"/>
            <a:ext cx="7772400" cy="1143000"/>
          </a:xfrm>
        </p:spPr>
        <p:txBody>
          <a:bodyPr/>
          <a:lstStyle/>
          <a:p>
            <a:pPr eaLnBrk="1" hangingPunct="1"/>
            <a:r>
              <a:rPr lang="en-US" altLang="en-US" u="sng" smtClean="0"/>
              <a:t>The “Sea-Swell”</a:t>
            </a:r>
          </a:p>
        </p:txBody>
      </p:sp>
      <p:sp>
        <p:nvSpPr>
          <p:cNvPr id="21508" name="Rectangle 3"/>
          <p:cNvSpPr>
            <a:spLocks noGrp="1" noChangeArrowheads="1"/>
          </p:cNvSpPr>
          <p:nvPr>
            <p:ph type="body" idx="1"/>
          </p:nvPr>
        </p:nvSpPr>
        <p:spPr>
          <a:xfrm>
            <a:off x="1676399" y="2057400"/>
            <a:ext cx="9362303" cy="4419600"/>
          </a:xfrm>
        </p:spPr>
        <p:txBody>
          <a:bodyPr/>
          <a:lstStyle/>
          <a:p>
            <a:pPr eaLnBrk="1" hangingPunct="1"/>
            <a:r>
              <a:rPr lang="en-US" altLang="en-US" b="1" dirty="0"/>
              <a:t>Swell</a:t>
            </a:r>
            <a:r>
              <a:rPr lang="en-US" altLang="en-US" dirty="0"/>
              <a:t> describes the area of origination path travelled by a wave</a:t>
            </a:r>
          </a:p>
        </p:txBody>
      </p:sp>
    </p:spTree>
    <p:extLst>
      <p:ext uri="{BB962C8B-B14F-4D97-AF65-F5344CB8AC3E}">
        <p14:creationId xmlns:p14="http://schemas.microsoft.com/office/powerpoint/2010/main" val="340136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CA" altLang="en-US" smtClean="0"/>
          </a:p>
        </p:txBody>
      </p:sp>
      <p:pic>
        <p:nvPicPr>
          <p:cNvPr id="23555" name="Picture 4" descr="101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1027906"/>
            <a:ext cx="8458200" cy="49815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0843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2362200" y="1371600"/>
          <a:ext cx="7620000" cy="1752600"/>
        </p:xfrm>
        <a:graphic>
          <a:graphicData uri="http://schemas.openxmlformats.org/presentationml/2006/ole">
            <mc:AlternateContent xmlns:mc="http://schemas.openxmlformats.org/markup-compatibility/2006">
              <mc:Choice xmlns:v="urn:schemas-microsoft-com:vml" Requires="v">
                <p:oleObj spid="_x0000_s5124" name="Image" r:id="rId3" imgW="4323171" imgH="2542683" progId="Photoshop.Image.5">
                  <p:embed/>
                </p:oleObj>
              </mc:Choice>
              <mc:Fallback>
                <p:oleObj name="Image" r:id="rId3" imgW="4323171" imgH="2542683" progId="Photoshop.Image.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0165" b="50734"/>
                      <a:stretch>
                        <a:fillRect/>
                      </a:stretch>
                    </p:blipFill>
                    <p:spPr bwMode="auto">
                      <a:xfrm>
                        <a:off x="2362200" y="1371600"/>
                        <a:ext cx="7620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Text Box 3"/>
          <p:cNvSpPr txBox="1">
            <a:spLocks noChangeArrowheads="1"/>
          </p:cNvSpPr>
          <p:nvPr/>
        </p:nvSpPr>
        <p:spPr bwMode="auto">
          <a:xfrm>
            <a:off x="2997200" y="990601"/>
            <a:ext cx="119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5"/>
              </a:buBlip>
              <a:defRPr sz="3200">
                <a:solidFill>
                  <a:schemeClr val="tx1"/>
                </a:solidFill>
                <a:latin typeface="Times New Roman" panose="02020603050405020304" pitchFamily="18" charset="0"/>
              </a:defRPr>
            </a:lvl1pPr>
            <a:lvl2pPr marL="37931725" indent="-37474525">
              <a:spcBef>
                <a:spcPct val="20000"/>
              </a:spcBef>
              <a:buSzPct val="80000"/>
              <a:buBlip>
                <a:blip r:embed="rId6"/>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7"/>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latin typeface="Verdana" panose="020B0604030504040204" pitchFamily="34" charset="0"/>
                <a:ea typeface="ＭＳ Ｐゴシック" panose="020B0600070205080204" pitchFamily="34" charset="-128"/>
              </a:rPr>
              <a:t>STORM</a:t>
            </a:r>
          </a:p>
        </p:txBody>
      </p:sp>
      <p:graphicFrame>
        <p:nvGraphicFramePr>
          <p:cNvPr id="24580" name="Object 4"/>
          <p:cNvGraphicFramePr>
            <a:graphicFrameLocks noChangeAspect="1"/>
          </p:cNvGraphicFramePr>
          <p:nvPr/>
        </p:nvGraphicFramePr>
        <p:xfrm>
          <a:off x="2514600" y="4114801"/>
          <a:ext cx="7315200" cy="2017713"/>
        </p:xfrm>
        <a:graphic>
          <a:graphicData uri="http://schemas.openxmlformats.org/presentationml/2006/ole">
            <mc:AlternateContent xmlns:mc="http://schemas.openxmlformats.org/markup-compatibility/2006">
              <mc:Choice xmlns:v="urn:schemas-microsoft-com:vml" Requires="v">
                <p:oleObj spid="_x0000_s5125" name="Image" r:id="rId8" imgW="4323171" imgH="2542683" progId="Photoshop.Image.5">
                  <p:embed/>
                </p:oleObj>
              </mc:Choice>
              <mc:Fallback>
                <p:oleObj name="Image" r:id="rId8" imgW="4323171" imgH="2542683" progId="Photoshop.Image.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53113"/>
                      <a:stretch>
                        <a:fillRect/>
                      </a:stretch>
                    </p:blipFill>
                    <p:spPr bwMode="auto">
                      <a:xfrm>
                        <a:off x="2514600" y="4114801"/>
                        <a:ext cx="73152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5"/>
          <p:cNvSpPr txBox="1">
            <a:spLocks noChangeArrowheads="1"/>
          </p:cNvSpPr>
          <p:nvPr/>
        </p:nvSpPr>
        <p:spPr bwMode="auto">
          <a:xfrm>
            <a:off x="3041650" y="3717926"/>
            <a:ext cx="1149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5"/>
              </a:buBlip>
              <a:defRPr sz="3200">
                <a:solidFill>
                  <a:schemeClr val="tx1"/>
                </a:solidFill>
                <a:latin typeface="Times New Roman" panose="02020603050405020304" pitchFamily="18" charset="0"/>
              </a:defRPr>
            </a:lvl1pPr>
            <a:lvl2pPr marL="37931725" indent="-37474525">
              <a:spcBef>
                <a:spcPct val="20000"/>
              </a:spcBef>
              <a:buSzPct val="80000"/>
              <a:buBlip>
                <a:blip r:embed="rId6"/>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7"/>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latin typeface="Verdana" panose="020B0604030504040204" pitchFamily="34" charset="0"/>
                <a:ea typeface="ＭＳ Ｐゴシック" panose="020B0600070205080204" pitchFamily="34" charset="-128"/>
              </a:rPr>
              <a:t>SWELL</a:t>
            </a:r>
          </a:p>
        </p:txBody>
      </p:sp>
      <p:sp>
        <p:nvSpPr>
          <p:cNvPr id="24582" name="Text Box 6"/>
          <p:cNvSpPr txBox="1">
            <a:spLocks noChangeArrowheads="1"/>
          </p:cNvSpPr>
          <p:nvPr/>
        </p:nvSpPr>
        <p:spPr bwMode="auto">
          <a:xfrm>
            <a:off x="1812926" y="1524001"/>
            <a:ext cx="638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5"/>
              </a:buBlip>
              <a:defRPr sz="3200">
                <a:solidFill>
                  <a:schemeClr val="tx1"/>
                </a:solidFill>
                <a:latin typeface="Times New Roman" panose="02020603050405020304" pitchFamily="18" charset="0"/>
              </a:defRPr>
            </a:lvl1pPr>
            <a:lvl2pPr marL="37931725" indent="-37474525">
              <a:spcBef>
                <a:spcPct val="20000"/>
              </a:spcBef>
              <a:buSzPct val="80000"/>
              <a:buBlip>
                <a:blip r:embed="rId6"/>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7"/>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Verdana" panose="020B0604030504040204" pitchFamily="34" charset="0"/>
                <a:ea typeface="ＭＳ Ｐゴシック" panose="020B0600070205080204" pitchFamily="34" charset="-128"/>
              </a:rPr>
              <a:t>(b)</a:t>
            </a:r>
          </a:p>
        </p:txBody>
      </p:sp>
      <p:sp>
        <p:nvSpPr>
          <p:cNvPr id="24583" name="Text Box 7"/>
          <p:cNvSpPr txBox="1">
            <a:spLocks noChangeArrowheads="1"/>
          </p:cNvSpPr>
          <p:nvPr/>
        </p:nvSpPr>
        <p:spPr bwMode="auto">
          <a:xfrm>
            <a:off x="1828800" y="4327526"/>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5"/>
              </a:buBlip>
              <a:defRPr sz="3200">
                <a:solidFill>
                  <a:schemeClr val="tx1"/>
                </a:solidFill>
                <a:latin typeface="Times New Roman" panose="02020603050405020304" pitchFamily="18" charset="0"/>
              </a:defRPr>
            </a:lvl1pPr>
            <a:lvl2pPr marL="37931725" indent="-37474525">
              <a:spcBef>
                <a:spcPct val="20000"/>
              </a:spcBef>
              <a:buSzPct val="80000"/>
              <a:buBlip>
                <a:blip r:embed="rId6"/>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7"/>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Verdana" panose="020B0604030504040204" pitchFamily="34" charset="0"/>
                <a:ea typeface="ＭＳ Ｐゴシック" panose="020B0600070205080204" pitchFamily="34" charset="-128"/>
              </a:rPr>
              <a:t>(c)</a:t>
            </a:r>
          </a:p>
        </p:txBody>
      </p:sp>
    </p:spTree>
    <p:extLst>
      <p:ext uri="{BB962C8B-B14F-4D97-AF65-F5344CB8AC3E}">
        <p14:creationId xmlns:p14="http://schemas.microsoft.com/office/powerpoint/2010/main" val="1054622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38400" y="685800"/>
            <a:ext cx="7772400" cy="1143000"/>
          </a:xfrm>
        </p:spPr>
        <p:txBody>
          <a:bodyPr/>
          <a:lstStyle/>
          <a:p>
            <a:pPr eaLnBrk="1" hangingPunct="1"/>
            <a:r>
              <a:rPr lang="en-US" altLang="en-US" sz="3600"/>
              <a:t>Largest wind-generated waves  recorded</a:t>
            </a:r>
          </a:p>
        </p:txBody>
      </p:sp>
      <p:sp>
        <p:nvSpPr>
          <p:cNvPr id="25603" name="Rectangle 3"/>
          <p:cNvSpPr>
            <a:spLocks noGrp="1" noChangeArrowheads="1"/>
          </p:cNvSpPr>
          <p:nvPr>
            <p:ph type="body" idx="1"/>
          </p:nvPr>
        </p:nvSpPr>
        <p:spPr>
          <a:xfrm>
            <a:off x="2057400" y="1828800"/>
            <a:ext cx="7696200" cy="4267200"/>
          </a:xfrm>
        </p:spPr>
        <p:txBody>
          <a:bodyPr/>
          <a:lstStyle/>
          <a:p>
            <a:pPr eaLnBrk="1" hangingPunct="1"/>
            <a:r>
              <a:rPr lang="en-US" altLang="en-US" smtClean="0"/>
              <a:t>Wave height was measured at 34 meters </a:t>
            </a:r>
          </a:p>
        </p:txBody>
      </p:sp>
      <p:pic>
        <p:nvPicPr>
          <p:cNvPr id="25604" name="Picture 7" descr="EoO_10e_Figure_08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667000"/>
            <a:ext cx="8089900"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109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CA" altLang="en-US" u="sng" smtClean="0"/>
              <a:t>Rogue Waves</a:t>
            </a:r>
          </a:p>
        </p:txBody>
      </p:sp>
      <p:pic>
        <p:nvPicPr>
          <p:cNvPr id="26627" name="Picture 4" descr="EoO_10e_Figure_08_B"/>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2590800"/>
            <a:ext cx="8763000" cy="3316288"/>
          </a:xfrm>
        </p:spPr>
      </p:pic>
    </p:spTree>
    <p:extLst>
      <p:ext uri="{BB962C8B-B14F-4D97-AF65-F5344CB8AC3E}">
        <p14:creationId xmlns:p14="http://schemas.microsoft.com/office/powerpoint/2010/main" val="827507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4"/>
          <p:cNvSpPr>
            <a:spLocks noChangeArrowheads="1"/>
          </p:cNvSpPr>
          <p:nvPr/>
        </p:nvSpPr>
        <p:spPr bwMode="auto">
          <a:xfrm>
            <a:off x="2057400"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SzPct val="80000"/>
              <a:buBlip>
                <a:blip r:embed="rId3"/>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4"/>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5123" name="Rectangle 95"/>
          <p:cNvSpPr>
            <a:spLocks noChangeArrowheads="1"/>
          </p:cNvSpPr>
          <p:nvPr/>
        </p:nvSpPr>
        <p:spPr bwMode="auto">
          <a:xfrm>
            <a:off x="47244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SzPct val="80000"/>
              <a:buBlip>
                <a:blip r:embed="rId3"/>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4"/>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400"/>
          </a:p>
        </p:txBody>
      </p:sp>
      <p:sp>
        <p:nvSpPr>
          <p:cNvPr id="5124" name="Rectangle 96"/>
          <p:cNvSpPr>
            <a:spLocks noChangeArrowheads="1"/>
          </p:cNvSpPr>
          <p:nvPr/>
        </p:nvSpPr>
        <p:spPr bwMode="auto">
          <a:xfrm>
            <a:off x="8382000"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SzPct val="80000"/>
              <a:buBlip>
                <a:blip r:embed="rId3"/>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4"/>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r" eaLnBrk="1" hangingPunct="1">
              <a:spcBef>
                <a:spcPct val="0"/>
              </a:spcBef>
              <a:buFontTx/>
              <a:buNone/>
            </a:pPr>
            <a:endParaRPr lang="en-CA" altLang="en-US" sz="1400"/>
          </a:p>
        </p:txBody>
      </p:sp>
      <p:sp>
        <p:nvSpPr>
          <p:cNvPr id="5125" name="Rectangle 98"/>
          <p:cNvSpPr>
            <a:spLocks noGrp="1" noChangeArrowheads="1"/>
          </p:cNvSpPr>
          <p:nvPr>
            <p:ph type="ctrTitle"/>
          </p:nvPr>
        </p:nvSpPr>
        <p:spPr>
          <a:xfrm>
            <a:off x="8159579" y="455069"/>
            <a:ext cx="3200400" cy="914400"/>
          </a:xfrm>
        </p:spPr>
        <p:txBody>
          <a:bodyPr/>
          <a:lstStyle/>
          <a:p>
            <a:pPr eaLnBrk="1" hangingPunct="1"/>
            <a:endParaRPr lang="en-US" altLang="en-US" sz="4000" dirty="0"/>
          </a:p>
        </p:txBody>
      </p:sp>
      <p:pic>
        <p:nvPicPr>
          <p:cNvPr id="160" name="Picture 160" descr="EoO_10e_ChOpener_08_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780" y="55699"/>
            <a:ext cx="5839713" cy="674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58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CA" altLang="en-US" smtClean="0"/>
          </a:p>
        </p:txBody>
      </p:sp>
      <p:pic>
        <p:nvPicPr>
          <p:cNvPr id="27651" name="Picture 4" descr="101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1143001"/>
            <a:ext cx="7620000" cy="52355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1020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oO_10e_Figure_08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538163"/>
            <a:ext cx="9050338"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085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1066800"/>
            <a:ext cx="528796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17700"/>
            <a:ext cx="9144000" cy="301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86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05000" y="990600"/>
            <a:ext cx="8534400" cy="1143000"/>
          </a:xfrm>
        </p:spPr>
        <p:txBody>
          <a:bodyPr/>
          <a:lstStyle/>
          <a:p>
            <a:pPr eaLnBrk="1" hangingPunct="1"/>
            <a:r>
              <a:rPr lang="en-US" altLang="en-US" sz="3200" u="sng"/>
              <a:t>Waves undergo physical changes in the surf zone</a:t>
            </a:r>
          </a:p>
        </p:txBody>
      </p:sp>
      <p:pic>
        <p:nvPicPr>
          <p:cNvPr id="39939" name="Picture 7" descr="EoO_10e_Figure_08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231" y="2133600"/>
            <a:ext cx="8135937"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7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33600" y="685800"/>
            <a:ext cx="7772400" cy="1143000"/>
          </a:xfrm>
        </p:spPr>
        <p:txBody>
          <a:bodyPr/>
          <a:lstStyle/>
          <a:p>
            <a:pPr eaLnBrk="1" hangingPunct="1"/>
            <a:r>
              <a:rPr lang="en-US" altLang="en-US" u="sng" smtClean="0"/>
              <a:t>Types of breakers</a:t>
            </a:r>
          </a:p>
        </p:txBody>
      </p:sp>
      <p:sp>
        <p:nvSpPr>
          <p:cNvPr id="40963" name="Rectangle 3"/>
          <p:cNvSpPr>
            <a:spLocks noGrp="1" noChangeArrowheads="1"/>
          </p:cNvSpPr>
          <p:nvPr>
            <p:ph type="body" idx="1"/>
          </p:nvPr>
        </p:nvSpPr>
        <p:spPr>
          <a:xfrm>
            <a:off x="2133600" y="1828800"/>
            <a:ext cx="7772400" cy="4191000"/>
          </a:xfrm>
        </p:spPr>
        <p:txBody>
          <a:bodyPr/>
          <a:lstStyle/>
          <a:p>
            <a:pPr eaLnBrk="1" hangingPunct="1"/>
            <a:r>
              <a:rPr lang="en-US" altLang="en-US" sz="2400" b="1" u="sng" dirty="0"/>
              <a:t>Spilling breakers</a:t>
            </a:r>
          </a:p>
          <a:p>
            <a:pPr lvl="1" eaLnBrk="1" hangingPunct="1"/>
            <a:r>
              <a:rPr lang="en-US" altLang="en-US" sz="2000" b="1" i="1" dirty="0"/>
              <a:t>Gentle beach</a:t>
            </a:r>
            <a:r>
              <a:rPr lang="en-US" altLang="en-US" sz="2000" dirty="0"/>
              <a:t> slope allows waves to disperse energy gradually </a:t>
            </a:r>
          </a:p>
          <a:p>
            <a:pPr eaLnBrk="1" hangingPunct="1"/>
            <a:r>
              <a:rPr lang="en-US" altLang="en-US" sz="2400" b="1" u="sng" dirty="0"/>
              <a:t>Plunging breakers</a:t>
            </a:r>
          </a:p>
          <a:p>
            <a:pPr lvl="1" eaLnBrk="1" hangingPunct="1"/>
            <a:r>
              <a:rPr lang="en-US" altLang="en-US" sz="2000" b="1" i="1" dirty="0"/>
              <a:t>Moderately steep</a:t>
            </a:r>
            <a:r>
              <a:rPr lang="en-US" altLang="en-US" sz="2000" dirty="0"/>
              <a:t> beach slope gives waves a curling shape that propels surfers</a:t>
            </a:r>
          </a:p>
          <a:p>
            <a:pPr eaLnBrk="1" hangingPunct="1"/>
            <a:r>
              <a:rPr lang="en-US" altLang="en-US" sz="2400" b="1" u="sng" dirty="0"/>
              <a:t>Surging breakers</a:t>
            </a:r>
          </a:p>
          <a:p>
            <a:pPr lvl="1" eaLnBrk="1" hangingPunct="1"/>
            <a:r>
              <a:rPr lang="en-US" altLang="en-US" sz="2000" b="1" i="1" dirty="0"/>
              <a:t>Abrupt beach</a:t>
            </a:r>
            <a:r>
              <a:rPr lang="en-US" altLang="en-US" sz="2000" dirty="0"/>
              <a:t> slope makes waves build up and  break rapidly at the shore</a:t>
            </a:r>
          </a:p>
        </p:txBody>
      </p:sp>
      <p:pic>
        <p:nvPicPr>
          <p:cNvPr id="40964" name="Picture 5" descr="runswick-beach-yorksh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93395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DSCF18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74345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0" descr="Newquay-Bodyboarder_793534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630739"/>
            <a:ext cx="2819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687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altLang="en-US" u="sng" smtClean="0"/>
              <a:t>Waves can bend along a straight shoreline (Refraction)</a:t>
            </a:r>
          </a:p>
        </p:txBody>
      </p:sp>
      <p:pic>
        <p:nvPicPr>
          <p:cNvPr id="41987" name="Picture 6" descr="FG08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67001"/>
            <a:ext cx="81534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478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CA" altLang="en-US" smtClean="0"/>
          </a:p>
        </p:txBody>
      </p:sp>
      <p:pic>
        <p:nvPicPr>
          <p:cNvPr id="43011" name="Picture 2" descr="C07F0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b="53838"/>
          <a:stretch>
            <a:fillRect/>
          </a:stretch>
        </p:blipFill>
        <p:spPr>
          <a:xfrm>
            <a:off x="2438400" y="914400"/>
            <a:ext cx="7086600" cy="561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6146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FG08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971800"/>
            <a:ext cx="5334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p:nvPr>
        </p:nvSpPr>
        <p:spPr>
          <a:xfrm>
            <a:off x="2133600" y="1038225"/>
            <a:ext cx="7772400" cy="609600"/>
          </a:xfrm>
        </p:spPr>
        <p:txBody>
          <a:bodyPr/>
          <a:lstStyle/>
          <a:p>
            <a:pPr eaLnBrk="1" hangingPunct="1"/>
            <a:r>
              <a:rPr lang="en-US" altLang="en-US" sz="3200" u="sng"/>
              <a:t>Wave refraction erodes shorelines</a:t>
            </a:r>
          </a:p>
        </p:txBody>
      </p:sp>
      <p:sp>
        <p:nvSpPr>
          <p:cNvPr id="44036" name="Rectangle 6"/>
          <p:cNvSpPr>
            <a:spLocks noGrp="1" noChangeArrowheads="1"/>
          </p:cNvSpPr>
          <p:nvPr>
            <p:ph type="body" idx="1"/>
          </p:nvPr>
        </p:nvSpPr>
        <p:spPr>
          <a:xfrm>
            <a:off x="1752600" y="1676400"/>
            <a:ext cx="8915400" cy="2590800"/>
          </a:xfrm>
        </p:spPr>
        <p:txBody>
          <a:bodyPr/>
          <a:lstStyle/>
          <a:p>
            <a:pPr eaLnBrk="1" hangingPunct="1"/>
            <a:r>
              <a:rPr lang="en-US" altLang="en-US" dirty="0"/>
              <a:t>During wave refraction energy is concentrated at headlands and dispersed in bays. </a:t>
            </a:r>
            <a:endParaRPr lang="en-US" altLang="en-US" dirty="0" smtClean="0"/>
          </a:p>
          <a:p>
            <a:pPr eaLnBrk="1" hangingPunct="1"/>
            <a:r>
              <a:rPr lang="en-US" altLang="en-US" dirty="0" smtClean="0"/>
              <a:t>This </a:t>
            </a:r>
            <a:r>
              <a:rPr lang="en-US" altLang="en-US" dirty="0"/>
              <a:t>causes erosion of the coastline.</a:t>
            </a:r>
          </a:p>
        </p:txBody>
      </p:sp>
    </p:spTree>
    <p:extLst>
      <p:ext uri="{BB962C8B-B14F-4D97-AF65-F5344CB8AC3E}">
        <p14:creationId xmlns:p14="http://schemas.microsoft.com/office/powerpoint/2010/main" val="2066094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CA" altLang="en-US" smtClean="0"/>
          </a:p>
        </p:txBody>
      </p:sp>
      <p:pic>
        <p:nvPicPr>
          <p:cNvPr id="45059" name="Picture 4" descr="EoO_10e_Figure_08_19c"/>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76600" y="990600"/>
            <a:ext cx="5473700" cy="6248400"/>
          </a:xfrm>
        </p:spPr>
      </p:pic>
    </p:spTree>
    <p:extLst>
      <p:ext uri="{BB962C8B-B14F-4D97-AF65-F5344CB8AC3E}">
        <p14:creationId xmlns:p14="http://schemas.microsoft.com/office/powerpoint/2010/main" val="107373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wave?</a:t>
            </a:r>
            <a:endParaRPr lang="en-CA" dirty="0"/>
          </a:p>
        </p:txBody>
      </p:sp>
      <p:sp>
        <p:nvSpPr>
          <p:cNvPr id="3" name="Content Placeholder 2"/>
          <p:cNvSpPr>
            <a:spLocks noGrp="1"/>
          </p:cNvSpPr>
          <p:nvPr>
            <p:ph sz="half" idx="1"/>
          </p:nvPr>
        </p:nvSpPr>
        <p:spPr/>
        <p:txBody>
          <a:bodyPr>
            <a:normAutofit fontScale="92500" lnSpcReduction="10000"/>
          </a:bodyPr>
          <a:lstStyle/>
          <a:p>
            <a:r>
              <a:rPr lang="en-CA" sz="3200" dirty="0" smtClean="0"/>
              <a:t>Waves </a:t>
            </a:r>
            <a:r>
              <a:rPr lang="en-CA" sz="3200" dirty="0"/>
              <a:t>are disturbances in the ocean that transmit energy from one place to another</a:t>
            </a:r>
            <a:r>
              <a:rPr lang="en-CA" sz="3200" dirty="0" smtClean="0"/>
              <a:t>.</a:t>
            </a:r>
          </a:p>
          <a:p>
            <a:pPr marL="0" indent="0">
              <a:buNone/>
            </a:pPr>
            <a:endParaRPr lang="en-CA" sz="3200" dirty="0" smtClean="0"/>
          </a:p>
          <a:p>
            <a:r>
              <a:rPr lang="en-CA" sz="3200" dirty="0" smtClean="0"/>
              <a:t>Usually generated by wind</a:t>
            </a:r>
          </a:p>
          <a:p>
            <a:pPr marL="0" indent="0">
              <a:buNone/>
            </a:pPr>
            <a:endParaRPr lang="en-CA" sz="3200" dirty="0" smtClean="0"/>
          </a:p>
          <a:p>
            <a:r>
              <a:rPr lang="en-CA" sz="3200" dirty="0" smtClean="0"/>
              <a:t>Can be generated by tides, volcanoes, landslides and storms</a:t>
            </a:r>
          </a:p>
          <a:p>
            <a:endParaRPr lang="en-CA" dirty="0"/>
          </a:p>
          <a:p>
            <a:endParaRPr lang="en-CA" dirty="0" smtClean="0"/>
          </a:p>
          <a:p>
            <a:endParaRPr lang="en-CA" dirty="0"/>
          </a:p>
          <a:p>
            <a:endParaRPr lang="en-CA" dirty="0"/>
          </a:p>
        </p:txBody>
      </p:sp>
      <p:sp>
        <p:nvSpPr>
          <p:cNvPr id="4" name="Content Placeholder 3"/>
          <p:cNvSpPr>
            <a:spLocks noGrp="1"/>
          </p:cNvSpPr>
          <p:nvPr>
            <p:ph sz="half" idx="2"/>
          </p:nvPr>
        </p:nvSpPr>
        <p:spPr/>
        <p:txBody>
          <a:bodyPr>
            <a:normAutofit fontScale="92500" lnSpcReduction="10000"/>
          </a:bodyPr>
          <a:lstStyle/>
          <a:p>
            <a:endParaRPr lang="en-CA" dirty="0"/>
          </a:p>
        </p:txBody>
      </p:sp>
      <p:pic>
        <p:nvPicPr>
          <p:cNvPr id="5" name="Picture 9" descr="FG08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125"/>
            <a:ext cx="5662411" cy="630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210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CA" altLang="en-US" smtClean="0"/>
          </a:p>
        </p:txBody>
      </p:sp>
      <p:pic>
        <p:nvPicPr>
          <p:cNvPr id="46083" name="Picture 4" descr="1019b"/>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1295400"/>
            <a:ext cx="8534400" cy="51196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155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FG08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19401"/>
            <a:ext cx="48768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p:nvPr>
        </p:nvSpPr>
        <p:spPr>
          <a:xfrm>
            <a:off x="1981200" y="762000"/>
            <a:ext cx="7772400" cy="1143000"/>
          </a:xfrm>
        </p:spPr>
        <p:txBody>
          <a:bodyPr/>
          <a:lstStyle/>
          <a:p>
            <a:pPr eaLnBrk="1" hangingPunct="1"/>
            <a:r>
              <a:rPr lang="en-US" altLang="en-US" u="sng" smtClean="0"/>
              <a:t>Wave reflection</a:t>
            </a:r>
          </a:p>
        </p:txBody>
      </p:sp>
      <p:sp>
        <p:nvSpPr>
          <p:cNvPr id="47108" name="Rectangle 3"/>
          <p:cNvSpPr>
            <a:spLocks noGrp="1" noChangeArrowheads="1"/>
          </p:cNvSpPr>
          <p:nvPr>
            <p:ph type="body" idx="1"/>
          </p:nvPr>
        </p:nvSpPr>
        <p:spPr>
          <a:xfrm>
            <a:off x="1524000" y="2133600"/>
            <a:ext cx="3810000" cy="4191000"/>
          </a:xfrm>
        </p:spPr>
        <p:txBody>
          <a:bodyPr/>
          <a:lstStyle/>
          <a:p>
            <a:pPr eaLnBrk="1" hangingPunct="1"/>
            <a:r>
              <a:rPr lang="en-US" altLang="en-US" dirty="0" smtClean="0"/>
              <a:t>Wave energy is </a:t>
            </a:r>
            <a:r>
              <a:rPr lang="en-US" altLang="en-US" b="1" dirty="0" smtClean="0"/>
              <a:t>reflected</a:t>
            </a:r>
            <a:r>
              <a:rPr lang="en-US" altLang="en-US" dirty="0" smtClean="0"/>
              <a:t> (bounced back) when it hits  solid objects</a:t>
            </a:r>
          </a:p>
          <a:p>
            <a:pPr eaLnBrk="1" hangingPunct="1"/>
            <a:r>
              <a:rPr lang="en-US" altLang="en-US" dirty="0" smtClean="0"/>
              <a:t>Wave reflection produces large waves and erosion.  </a:t>
            </a:r>
          </a:p>
        </p:txBody>
      </p:sp>
    </p:spTree>
    <p:extLst>
      <p:ext uri="{BB962C8B-B14F-4D97-AF65-F5344CB8AC3E}">
        <p14:creationId xmlns:p14="http://schemas.microsoft.com/office/powerpoint/2010/main" val="4159190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CA" altLang="en-US" smtClean="0"/>
          </a:p>
        </p:txBody>
      </p:sp>
      <p:pic>
        <p:nvPicPr>
          <p:cNvPr id="48131" name="Picture 4" descr="102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0" y="990600"/>
            <a:ext cx="6400800" cy="5608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65620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CA" altLang="en-US" smtClean="0"/>
          </a:p>
        </p:txBody>
      </p:sp>
      <p:pic>
        <p:nvPicPr>
          <p:cNvPr id="49155" name="Picture 4" descr="EoO_10e_Figure_08_20a"/>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62200" y="990601"/>
            <a:ext cx="7620000" cy="5597525"/>
          </a:xfrm>
        </p:spPr>
      </p:pic>
    </p:spTree>
    <p:extLst>
      <p:ext uri="{BB962C8B-B14F-4D97-AF65-F5344CB8AC3E}">
        <p14:creationId xmlns:p14="http://schemas.microsoft.com/office/powerpoint/2010/main" val="1675049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parts of a wave</a:t>
            </a:r>
            <a:endParaRPr lang="en-CA" dirty="0"/>
          </a:p>
        </p:txBody>
      </p:sp>
      <p:sp>
        <p:nvSpPr>
          <p:cNvPr id="6" name="Content Placeholder 5"/>
          <p:cNvSpPr>
            <a:spLocks noGrp="1"/>
          </p:cNvSpPr>
          <p:nvPr>
            <p:ph sz="half" idx="1"/>
          </p:nvPr>
        </p:nvSpPr>
        <p:spPr/>
        <p:txBody>
          <a:bodyPr/>
          <a:lstStyle/>
          <a:p>
            <a:pPr marL="0" indent="0">
              <a:buNone/>
            </a:pPr>
            <a:endParaRPr lang="en-CA" dirty="0" smtClean="0"/>
          </a:p>
        </p:txBody>
      </p:sp>
      <p:sp>
        <p:nvSpPr>
          <p:cNvPr id="7" name="Content Placeholder 6"/>
          <p:cNvSpPr>
            <a:spLocks noGrp="1"/>
          </p:cNvSpPr>
          <p:nvPr>
            <p:ph sz="half" idx="2"/>
          </p:nvPr>
        </p:nvSpPr>
        <p:spPr/>
        <p:txBody>
          <a:bodyPr/>
          <a:lstStyle/>
          <a:p>
            <a:endParaRPr lang="en-CA"/>
          </a:p>
        </p:txBody>
      </p:sp>
      <p:pic>
        <p:nvPicPr>
          <p:cNvPr id="5" name="Picture 1032" descr="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602" y="1500705"/>
            <a:ext cx="6803732" cy="523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161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Parts of the wave: terms to know</a:t>
            </a:r>
            <a:endParaRPr lang="en-CA" dirty="0"/>
          </a:p>
        </p:txBody>
      </p:sp>
      <p:sp>
        <p:nvSpPr>
          <p:cNvPr id="3" name="Content Placeholder 2"/>
          <p:cNvSpPr>
            <a:spLocks noGrp="1"/>
          </p:cNvSpPr>
          <p:nvPr>
            <p:ph sz="half" idx="1"/>
          </p:nvPr>
        </p:nvSpPr>
        <p:spPr/>
        <p:txBody>
          <a:bodyPr>
            <a:normAutofit fontScale="85000" lnSpcReduction="10000"/>
          </a:bodyPr>
          <a:lstStyle/>
          <a:p>
            <a:r>
              <a:rPr lang="en-CA" b="1" u="sng" dirty="0" smtClean="0"/>
              <a:t>Crest</a:t>
            </a:r>
            <a:r>
              <a:rPr lang="en-CA" dirty="0" smtClean="0"/>
              <a:t>: The highest part of the wave</a:t>
            </a:r>
          </a:p>
          <a:p>
            <a:r>
              <a:rPr lang="en-CA" b="1" u="sng" dirty="0" smtClean="0"/>
              <a:t>Trough:</a:t>
            </a:r>
            <a:r>
              <a:rPr lang="en-CA" dirty="0" smtClean="0"/>
              <a:t> The lowest part of the wave</a:t>
            </a:r>
          </a:p>
          <a:p>
            <a:r>
              <a:rPr lang="en-CA" b="1" u="sng" dirty="0" smtClean="0"/>
              <a:t>Wavelength</a:t>
            </a:r>
            <a:r>
              <a:rPr lang="en-CA" dirty="0" smtClean="0"/>
              <a:t>: the distance between to crests or two troughs</a:t>
            </a:r>
          </a:p>
          <a:p>
            <a:r>
              <a:rPr lang="en-CA" b="1" u="sng" dirty="0" smtClean="0"/>
              <a:t>Wave height</a:t>
            </a:r>
            <a:r>
              <a:rPr lang="en-CA" dirty="0" smtClean="0"/>
              <a:t>: The distance from the crest to the trough of a wave</a:t>
            </a:r>
          </a:p>
          <a:p>
            <a:r>
              <a:rPr lang="en-CA" b="1" u="sng" dirty="0" smtClean="0"/>
              <a:t>Frequency:</a:t>
            </a:r>
            <a:r>
              <a:rPr lang="en-CA" dirty="0" smtClean="0"/>
              <a:t> the total number of wave crests passing a point per second</a:t>
            </a:r>
          </a:p>
          <a:p>
            <a:r>
              <a:rPr lang="en-CA" b="1" u="sng" dirty="0" smtClean="0"/>
              <a:t>Period:</a:t>
            </a:r>
            <a:r>
              <a:rPr lang="en-CA" dirty="0" smtClean="0"/>
              <a:t> The time the wave crest takes to get from point A to point B</a:t>
            </a:r>
            <a:endParaRPr lang="en-CA" dirty="0"/>
          </a:p>
        </p:txBody>
      </p:sp>
      <p:sp>
        <p:nvSpPr>
          <p:cNvPr id="5" name="Content Placeholder 4"/>
          <p:cNvSpPr>
            <a:spLocks noGrp="1"/>
          </p:cNvSpPr>
          <p:nvPr>
            <p:ph sz="half" idx="2"/>
          </p:nvPr>
        </p:nvSpPr>
        <p:spPr/>
        <p:txBody>
          <a:bodyPr>
            <a:normAutofit fontScale="85000" lnSpcReduction="10000"/>
          </a:bodyPr>
          <a:lstStyle/>
          <a:p>
            <a:endParaRPr lang="en-CA"/>
          </a:p>
        </p:txBody>
      </p:sp>
      <p:pic>
        <p:nvPicPr>
          <p:cNvPr id="4" name="Picture 3"/>
          <p:cNvPicPr>
            <a:picLocks noChangeAspect="1"/>
          </p:cNvPicPr>
          <p:nvPr/>
        </p:nvPicPr>
        <p:blipFill rotWithShape="1">
          <a:blip r:embed="rId2"/>
          <a:srcRect l="24627" t="36752" r="38056" b="20818"/>
          <a:stretch/>
        </p:blipFill>
        <p:spPr>
          <a:xfrm>
            <a:off x="6145216" y="1845235"/>
            <a:ext cx="5957837" cy="3808590"/>
          </a:xfrm>
          <a:prstGeom prst="rect">
            <a:avLst/>
          </a:prstGeom>
        </p:spPr>
      </p:pic>
    </p:spTree>
    <p:extLst>
      <p:ext uri="{BB962C8B-B14F-4D97-AF65-F5344CB8AC3E}">
        <p14:creationId xmlns:p14="http://schemas.microsoft.com/office/powerpoint/2010/main" val="92856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07FB7-2"/>
          <p:cNvPicPr>
            <a:picLocks noChangeAspect="1" noChangeArrowheads="1"/>
          </p:cNvPicPr>
          <p:nvPr/>
        </p:nvPicPr>
        <p:blipFill>
          <a:blip r:embed="rId2">
            <a:extLst>
              <a:ext uri="{28A0092B-C50C-407E-A947-70E740481C1C}">
                <a14:useLocalDpi xmlns:a14="http://schemas.microsoft.com/office/drawing/2010/main" val="0"/>
              </a:ext>
            </a:extLst>
          </a:blip>
          <a:srcRect t="14719" b="11205"/>
          <a:stretch>
            <a:fillRect/>
          </a:stretch>
        </p:blipFill>
        <p:spPr bwMode="auto">
          <a:xfrm>
            <a:off x="1905000" y="1524001"/>
            <a:ext cx="84582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dirty="0" smtClean="0"/>
              <a:t>Fetch: Distance wind travels</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19778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FG08_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50292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2133600" y="762000"/>
            <a:ext cx="7772400" cy="838200"/>
          </a:xfrm>
        </p:spPr>
        <p:txBody>
          <a:bodyPr/>
          <a:lstStyle/>
          <a:p>
            <a:pPr eaLnBrk="1" hangingPunct="1"/>
            <a:r>
              <a:rPr lang="en-US" altLang="en-US" sz="4000" u="sng"/>
              <a:t>Types of Waves</a:t>
            </a:r>
          </a:p>
        </p:txBody>
      </p:sp>
      <p:sp>
        <p:nvSpPr>
          <p:cNvPr id="10244" name="Rectangle 3"/>
          <p:cNvSpPr>
            <a:spLocks noGrp="1" noChangeArrowheads="1"/>
          </p:cNvSpPr>
          <p:nvPr>
            <p:ph type="body" idx="1"/>
          </p:nvPr>
        </p:nvSpPr>
        <p:spPr>
          <a:xfrm>
            <a:off x="1524000" y="1600200"/>
            <a:ext cx="3810000" cy="4038600"/>
          </a:xfrm>
        </p:spPr>
        <p:txBody>
          <a:bodyPr/>
          <a:lstStyle/>
          <a:p>
            <a:pPr eaLnBrk="1" hangingPunct="1">
              <a:lnSpc>
                <a:spcPct val="90000"/>
              </a:lnSpc>
            </a:pPr>
            <a:r>
              <a:rPr lang="en-US" altLang="en-US" u="sng" smtClean="0"/>
              <a:t>Longitudinal</a:t>
            </a:r>
          </a:p>
          <a:p>
            <a:pPr lvl="1" eaLnBrk="1" hangingPunct="1">
              <a:lnSpc>
                <a:spcPct val="90000"/>
              </a:lnSpc>
            </a:pPr>
            <a:r>
              <a:rPr lang="en-US" altLang="en-US" u="sng" smtClean="0"/>
              <a:t>Back-and-forth motion </a:t>
            </a:r>
          </a:p>
          <a:p>
            <a:pPr eaLnBrk="1" hangingPunct="1">
              <a:lnSpc>
                <a:spcPct val="90000"/>
              </a:lnSpc>
            </a:pPr>
            <a:r>
              <a:rPr lang="en-US" altLang="en-US" u="sng" smtClean="0"/>
              <a:t>Transverse</a:t>
            </a:r>
          </a:p>
          <a:p>
            <a:pPr lvl="1" eaLnBrk="1" hangingPunct="1">
              <a:lnSpc>
                <a:spcPct val="90000"/>
              </a:lnSpc>
            </a:pPr>
            <a:r>
              <a:rPr lang="en-US" altLang="en-US" u="sng" smtClean="0"/>
              <a:t>Side-to-side motion </a:t>
            </a:r>
          </a:p>
          <a:p>
            <a:pPr eaLnBrk="1" hangingPunct="1">
              <a:lnSpc>
                <a:spcPct val="90000"/>
              </a:lnSpc>
            </a:pPr>
            <a:r>
              <a:rPr lang="en-US" altLang="en-US" u="sng" smtClean="0"/>
              <a:t>Orbital</a:t>
            </a:r>
          </a:p>
          <a:p>
            <a:pPr lvl="1" eaLnBrk="1" hangingPunct="1">
              <a:lnSpc>
                <a:spcPct val="90000"/>
              </a:lnSpc>
            </a:pPr>
            <a:r>
              <a:rPr lang="en-US" altLang="en-US" u="sng" smtClean="0"/>
              <a:t>Combination (</a:t>
            </a:r>
            <a:r>
              <a:rPr lang="en-US" altLang="en-US" b="1" u="sng" smtClean="0"/>
              <a:t>Ocean waves</a:t>
            </a:r>
            <a:r>
              <a:rPr lang="en-US" altLang="en-US" u="sng" smtClean="0"/>
              <a:t>)</a:t>
            </a:r>
          </a:p>
        </p:txBody>
      </p:sp>
    </p:spTree>
    <p:extLst>
      <p:ext uri="{BB962C8B-B14F-4D97-AF65-F5344CB8AC3E}">
        <p14:creationId xmlns:p14="http://schemas.microsoft.com/office/powerpoint/2010/main" val="4290886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7"/>
          <p:cNvSpPr>
            <a:spLocks noGrp="1" noChangeArrowheads="1"/>
          </p:cNvSpPr>
          <p:nvPr>
            <p:ph type="title"/>
          </p:nvPr>
        </p:nvSpPr>
        <p:spPr>
          <a:xfrm>
            <a:off x="1905000" y="685800"/>
            <a:ext cx="8534400" cy="1143000"/>
          </a:xfrm>
        </p:spPr>
        <p:txBody>
          <a:bodyPr/>
          <a:lstStyle/>
          <a:p>
            <a:pPr eaLnBrk="1" hangingPunct="1"/>
            <a:r>
              <a:rPr lang="en-US" altLang="en-US" sz="4000" u="sng"/>
              <a:t>Wave characteristics and Terminology</a:t>
            </a:r>
          </a:p>
        </p:txBody>
      </p:sp>
      <p:sp>
        <p:nvSpPr>
          <p:cNvPr id="11267" name="Rectangle 1028"/>
          <p:cNvSpPr>
            <a:spLocks noGrp="1" noChangeArrowheads="1"/>
          </p:cNvSpPr>
          <p:nvPr>
            <p:ph type="body" idx="1"/>
          </p:nvPr>
        </p:nvSpPr>
        <p:spPr>
          <a:xfrm>
            <a:off x="2133600" y="1676400"/>
            <a:ext cx="8077200" cy="1828800"/>
          </a:xfrm>
        </p:spPr>
        <p:txBody>
          <a:bodyPr/>
          <a:lstStyle/>
          <a:p>
            <a:pPr eaLnBrk="1" hangingPunct="1"/>
            <a:r>
              <a:rPr lang="en-US" altLang="en-US" dirty="0"/>
              <a:t>Crest  ,Trough, Wave height (</a:t>
            </a:r>
            <a:r>
              <a:rPr lang="en-US" altLang="en-US" i="1" dirty="0"/>
              <a:t>H</a:t>
            </a:r>
            <a:r>
              <a:rPr lang="en-US" altLang="en-US" dirty="0"/>
              <a:t>)</a:t>
            </a:r>
          </a:p>
          <a:p>
            <a:pPr eaLnBrk="1" hangingPunct="1"/>
            <a:r>
              <a:rPr lang="en-US" altLang="en-US" dirty="0"/>
              <a:t>Wavelength (</a:t>
            </a:r>
            <a:r>
              <a:rPr lang="en-US" altLang="en-US" i="1" dirty="0"/>
              <a:t>L</a:t>
            </a:r>
            <a:r>
              <a:rPr lang="en-US" altLang="en-US" dirty="0"/>
              <a:t>), Still water level, Wave depth (d)</a:t>
            </a:r>
          </a:p>
        </p:txBody>
      </p:sp>
      <p:pic>
        <p:nvPicPr>
          <p:cNvPr id="11268" name="Picture 1032" descr="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3003551"/>
            <a:ext cx="3878263" cy="298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079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5010150" y="3214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SzPct val="80000"/>
              <a:buBlip>
                <a:blip r:embed="rId4"/>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5"/>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sp>
        <p:nvSpPr>
          <p:cNvPr id="12291" name="Rectangle 10"/>
          <p:cNvSpPr>
            <a:spLocks noChangeArrowheads="1"/>
          </p:cNvSpPr>
          <p:nvPr/>
        </p:nvSpPr>
        <p:spPr bwMode="auto">
          <a:xfrm>
            <a:off x="5500688" y="32337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SzPct val="80000"/>
              <a:buBlip>
                <a:blip r:embed="rId4"/>
              </a:buBlip>
              <a:defRPr sz="2800">
                <a:solidFill>
                  <a:schemeClr val="tx1"/>
                </a:solidFill>
                <a:latin typeface="Times New Roman" panose="02020603050405020304" pitchFamily="18" charset="0"/>
              </a:defRPr>
            </a:lvl2pPr>
            <a:lvl3pPr marL="1143000" indent="-228600">
              <a:spcBef>
                <a:spcPct val="20000"/>
              </a:spcBef>
              <a:buClr>
                <a:schemeClr val="accent2"/>
              </a:buClr>
              <a:buSzPct val="80000"/>
              <a:buBlip>
                <a:blip r:embed="rId5"/>
              </a:buBlip>
              <a:defRPr sz="2400">
                <a:solidFill>
                  <a:schemeClr val="tx1"/>
                </a:solidFill>
                <a:latin typeface="Times New Roman" panose="02020603050405020304" pitchFamily="18" charset="0"/>
              </a:defRPr>
            </a:lvl3pPr>
            <a:lvl4pPr marL="1600200" indent="-228600">
              <a:spcBef>
                <a:spcPct val="20000"/>
              </a:spcBef>
              <a:buClr>
                <a:srgbClr val="996633"/>
              </a:buClr>
              <a:buSzPct val="80000"/>
              <a:buFont typeface="Wingdings" panose="05000000000000000000" pitchFamily="2" charset="2"/>
              <a:buChar char="l"/>
              <a:defRPr sz="2000">
                <a:solidFill>
                  <a:schemeClr val="tx1"/>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CA" altLang="en-US" sz="2400"/>
          </a:p>
        </p:txBody>
      </p:sp>
      <p:graphicFrame>
        <p:nvGraphicFramePr>
          <p:cNvPr id="12292" name="Object 11"/>
          <p:cNvGraphicFramePr>
            <a:graphicFrameLocks noChangeAspect="1"/>
          </p:cNvGraphicFramePr>
          <p:nvPr>
            <p:ph sz="half" idx="2"/>
            <p:extLst>
              <p:ext uri="{D42A27DB-BD31-4B8C-83A1-F6EECF244321}">
                <p14:modId xmlns:p14="http://schemas.microsoft.com/office/powerpoint/2010/main" val="2398785059"/>
              </p:ext>
            </p:extLst>
          </p:nvPr>
        </p:nvGraphicFramePr>
        <p:xfrm>
          <a:off x="2979861" y="4732755"/>
          <a:ext cx="5995987" cy="1206500"/>
        </p:xfrm>
        <a:graphic>
          <a:graphicData uri="http://schemas.openxmlformats.org/presentationml/2006/ole">
            <mc:AlternateContent xmlns:mc="http://schemas.openxmlformats.org/markup-compatibility/2006">
              <mc:Choice xmlns:v="urn:schemas-microsoft-com:vml" Requires="v">
                <p:oleObj spid="_x0000_s1027" name="Equation" r:id="rId6" imgW="2082800" imgH="419100" progId="Equation.3">
                  <p:embed/>
                </p:oleObj>
              </mc:Choice>
              <mc:Fallback>
                <p:oleObj name="Equation" r:id="rId6" imgW="2082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861" y="4732755"/>
                        <a:ext cx="5995987"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293" name="Picture 15" descr="1002"/>
          <p:cNvPicPr>
            <a:picLocks noChangeAspect="1" noChangeArrowheads="1"/>
          </p:cNvPicPr>
          <p:nvPr>
            <p:ph type="body" sz="half" idx="1"/>
          </p:nvPr>
        </p:nvPicPr>
        <p:blipFill>
          <a:blip r:embed="rId8">
            <a:extLst>
              <a:ext uri="{28A0092B-C50C-407E-A947-70E740481C1C}">
                <a14:useLocalDpi xmlns:a14="http://schemas.microsoft.com/office/drawing/2010/main" val="0"/>
              </a:ext>
            </a:extLst>
          </a:blip>
          <a:srcRect/>
          <a:stretch>
            <a:fillRect/>
          </a:stretch>
        </p:blipFill>
        <p:spPr>
          <a:xfrm>
            <a:off x="3387055" y="423834"/>
            <a:ext cx="5181600" cy="3987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2742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algn="ctr" eaLnBrk="1" hangingPunct="1"/>
            <a:r>
              <a:rPr lang="en-CA" altLang="en-US" dirty="0" smtClean="0"/>
              <a:t>Wave Steepness </a:t>
            </a:r>
          </a:p>
        </p:txBody>
      </p:sp>
      <p:pic>
        <p:nvPicPr>
          <p:cNvPr id="13315" name="Picture 4" descr="EoO_10e_Figure_08_04a"/>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757617" y="1647388"/>
            <a:ext cx="6958566" cy="3668047"/>
          </a:xfrm>
        </p:spPr>
      </p:pic>
      <p:sp>
        <p:nvSpPr>
          <p:cNvPr id="2" name="Content Placeholder 1"/>
          <p:cNvSpPr>
            <a:spLocks noGrp="1"/>
          </p:cNvSpPr>
          <p:nvPr>
            <p:ph idx="1"/>
          </p:nvPr>
        </p:nvSpPr>
        <p:spPr/>
        <p:txBody>
          <a:bodyPr/>
          <a:lstStyle/>
          <a:p>
            <a:endParaRPr lang="en-CA" dirty="0"/>
          </a:p>
        </p:txBody>
      </p:sp>
      <p:graphicFrame>
        <p:nvGraphicFramePr>
          <p:cNvPr id="5" name="Object 5"/>
          <p:cNvGraphicFramePr>
            <a:graphicFrameLocks noChangeAspect="1"/>
          </p:cNvGraphicFramePr>
          <p:nvPr>
            <p:extLst>
              <p:ext uri="{D42A27DB-BD31-4B8C-83A1-F6EECF244321}">
                <p14:modId xmlns:p14="http://schemas.microsoft.com/office/powerpoint/2010/main" val="168007813"/>
              </p:ext>
            </p:extLst>
          </p:nvPr>
        </p:nvGraphicFramePr>
        <p:xfrm>
          <a:off x="3433118" y="5315435"/>
          <a:ext cx="5943600" cy="1147763"/>
        </p:xfrm>
        <a:graphic>
          <a:graphicData uri="http://schemas.openxmlformats.org/presentationml/2006/ole">
            <mc:AlternateContent xmlns:mc="http://schemas.openxmlformats.org/markup-compatibility/2006">
              <mc:Choice xmlns:v="urn:schemas-microsoft-com:vml" Requires="v">
                <p:oleObj spid="_x0000_s2051" name="Equation" r:id="rId4" imgW="2171700" imgH="419100" progId="Equation.3">
                  <p:embed/>
                </p:oleObj>
              </mc:Choice>
              <mc:Fallback>
                <p:oleObj name="Equation" r:id="rId4" imgW="21717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118" y="5315435"/>
                        <a:ext cx="5943600" cy="114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72084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FG08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940" y="2637044"/>
            <a:ext cx="7815466" cy="406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en-US" altLang="en-US" dirty="0" smtClean="0"/>
              <a:t>Orbital motion in waves</a:t>
            </a:r>
          </a:p>
        </p:txBody>
      </p:sp>
      <p:sp>
        <p:nvSpPr>
          <p:cNvPr id="20484" name="Rectangle 3"/>
          <p:cNvSpPr>
            <a:spLocks noGrp="1" noChangeArrowheads="1"/>
          </p:cNvSpPr>
          <p:nvPr>
            <p:ph sz="half" idx="1"/>
          </p:nvPr>
        </p:nvSpPr>
        <p:spPr/>
        <p:txBody>
          <a:bodyPr/>
          <a:lstStyle/>
          <a:p>
            <a:pPr eaLnBrk="1" hangingPunct="1"/>
            <a:r>
              <a:rPr lang="en-US" altLang="en-US" dirty="0" smtClean="0"/>
              <a:t>Orbital size decreases with depth to zero at wave base</a:t>
            </a:r>
          </a:p>
        </p:txBody>
      </p:sp>
      <p:sp>
        <p:nvSpPr>
          <p:cNvPr id="2" name="Content Placeholder 1"/>
          <p:cNvSpPr>
            <a:spLocks noGrp="1"/>
          </p:cNvSpPr>
          <p:nvPr>
            <p:ph sz="half" idx="2"/>
          </p:nvPr>
        </p:nvSpPr>
        <p:spPr/>
        <p:txBody>
          <a:bodyPr/>
          <a:lstStyle/>
          <a:p>
            <a:endParaRPr lang="en-CA" dirty="0"/>
          </a:p>
        </p:txBody>
      </p:sp>
    </p:spTree>
    <p:extLst>
      <p:ext uri="{BB962C8B-B14F-4D97-AF65-F5344CB8AC3E}">
        <p14:creationId xmlns:p14="http://schemas.microsoft.com/office/powerpoint/2010/main" val="933299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132</TotalTime>
  <Words>527</Words>
  <Application>Microsoft Office PowerPoint</Application>
  <PresentationFormat>Widescreen</PresentationFormat>
  <Paragraphs>77</Paragraphs>
  <Slides>35</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4" baseType="lpstr">
      <vt:lpstr>ＭＳ Ｐゴシック</vt:lpstr>
      <vt:lpstr>Arial</vt:lpstr>
      <vt:lpstr>Calibri</vt:lpstr>
      <vt:lpstr>Corbel</vt:lpstr>
      <vt:lpstr>Times New Roman</vt:lpstr>
      <vt:lpstr>Verdana</vt:lpstr>
      <vt:lpstr>Depth</vt:lpstr>
      <vt:lpstr>Microsoft Equation 3.0</vt:lpstr>
      <vt:lpstr>Adobe Photoshop Image</vt:lpstr>
      <vt:lpstr>Waves</vt:lpstr>
      <vt:lpstr>PowerPoint Presentation</vt:lpstr>
      <vt:lpstr>What is a wave?</vt:lpstr>
      <vt:lpstr>Fetch: Distance wind travels</vt:lpstr>
      <vt:lpstr>Types of Waves</vt:lpstr>
      <vt:lpstr>Wave characteristics and Terminology</vt:lpstr>
      <vt:lpstr>PowerPoint Presentation</vt:lpstr>
      <vt:lpstr>Wave Steepness </vt:lpstr>
      <vt:lpstr>Orbital motion in waves</vt:lpstr>
      <vt:lpstr>PowerPoint Presentation</vt:lpstr>
      <vt:lpstr>PowerPoint Presentation</vt:lpstr>
      <vt:lpstr>Wave speed (S)</vt:lpstr>
      <vt:lpstr>Circular orbital motion</vt:lpstr>
      <vt:lpstr>Orbital motion in waves</vt:lpstr>
      <vt:lpstr>The “Sea-Swell”</vt:lpstr>
      <vt:lpstr>PowerPoint Presentation</vt:lpstr>
      <vt:lpstr>PowerPoint Presentation</vt:lpstr>
      <vt:lpstr>Largest wind-generated waves  recorded</vt:lpstr>
      <vt:lpstr>Rogue Waves</vt:lpstr>
      <vt:lpstr>PowerPoint Presentation</vt:lpstr>
      <vt:lpstr>PowerPoint Presentation</vt:lpstr>
      <vt:lpstr>PowerPoint Presentation</vt:lpstr>
      <vt:lpstr>PowerPoint Presentation</vt:lpstr>
      <vt:lpstr>Waves undergo physical changes in the surf zone</vt:lpstr>
      <vt:lpstr>Types of breakers</vt:lpstr>
      <vt:lpstr>Waves can bend along a straight shoreline (Refraction)</vt:lpstr>
      <vt:lpstr>PowerPoint Presentation</vt:lpstr>
      <vt:lpstr>Wave refraction erodes shorelines</vt:lpstr>
      <vt:lpstr>PowerPoint Presentation</vt:lpstr>
      <vt:lpstr>PowerPoint Presentation</vt:lpstr>
      <vt:lpstr>Wave reflection</vt:lpstr>
      <vt:lpstr>PowerPoint Presentation</vt:lpstr>
      <vt:lpstr>PowerPoint Presentation</vt:lpstr>
      <vt:lpstr>The parts of a wave</vt:lpstr>
      <vt:lpstr>Parts of the wave: terms to know</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dc:title>
  <dc:creator>Techology Support</dc:creator>
  <cp:lastModifiedBy>Techology Support</cp:lastModifiedBy>
  <cp:revision>14</cp:revision>
  <dcterms:created xsi:type="dcterms:W3CDTF">2014-10-02T11:38:26Z</dcterms:created>
  <dcterms:modified xsi:type="dcterms:W3CDTF">2015-10-05T12:07:42Z</dcterms:modified>
</cp:coreProperties>
</file>