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3"/>
  </p:notesMasterIdLst>
  <p:sldIdLst>
    <p:sldId id="295" r:id="rId2"/>
    <p:sldId id="371" r:id="rId3"/>
    <p:sldId id="411" r:id="rId4"/>
    <p:sldId id="374" r:id="rId5"/>
    <p:sldId id="375" r:id="rId6"/>
    <p:sldId id="376" r:id="rId7"/>
    <p:sldId id="379" r:id="rId8"/>
    <p:sldId id="380" r:id="rId9"/>
    <p:sldId id="381" r:id="rId10"/>
    <p:sldId id="382" r:id="rId11"/>
    <p:sldId id="383" r:id="rId12"/>
    <p:sldId id="384" r:id="rId13"/>
    <p:sldId id="385" r:id="rId14"/>
    <p:sldId id="386" r:id="rId15"/>
    <p:sldId id="387" r:id="rId16"/>
    <p:sldId id="388" r:id="rId17"/>
    <p:sldId id="389" r:id="rId18"/>
    <p:sldId id="391" r:id="rId19"/>
    <p:sldId id="392" r:id="rId20"/>
    <p:sldId id="394" r:id="rId21"/>
    <p:sldId id="396" r:id="rId22"/>
    <p:sldId id="398" r:id="rId23"/>
    <p:sldId id="400" r:id="rId24"/>
    <p:sldId id="401" r:id="rId25"/>
    <p:sldId id="402" r:id="rId26"/>
    <p:sldId id="403" r:id="rId27"/>
    <p:sldId id="404" r:id="rId28"/>
    <p:sldId id="405" r:id="rId29"/>
    <p:sldId id="406" r:id="rId30"/>
    <p:sldId id="407" r:id="rId31"/>
    <p:sldId id="408"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0" d="100"/>
          <a:sy n="70" d="100"/>
        </p:scale>
        <p:origin x="70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6949BC-A425-4B6A-BA63-AF81B7DAD15A}" type="datetimeFigureOut">
              <a:rPr lang="en-CA" smtClean="0"/>
              <a:t>2016-01-24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17F26-15E8-422A-980F-289A324D713B}" type="slidenum">
              <a:rPr lang="en-CA" smtClean="0"/>
              <a:t>‹#›</a:t>
            </a:fld>
            <a:endParaRPr lang="en-CA"/>
          </a:p>
        </p:txBody>
      </p:sp>
    </p:spTree>
    <p:extLst>
      <p:ext uri="{BB962C8B-B14F-4D97-AF65-F5344CB8AC3E}">
        <p14:creationId xmlns:p14="http://schemas.microsoft.com/office/powerpoint/2010/main" val="1263861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1/24/2016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1/24/2016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1/24/2016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1/24/2016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1/24/2016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1/24/2016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1/24/2016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1/24/2016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1/24/2016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1/24/2016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1/24/2016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1/24/2016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1/24/2016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1/24/2016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1/24/2016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1/24/2016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1/24/2016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1/24/2016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http://www.montereybayaquarium.org/cr/cr_seafoodwatch/content/images/gear/ponds.jpg" TargetMode="External"/><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http://www.montereybayaquarium.org/cr/cr_seafoodwatch/content/images/gear/raceways.jpg" TargetMode="Externa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http://www.montereybayaquarium.org/cr/cr_seafoodwatch/content/images/gear/recirculating.jp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http://www.montereybayaquarium.org/cr/cr_seafoodwatch/content/images/gear/opencage.jpg" TargetMode="Externa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http://www.montereybayaquarium.org/cr/cr_seafoodwatch/content/images/gear/shellfish.jpg" TargetMode="Externa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7482385" y="4697069"/>
            <a:ext cx="4709615" cy="1641490"/>
          </a:xfrm>
        </p:spPr>
        <p:txBody>
          <a:bodyPr>
            <a:normAutofit fontScale="90000"/>
          </a:bodyPr>
          <a:lstStyle/>
          <a:p>
            <a:r>
              <a:rPr lang="en-CA" sz="7200" dirty="0" smtClean="0"/>
              <a:t>Unit 4 Fisheries and </a:t>
            </a:r>
            <a:r>
              <a:rPr lang="en-CA" sz="7200" dirty="0" smtClean="0"/>
              <a:t>Aquaculture</a:t>
            </a:r>
            <a:br>
              <a:rPr lang="en-CA" sz="7200" dirty="0" smtClean="0"/>
            </a:br>
            <a:r>
              <a:rPr lang="en-CA" sz="7200" dirty="0" smtClean="0"/>
              <a:t>Part 2</a:t>
            </a:r>
            <a:r>
              <a:rPr lang="en-CA" sz="7200" dirty="0" smtClean="0"/>
              <a:t> </a:t>
            </a:r>
            <a:endParaRPr lang="en-CA" sz="7200" dirty="0"/>
          </a:p>
        </p:txBody>
      </p:sp>
      <p:sp>
        <p:nvSpPr>
          <p:cNvPr id="3" name="Subtitle 2"/>
          <p:cNvSpPr>
            <a:spLocks noGrp="1"/>
          </p:cNvSpPr>
          <p:nvPr>
            <p:ph type="subTitle" sz="quarter" idx="1"/>
          </p:nvPr>
        </p:nvSpPr>
        <p:spPr>
          <a:xfrm>
            <a:off x="1895901" y="3669318"/>
            <a:ext cx="9144000" cy="754025"/>
          </a:xfrm>
        </p:spPr>
        <p:txBody>
          <a:bodyPr>
            <a:noAutofit/>
          </a:bodyPr>
          <a:lstStyle/>
          <a:p>
            <a:r>
              <a:rPr lang="en-CA" sz="6600" dirty="0" smtClean="0"/>
              <a:t>Exam Review</a:t>
            </a:r>
            <a:endParaRPr lang="en-CA" sz="6600" dirty="0"/>
          </a:p>
        </p:txBody>
      </p:sp>
    </p:spTree>
    <p:extLst>
      <p:ext uri="{BB962C8B-B14F-4D97-AF65-F5344CB8AC3E}">
        <p14:creationId xmlns:p14="http://schemas.microsoft.com/office/powerpoint/2010/main" val="3477511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743200" y="457200"/>
            <a:ext cx="7010400" cy="838200"/>
          </a:xfrm>
        </p:spPr>
        <p:txBody>
          <a:bodyPr/>
          <a:lstStyle/>
          <a:p>
            <a:r>
              <a:rPr lang="en-US" altLang="en-US" sz="3200" b="1" u="sng" dirty="0">
                <a:solidFill>
                  <a:schemeClr val="tx1"/>
                </a:solidFill>
                <a:effectLst>
                  <a:outerShdw blurRad="38100" dist="38100" dir="2700000" algn="tl">
                    <a:srgbClr val="C0C0C0"/>
                  </a:outerShdw>
                </a:effectLst>
              </a:rPr>
              <a:t>Aquaculture systems: </a:t>
            </a:r>
            <a:r>
              <a:rPr lang="en-US" altLang="en-US" sz="3200" b="1" u="sng" dirty="0" err="1">
                <a:solidFill>
                  <a:schemeClr val="tx1"/>
                </a:solidFill>
                <a:effectLst>
                  <a:outerShdw blurRad="38100" dist="38100" dir="2700000" algn="tl">
                    <a:srgbClr val="C0C0C0"/>
                  </a:outerShdw>
                </a:effectLst>
              </a:rPr>
              <a:t>Semiclosed</a:t>
            </a:r>
            <a:endParaRPr lang="en-US" altLang="en-US" sz="3200" u="sng" dirty="0">
              <a:solidFill>
                <a:schemeClr val="tx1"/>
              </a:solidFill>
              <a:effectLst>
                <a:outerShdw blurRad="38100" dist="38100" dir="2700000" algn="tl">
                  <a:srgbClr val="C0C0C0"/>
                </a:outerShdw>
              </a:effectLst>
            </a:endParaRPr>
          </a:p>
        </p:txBody>
      </p:sp>
      <p:sp>
        <p:nvSpPr>
          <p:cNvPr id="44035" name="Rectangle 3"/>
          <p:cNvSpPr>
            <a:spLocks noGrp="1" noChangeArrowheads="1"/>
          </p:cNvSpPr>
          <p:nvPr>
            <p:ph type="body" idx="1"/>
          </p:nvPr>
        </p:nvSpPr>
        <p:spPr>
          <a:xfrm>
            <a:off x="2133600" y="1828800"/>
            <a:ext cx="4648200" cy="4572000"/>
          </a:xfrm>
          <a:ln/>
          <a:extLst>
            <a:ext uri="{91240B29-F687-4F45-9708-019B960494DF}">
              <a14:hiddenLine xmlns:a14="http://schemas.microsoft.com/office/drawing/2010/main" w="76200" cmpd="tri">
                <a:solidFill>
                  <a:srgbClr val="00CCFF"/>
                </a:solidFill>
                <a:miter lim="800000"/>
                <a:headEnd/>
                <a:tailEnd/>
              </a14:hiddenLine>
            </a:ext>
          </a:extLst>
        </p:spPr>
        <p:txBody>
          <a:bodyPr/>
          <a:lstStyle/>
          <a:p>
            <a:pPr>
              <a:buClr>
                <a:schemeClr val="accent1"/>
              </a:buClr>
            </a:pPr>
            <a:r>
              <a:rPr lang="en-US" altLang="en-US" b="1"/>
              <a:t>Organisms are reared in manmade impoundments</a:t>
            </a:r>
          </a:p>
          <a:p>
            <a:pPr>
              <a:buClr>
                <a:schemeClr val="accent1"/>
              </a:buClr>
            </a:pPr>
            <a:r>
              <a:rPr lang="en-US" altLang="en-US" b="1"/>
              <a:t>Water is diverted from natural flows or pumped</a:t>
            </a:r>
          </a:p>
          <a:p>
            <a:pPr>
              <a:buClr>
                <a:schemeClr val="accent1"/>
              </a:buClr>
            </a:pPr>
            <a:r>
              <a:rPr lang="en-US" altLang="en-US" b="1"/>
              <a:t>Examples are ponds and raceways</a:t>
            </a:r>
            <a:endParaRPr lang="en-US" altLang="en-US" sz="3600"/>
          </a:p>
        </p:txBody>
      </p:sp>
      <p:pic>
        <p:nvPicPr>
          <p:cNvPr id="44043" name="Picture 11" descr="Ponds (Illustration © Monterey Bay Aquarium)"/>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696200" y="17526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4" name="Picture 12" descr="Raceways (Illustration © Monterey Bay Aquarium)"/>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620000" y="41910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0536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sz="4000" b="1" dirty="0">
                <a:solidFill>
                  <a:schemeClr val="tx1"/>
                </a:solidFill>
              </a:rPr>
              <a:t>Aquaculture systems: Closed</a:t>
            </a:r>
            <a:endParaRPr lang="en-US" altLang="en-US" dirty="0">
              <a:solidFill>
                <a:schemeClr val="tx1"/>
              </a:solidFill>
            </a:endParaRPr>
          </a:p>
        </p:txBody>
      </p:sp>
      <p:sp>
        <p:nvSpPr>
          <p:cNvPr id="45059" name="Rectangle 3"/>
          <p:cNvSpPr>
            <a:spLocks noGrp="1" noChangeArrowheads="1"/>
          </p:cNvSpPr>
          <p:nvPr>
            <p:ph type="body" idx="1"/>
          </p:nvPr>
        </p:nvSpPr>
        <p:spPr>
          <a:ln/>
          <a:extLst>
            <a:ext uri="{91240B29-F687-4F45-9708-019B960494DF}">
              <a14:hiddenLine xmlns:a14="http://schemas.microsoft.com/office/drawing/2010/main" w="76200" cmpd="tri">
                <a:solidFill>
                  <a:srgbClr val="00CCFF"/>
                </a:solidFill>
                <a:miter lim="800000"/>
                <a:headEnd/>
                <a:tailEnd/>
              </a14:hiddenLine>
            </a:ext>
          </a:extLst>
        </p:spPr>
        <p:txBody>
          <a:bodyPr/>
          <a:lstStyle/>
          <a:p>
            <a:pPr>
              <a:buClr>
                <a:schemeClr val="accent1"/>
              </a:buClr>
            </a:pPr>
            <a:r>
              <a:rPr lang="en-US" altLang="en-US" b="1"/>
              <a:t>Water is reused - little or no effluent</a:t>
            </a:r>
          </a:p>
          <a:p>
            <a:pPr>
              <a:buClr>
                <a:schemeClr val="accent1"/>
              </a:buClr>
            </a:pPr>
            <a:r>
              <a:rPr lang="en-US" altLang="en-US" b="1"/>
              <a:t> Sophisticated water filtration and treatment</a:t>
            </a:r>
          </a:p>
          <a:p>
            <a:pPr>
              <a:buClr>
                <a:schemeClr val="accent1"/>
              </a:buClr>
            </a:pPr>
            <a:r>
              <a:rPr lang="en-US" altLang="en-US" b="1"/>
              <a:t>Recirculating aquaculture systems, aquariums</a:t>
            </a:r>
          </a:p>
        </p:txBody>
      </p:sp>
      <p:pic>
        <p:nvPicPr>
          <p:cNvPr id="45061" name="Picture 5" descr="Blackwater 22 (J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505200"/>
            <a:ext cx="3429000" cy="2362200"/>
          </a:xfrm>
          <a:prstGeom prst="rect">
            <a:avLst/>
          </a:prstGeom>
          <a:noFill/>
          <a:ln w="95250" cmpd="tri">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45064" name="Text Box 8"/>
          <p:cNvSpPr txBox="1">
            <a:spLocks noChangeArrowheads="1"/>
          </p:cNvSpPr>
          <p:nvPr/>
        </p:nvSpPr>
        <p:spPr bwMode="auto">
          <a:xfrm>
            <a:off x="4724400" y="3505200"/>
            <a:ext cx="1295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900" b="1">
                <a:solidFill>
                  <a:schemeClr val="bg1"/>
                </a:solidFill>
                <a:latin typeface="Times New Roman" panose="02020603050405020304" pitchFamily="18" charset="0"/>
              </a:rPr>
              <a:t>Photograph by HBOI</a:t>
            </a:r>
          </a:p>
        </p:txBody>
      </p:sp>
      <p:pic>
        <p:nvPicPr>
          <p:cNvPr id="45065" name="Picture 9" descr="Recirculating Systems (Illustration © Monterey Bay Aquarium)"/>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819400" y="37338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0769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b="1" dirty="0">
                <a:solidFill>
                  <a:schemeClr val="tx1"/>
                </a:solidFill>
                <a:effectLst>
                  <a:outerShdw blurRad="38100" dist="38100" dir="2700000" algn="tl">
                    <a:srgbClr val="C0C0C0"/>
                  </a:outerShdw>
                </a:effectLst>
              </a:rPr>
              <a:t>Water Systems</a:t>
            </a:r>
          </a:p>
        </p:txBody>
      </p:sp>
      <p:sp>
        <p:nvSpPr>
          <p:cNvPr id="46083" name="Rectangle 3"/>
          <p:cNvSpPr>
            <a:spLocks noGrp="1" noChangeArrowheads="1"/>
          </p:cNvSpPr>
          <p:nvPr>
            <p:ph type="body" idx="1"/>
          </p:nvPr>
        </p:nvSpPr>
        <p:spPr>
          <a:xfrm>
            <a:off x="2209800" y="1981200"/>
            <a:ext cx="8229600" cy="4114800"/>
          </a:xfrm>
        </p:spPr>
        <p:txBody>
          <a:bodyPr/>
          <a:lstStyle/>
          <a:p>
            <a:pPr>
              <a:buClr>
                <a:schemeClr val="accent1"/>
              </a:buClr>
            </a:pPr>
            <a:r>
              <a:rPr lang="en-US" altLang="en-US" sz="3800" b="1"/>
              <a:t>Flow-through: one time use of water</a:t>
            </a:r>
          </a:p>
          <a:p>
            <a:pPr>
              <a:buClr>
                <a:schemeClr val="accent1"/>
              </a:buClr>
            </a:pPr>
            <a:endParaRPr lang="en-US" altLang="en-US" sz="3800" b="1"/>
          </a:p>
          <a:p>
            <a:pPr>
              <a:buClr>
                <a:schemeClr val="accent1"/>
              </a:buClr>
            </a:pPr>
            <a:r>
              <a:rPr lang="en-US" altLang="en-US" sz="3800" b="1"/>
              <a:t>Recirculation: reuse of water</a:t>
            </a:r>
          </a:p>
        </p:txBody>
      </p:sp>
    </p:spTree>
    <p:extLst>
      <p:ext uri="{BB962C8B-B14F-4D97-AF65-F5344CB8AC3E}">
        <p14:creationId xmlns:p14="http://schemas.microsoft.com/office/powerpoint/2010/main" val="1387334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z="3600" b="1" dirty="0">
                <a:solidFill>
                  <a:schemeClr val="tx1"/>
                </a:solidFill>
                <a:effectLst>
                  <a:outerShdw blurRad="38100" dist="38100" dir="2700000" algn="tl">
                    <a:srgbClr val="C0C0C0"/>
                  </a:outerShdw>
                </a:effectLst>
              </a:rPr>
              <a:t>Aquaculture systems: Flow-through</a:t>
            </a:r>
            <a:endParaRPr lang="en-US" altLang="en-US" dirty="0">
              <a:solidFill>
                <a:schemeClr val="tx1"/>
              </a:solidFill>
              <a:effectLst>
                <a:outerShdw blurRad="38100" dist="38100" dir="2700000" algn="tl">
                  <a:srgbClr val="C0C0C0"/>
                </a:outerShdw>
              </a:effectLst>
            </a:endParaRPr>
          </a:p>
        </p:txBody>
      </p:sp>
      <p:sp>
        <p:nvSpPr>
          <p:cNvPr id="47107" name="Text Box 3"/>
          <p:cNvSpPr txBox="1">
            <a:spLocks noChangeArrowheads="1"/>
          </p:cNvSpPr>
          <p:nvPr/>
        </p:nvSpPr>
        <p:spPr bwMode="auto">
          <a:xfrm>
            <a:off x="7299325" y="166687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altLang="en-US" sz="2800">
              <a:latin typeface="Times" panose="02020603050405020304" pitchFamily="18" charset="0"/>
            </a:endParaRPr>
          </a:p>
        </p:txBody>
      </p:sp>
      <p:sp>
        <p:nvSpPr>
          <p:cNvPr id="47108" name="AutoShape 4"/>
          <p:cNvSpPr>
            <a:spLocks noChangeArrowheads="1"/>
          </p:cNvSpPr>
          <p:nvPr/>
        </p:nvSpPr>
        <p:spPr bwMode="auto">
          <a:xfrm>
            <a:off x="7467600" y="1600200"/>
            <a:ext cx="1905000" cy="1676400"/>
          </a:xfrm>
          <a:prstGeom prst="downArrowCallout">
            <a:avLst>
              <a:gd name="adj1" fmla="val 28409"/>
              <a:gd name="adj2" fmla="val 28409"/>
              <a:gd name="adj3" fmla="val 16667"/>
              <a:gd name="adj4" fmla="val 66667"/>
            </a:avLst>
          </a:prstGeom>
          <a:solidFill>
            <a:srgbClr val="000066"/>
          </a:solidFill>
          <a:ln w="762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b="1">
                <a:solidFill>
                  <a:srgbClr val="FFFF00"/>
                </a:solidFill>
                <a:latin typeface="Times" panose="02020603050405020304" pitchFamily="18" charset="0"/>
              </a:rPr>
              <a:t>Pretreatment</a:t>
            </a:r>
            <a:endParaRPr lang="en-US" altLang="en-US" sz="2800" b="1">
              <a:solidFill>
                <a:srgbClr val="FFFF00"/>
              </a:solidFill>
              <a:latin typeface="Times" panose="02020603050405020304" pitchFamily="18" charset="0"/>
            </a:endParaRPr>
          </a:p>
        </p:txBody>
      </p:sp>
      <p:sp>
        <p:nvSpPr>
          <p:cNvPr id="47109" name="AutoShape 5"/>
          <p:cNvSpPr>
            <a:spLocks noChangeArrowheads="1"/>
          </p:cNvSpPr>
          <p:nvPr/>
        </p:nvSpPr>
        <p:spPr bwMode="auto">
          <a:xfrm>
            <a:off x="2362200" y="1447800"/>
            <a:ext cx="3581400" cy="1752600"/>
          </a:xfrm>
          <a:prstGeom prst="rightArrowCallout">
            <a:avLst>
              <a:gd name="adj1" fmla="val 25000"/>
              <a:gd name="adj2" fmla="val 25000"/>
              <a:gd name="adj3" fmla="val 34058"/>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pic>
        <p:nvPicPr>
          <p:cNvPr id="47110" name="Picture 6" descr="!REEF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600200"/>
            <a:ext cx="2133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chemeClr val="accent1"/>
                </a:solidFill>
                <a:miter lim="800000"/>
                <a:headEnd/>
                <a:tailEnd/>
              </a14:hiddenLine>
            </a:ext>
          </a:extLst>
        </p:spPr>
      </p:pic>
      <p:sp>
        <p:nvSpPr>
          <p:cNvPr id="47111" name="Text Box 7"/>
          <p:cNvSpPr txBox="1">
            <a:spLocks noChangeArrowheads="1"/>
          </p:cNvSpPr>
          <p:nvPr/>
        </p:nvSpPr>
        <p:spPr bwMode="auto">
          <a:xfrm>
            <a:off x="2857501" y="1765300"/>
            <a:ext cx="1381125" cy="1066800"/>
          </a:xfrm>
          <a:prstGeom prst="rect">
            <a:avLst/>
          </a:prstGeom>
          <a:noFill/>
          <a:ln>
            <a:noFill/>
          </a:ln>
          <a:effectLst/>
          <a:extLst>
            <a:ext uri="{909E8E84-426E-40DD-AFC4-6F175D3DCCD1}">
              <a14:hiddenFill xmlns:a14="http://schemas.microsoft.com/office/drawing/2010/main">
                <a:solidFill>
                  <a:schemeClr val="tx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3200" b="1">
                <a:solidFill>
                  <a:srgbClr val="FFFF00"/>
                </a:solidFill>
                <a:latin typeface="Times" panose="02020603050405020304" pitchFamily="18" charset="0"/>
              </a:rPr>
              <a:t>Water</a:t>
            </a:r>
          </a:p>
          <a:p>
            <a:pPr algn="ctr" eaLnBrk="0" hangingPunct="0"/>
            <a:r>
              <a:rPr lang="en-US" altLang="en-US" sz="3200" b="1">
                <a:solidFill>
                  <a:srgbClr val="FFFF00"/>
                </a:solidFill>
                <a:latin typeface="Times" panose="02020603050405020304" pitchFamily="18" charset="0"/>
              </a:rPr>
              <a:t>Source</a:t>
            </a:r>
          </a:p>
        </p:txBody>
      </p:sp>
      <p:sp>
        <p:nvSpPr>
          <p:cNvPr id="47112" name="AutoShape 8"/>
          <p:cNvSpPr>
            <a:spLocks noChangeArrowheads="1"/>
          </p:cNvSpPr>
          <p:nvPr/>
        </p:nvSpPr>
        <p:spPr bwMode="auto">
          <a:xfrm>
            <a:off x="5181600" y="3581400"/>
            <a:ext cx="4953000" cy="2590800"/>
          </a:xfrm>
          <a:prstGeom prst="leftArrowCallout">
            <a:avLst>
              <a:gd name="adj1" fmla="val 25000"/>
              <a:gd name="adj2" fmla="val 25000"/>
              <a:gd name="adj3" fmla="val 31863"/>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pic>
        <p:nvPicPr>
          <p:cNvPr id="47113" name="Picture 9" descr="baby clowns (R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733800"/>
            <a:ext cx="2971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33CC33"/>
                </a:solidFill>
                <a:miter lim="800000"/>
                <a:headEnd/>
                <a:tailEnd/>
              </a14:hiddenLine>
            </a:ext>
          </a:extLst>
        </p:spPr>
      </p:pic>
      <p:sp>
        <p:nvSpPr>
          <p:cNvPr id="47114" name="Rectangle 10"/>
          <p:cNvSpPr>
            <a:spLocks noChangeArrowheads="1"/>
          </p:cNvSpPr>
          <p:nvPr/>
        </p:nvSpPr>
        <p:spPr bwMode="auto">
          <a:xfrm>
            <a:off x="7608888" y="4321176"/>
            <a:ext cx="17589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3600" b="1">
                <a:solidFill>
                  <a:srgbClr val="FFFF00"/>
                </a:solidFill>
                <a:latin typeface="Times" panose="02020603050405020304" pitchFamily="18" charset="0"/>
              </a:rPr>
              <a:t>Rearing</a:t>
            </a:r>
          </a:p>
          <a:p>
            <a:pPr algn="ctr" eaLnBrk="0" hangingPunct="0"/>
            <a:r>
              <a:rPr lang="en-US" altLang="en-US" sz="3600" b="1">
                <a:solidFill>
                  <a:srgbClr val="FFFF00"/>
                </a:solidFill>
                <a:latin typeface="Times" panose="02020603050405020304" pitchFamily="18" charset="0"/>
              </a:rPr>
              <a:t>Tank</a:t>
            </a:r>
          </a:p>
        </p:txBody>
      </p:sp>
      <p:sp>
        <p:nvSpPr>
          <p:cNvPr id="47115" name="AutoShape 11"/>
          <p:cNvSpPr>
            <a:spLocks noChangeArrowheads="1"/>
          </p:cNvSpPr>
          <p:nvPr/>
        </p:nvSpPr>
        <p:spPr bwMode="auto">
          <a:xfrm>
            <a:off x="2209800" y="4343400"/>
            <a:ext cx="2590800" cy="1066800"/>
          </a:xfrm>
          <a:prstGeom prst="leftArrowCallout">
            <a:avLst>
              <a:gd name="adj1" fmla="val 25000"/>
              <a:gd name="adj2" fmla="val 25000"/>
              <a:gd name="adj3" fmla="val 40476"/>
              <a:gd name="adj4" fmla="val 66667"/>
            </a:avLst>
          </a:prstGeom>
          <a:solidFill>
            <a:srgbClr val="000066"/>
          </a:solidFill>
          <a:ln w="762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b="1">
                <a:solidFill>
                  <a:srgbClr val="FFFF00"/>
                </a:solidFill>
                <a:latin typeface="Times" panose="02020603050405020304" pitchFamily="18" charset="0"/>
              </a:rPr>
              <a:t>Effluent</a:t>
            </a:r>
            <a:endParaRPr lang="en-US" altLang="en-US" sz="2400">
              <a:solidFill>
                <a:srgbClr val="FFFF00"/>
              </a:solidFill>
              <a:latin typeface="Times" panose="02020603050405020304" pitchFamily="18" charset="0"/>
            </a:endParaRPr>
          </a:p>
        </p:txBody>
      </p:sp>
      <p:sp>
        <p:nvSpPr>
          <p:cNvPr id="47116" name="Text Box 12"/>
          <p:cNvSpPr txBox="1">
            <a:spLocks noChangeArrowheads="1"/>
          </p:cNvSpPr>
          <p:nvPr/>
        </p:nvSpPr>
        <p:spPr bwMode="auto">
          <a:xfrm>
            <a:off x="1828800" y="5791200"/>
            <a:ext cx="1295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900" b="1">
                <a:solidFill>
                  <a:srgbClr val="006699"/>
                </a:solidFill>
                <a:latin typeface="Times New Roman" panose="02020603050405020304" pitchFamily="18" charset="0"/>
              </a:rPr>
              <a:t>Photographs by HBOI</a:t>
            </a:r>
          </a:p>
        </p:txBody>
      </p:sp>
    </p:spTree>
    <p:extLst>
      <p:ext uri="{BB962C8B-B14F-4D97-AF65-F5344CB8AC3E}">
        <p14:creationId xmlns:p14="http://schemas.microsoft.com/office/powerpoint/2010/main" val="3298039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205039" y="538163"/>
            <a:ext cx="7958137" cy="722312"/>
          </a:xfrm>
        </p:spPr>
        <p:txBody>
          <a:bodyPr/>
          <a:lstStyle/>
          <a:p>
            <a:r>
              <a:rPr lang="en-US" altLang="en-US" sz="3600" b="1" dirty="0">
                <a:solidFill>
                  <a:schemeClr val="tx1"/>
                </a:solidFill>
                <a:effectLst>
                  <a:outerShdw blurRad="38100" dist="38100" dir="2700000" algn="tl">
                    <a:srgbClr val="C0C0C0"/>
                  </a:outerShdw>
                </a:effectLst>
              </a:rPr>
              <a:t>Flow-through aquaculture systems</a:t>
            </a:r>
            <a:endParaRPr lang="en-US" altLang="en-US" dirty="0">
              <a:solidFill>
                <a:schemeClr val="tx1"/>
              </a:solidFill>
              <a:effectLst>
                <a:outerShdw blurRad="38100" dist="38100" dir="2700000" algn="tl">
                  <a:srgbClr val="C0C0C0"/>
                </a:outerShdw>
              </a:effectLst>
            </a:endParaRPr>
          </a:p>
        </p:txBody>
      </p:sp>
      <p:sp>
        <p:nvSpPr>
          <p:cNvPr id="48131" name="Rectangle 3"/>
          <p:cNvSpPr>
            <a:spLocks noGrp="1" noChangeArrowheads="1"/>
          </p:cNvSpPr>
          <p:nvPr>
            <p:ph type="subTitle" idx="4294967295"/>
          </p:nvPr>
        </p:nvSpPr>
        <p:spPr>
          <a:xfrm>
            <a:off x="2667000" y="3962400"/>
            <a:ext cx="6934200" cy="2362200"/>
          </a:xfrm>
          <a:solidFill>
            <a:schemeClr val="bg1"/>
          </a:solidFill>
          <a:ln w="76200" cmpd="tri">
            <a:solidFill>
              <a:schemeClr val="tx1"/>
            </a:solidFill>
            <a:miter lim="800000"/>
            <a:headEnd/>
            <a:tailEnd/>
          </a:ln>
        </p:spPr>
        <p:txBody>
          <a:bodyPr/>
          <a:lstStyle/>
          <a:p>
            <a:pPr marL="288925" indent="-288925">
              <a:buClr>
                <a:schemeClr val="accent1"/>
              </a:buClr>
              <a:buNone/>
            </a:pPr>
            <a:r>
              <a:rPr lang="en-US" altLang="en-US" b="1" i="1">
                <a:latin typeface="Times New Roman" panose="02020603050405020304" pitchFamily="18" charset="0"/>
              </a:rPr>
              <a:t>Disadvantages</a:t>
            </a:r>
            <a:endParaRPr lang="en-US" altLang="en-US" b="1" i="1">
              <a:solidFill>
                <a:schemeClr val="accent1"/>
              </a:solidFill>
              <a:latin typeface="Times New Roman" panose="02020603050405020304" pitchFamily="18" charset="0"/>
            </a:endParaRPr>
          </a:p>
          <a:p>
            <a:pPr marL="288925" indent="-288925">
              <a:spcBef>
                <a:spcPct val="0"/>
              </a:spcBef>
              <a:buClr>
                <a:schemeClr val="accent1"/>
              </a:buClr>
            </a:pPr>
            <a:r>
              <a:rPr lang="en-US" altLang="en-US" sz="2500" b="1">
                <a:latin typeface="Times New Roman" panose="02020603050405020304" pitchFamily="18" charset="0"/>
              </a:rPr>
              <a:t>No environmental control</a:t>
            </a:r>
          </a:p>
          <a:p>
            <a:pPr marL="288925" indent="-288925">
              <a:spcBef>
                <a:spcPct val="0"/>
              </a:spcBef>
              <a:buClr>
                <a:schemeClr val="accent1"/>
              </a:buClr>
            </a:pPr>
            <a:r>
              <a:rPr lang="en-US" altLang="en-US" sz="2500" b="1">
                <a:latin typeface="Times New Roman" panose="02020603050405020304" pitchFamily="18" charset="0"/>
              </a:rPr>
              <a:t>Source of contaminants, pollutants</a:t>
            </a:r>
          </a:p>
          <a:p>
            <a:pPr marL="288925" indent="-288925">
              <a:spcBef>
                <a:spcPct val="0"/>
              </a:spcBef>
              <a:buClr>
                <a:schemeClr val="accent1"/>
              </a:buClr>
            </a:pPr>
            <a:r>
              <a:rPr lang="en-US" altLang="en-US" sz="2500" b="1">
                <a:latin typeface="Times New Roman" panose="02020603050405020304" pitchFamily="18" charset="0"/>
              </a:rPr>
              <a:t>Greater regulatory constraints</a:t>
            </a:r>
            <a:r>
              <a:rPr lang="en-US" altLang="en-US" b="1"/>
              <a:t>       	</a:t>
            </a:r>
          </a:p>
          <a:p>
            <a:pPr marL="288925" indent="-288925">
              <a:spcBef>
                <a:spcPct val="0"/>
              </a:spcBef>
              <a:buClr>
                <a:schemeClr val="accent1"/>
              </a:buClr>
              <a:buNone/>
            </a:pPr>
            <a:endParaRPr lang="en-US" altLang="en-US" b="1"/>
          </a:p>
          <a:p>
            <a:pPr marL="288925" indent="-288925">
              <a:spcBef>
                <a:spcPct val="0"/>
              </a:spcBef>
              <a:buClr>
                <a:schemeClr val="accent1"/>
              </a:buClr>
              <a:buNone/>
            </a:pPr>
            <a:endParaRPr lang="en-US" altLang="en-US" b="1">
              <a:solidFill>
                <a:srgbClr val="FFFF00"/>
              </a:solidFill>
            </a:endParaRPr>
          </a:p>
        </p:txBody>
      </p:sp>
      <p:sp>
        <p:nvSpPr>
          <p:cNvPr id="48132" name="Text Box 4"/>
          <p:cNvSpPr txBox="1">
            <a:spLocks noChangeArrowheads="1"/>
          </p:cNvSpPr>
          <p:nvPr/>
        </p:nvSpPr>
        <p:spPr bwMode="auto">
          <a:xfrm>
            <a:off x="2590800" y="1447800"/>
            <a:ext cx="6934200" cy="2286000"/>
          </a:xfrm>
          <a:prstGeom prst="rect">
            <a:avLst/>
          </a:prstGeom>
          <a:solidFill>
            <a:schemeClr val="bg1"/>
          </a:solidFill>
          <a:ln w="76200" cmpd="tri">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3200" b="1" i="1" dirty="0">
                <a:latin typeface="Times" panose="02020603050405020304" pitchFamily="18" charset="0"/>
              </a:rPr>
              <a:t>Advantages</a:t>
            </a:r>
          </a:p>
          <a:p>
            <a:pPr eaLnBrk="0" hangingPunct="0">
              <a:buClr>
                <a:schemeClr val="accent1"/>
              </a:buClr>
              <a:buFontTx/>
              <a:buChar char="•"/>
            </a:pPr>
            <a:r>
              <a:rPr lang="en-US" altLang="en-US" sz="3200" b="1" dirty="0">
                <a:latin typeface="Times" panose="02020603050405020304" pitchFamily="18" charset="0"/>
              </a:rPr>
              <a:t> </a:t>
            </a:r>
            <a:r>
              <a:rPr lang="en-US" altLang="en-US" sz="2500" b="1" dirty="0">
                <a:latin typeface="Times" panose="02020603050405020304" pitchFamily="18" charset="0"/>
              </a:rPr>
              <a:t>Lower cost</a:t>
            </a:r>
          </a:p>
          <a:p>
            <a:pPr eaLnBrk="0" hangingPunct="0">
              <a:buClr>
                <a:schemeClr val="accent1"/>
              </a:buClr>
              <a:buFontTx/>
              <a:buChar char="•"/>
            </a:pPr>
            <a:r>
              <a:rPr lang="en-US" altLang="en-US" sz="2500" b="1" dirty="0">
                <a:latin typeface="Times" panose="02020603050405020304" pitchFamily="18" charset="0"/>
              </a:rPr>
              <a:t> Simplicity</a:t>
            </a:r>
          </a:p>
          <a:p>
            <a:pPr eaLnBrk="0" hangingPunct="0">
              <a:buClr>
                <a:schemeClr val="accent1"/>
              </a:buClr>
              <a:buFontTx/>
              <a:buChar char="•"/>
            </a:pPr>
            <a:r>
              <a:rPr lang="en-US" altLang="en-US" sz="2500" b="1" dirty="0">
                <a:latin typeface="Times" panose="02020603050405020304" pitchFamily="18" charset="0"/>
              </a:rPr>
              <a:t> Provides ambient food</a:t>
            </a:r>
          </a:p>
          <a:p>
            <a:pPr eaLnBrk="0" hangingPunct="0">
              <a:buClr>
                <a:schemeClr val="accent1"/>
              </a:buClr>
              <a:buFontTx/>
              <a:buChar char="•"/>
            </a:pPr>
            <a:r>
              <a:rPr lang="en-US" altLang="en-US" sz="2500" b="1" dirty="0">
                <a:latin typeface="Times" panose="02020603050405020304" pitchFamily="18" charset="0"/>
              </a:rPr>
              <a:t> Requires lower skill level</a:t>
            </a:r>
          </a:p>
        </p:txBody>
      </p:sp>
    </p:spTree>
    <p:extLst>
      <p:ext uri="{BB962C8B-B14F-4D97-AF65-F5344CB8AC3E}">
        <p14:creationId xmlns:p14="http://schemas.microsoft.com/office/powerpoint/2010/main" val="995051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657600" y="838200"/>
            <a:ext cx="4953000" cy="838200"/>
          </a:xfrm>
        </p:spPr>
        <p:txBody>
          <a:bodyPr>
            <a:normAutofit fontScale="90000"/>
          </a:bodyPr>
          <a:lstStyle/>
          <a:p>
            <a:r>
              <a:rPr lang="en-US" altLang="en-US" sz="3600" b="1" dirty="0">
                <a:solidFill>
                  <a:schemeClr val="tx1"/>
                </a:solidFill>
                <a:effectLst>
                  <a:outerShdw blurRad="38100" dist="38100" dir="2700000" algn="tl">
                    <a:srgbClr val="C0C0C0"/>
                  </a:outerShdw>
                </a:effectLst>
              </a:rPr>
              <a:t>Aquaculture systems: Recirculating</a:t>
            </a:r>
            <a:endParaRPr lang="en-US" altLang="en-US" dirty="0">
              <a:solidFill>
                <a:schemeClr val="tx1"/>
              </a:solidFill>
              <a:effectLst>
                <a:outerShdw blurRad="38100" dist="38100" dir="2700000" algn="tl">
                  <a:srgbClr val="C0C0C0"/>
                </a:outerShdw>
              </a:effectLst>
            </a:endParaRPr>
          </a:p>
        </p:txBody>
      </p:sp>
      <p:sp>
        <p:nvSpPr>
          <p:cNvPr id="49155" name="Text Box 3"/>
          <p:cNvSpPr txBox="1">
            <a:spLocks noChangeArrowheads="1"/>
          </p:cNvSpPr>
          <p:nvPr/>
        </p:nvSpPr>
        <p:spPr bwMode="auto">
          <a:xfrm>
            <a:off x="7299325" y="166687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altLang="en-US" sz="2800">
              <a:latin typeface="Times" panose="02020603050405020304" pitchFamily="18" charset="0"/>
            </a:endParaRPr>
          </a:p>
        </p:txBody>
      </p:sp>
      <p:sp>
        <p:nvSpPr>
          <p:cNvPr id="49156" name="AutoShape 4"/>
          <p:cNvSpPr>
            <a:spLocks noChangeArrowheads="1"/>
          </p:cNvSpPr>
          <p:nvPr/>
        </p:nvSpPr>
        <p:spPr bwMode="auto">
          <a:xfrm>
            <a:off x="8153400" y="2133600"/>
            <a:ext cx="1828800" cy="1676400"/>
          </a:xfrm>
          <a:prstGeom prst="downArrowCallout">
            <a:avLst>
              <a:gd name="adj1" fmla="val 27273"/>
              <a:gd name="adj2" fmla="val 27273"/>
              <a:gd name="adj3" fmla="val 16667"/>
              <a:gd name="adj4" fmla="val 66667"/>
            </a:avLst>
          </a:prstGeom>
          <a:solidFill>
            <a:srgbClr val="000066"/>
          </a:solidFill>
          <a:ln w="762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b="1">
                <a:solidFill>
                  <a:srgbClr val="FFFF00"/>
                </a:solidFill>
                <a:latin typeface="Times" panose="02020603050405020304" pitchFamily="18" charset="0"/>
              </a:rPr>
              <a:t>Pretreatment</a:t>
            </a:r>
            <a:endParaRPr lang="en-US" altLang="en-US" sz="2800" b="1">
              <a:solidFill>
                <a:srgbClr val="FFFF00"/>
              </a:solidFill>
              <a:latin typeface="Times" panose="02020603050405020304" pitchFamily="18" charset="0"/>
            </a:endParaRPr>
          </a:p>
        </p:txBody>
      </p:sp>
      <p:sp>
        <p:nvSpPr>
          <p:cNvPr id="49157" name="AutoShape 5"/>
          <p:cNvSpPr>
            <a:spLocks noChangeArrowheads="1"/>
          </p:cNvSpPr>
          <p:nvPr/>
        </p:nvSpPr>
        <p:spPr bwMode="auto">
          <a:xfrm>
            <a:off x="5562600" y="3810000"/>
            <a:ext cx="4953000" cy="2819400"/>
          </a:xfrm>
          <a:prstGeom prst="leftArrowCallout">
            <a:avLst>
              <a:gd name="adj1" fmla="val 25000"/>
              <a:gd name="adj2" fmla="val 25000"/>
              <a:gd name="adj3" fmla="val 29279"/>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pic>
        <p:nvPicPr>
          <p:cNvPr id="49158" name="Picture 6" descr="baby clowns (R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4038600"/>
            <a:ext cx="2971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33CC33"/>
                </a:solidFill>
                <a:miter lim="800000"/>
                <a:headEnd/>
                <a:tailEnd/>
              </a14:hiddenLine>
            </a:ext>
          </a:extLst>
        </p:spPr>
      </p:pic>
      <p:sp>
        <p:nvSpPr>
          <p:cNvPr id="49159" name="Rectangle 7"/>
          <p:cNvSpPr>
            <a:spLocks noChangeArrowheads="1"/>
          </p:cNvSpPr>
          <p:nvPr/>
        </p:nvSpPr>
        <p:spPr bwMode="auto">
          <a:xfrm>
            <a:off x="8142288" y="4549776"/>
            <a:ext cx="17589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3600" b="1">
                <a:solidFill>
                  <a:srgbClr val="FFFF00"/>
                </a:solidFill>
                <a:latin typeface="Times" panose="02020603050405020304" pitchFamily="18" charset="0"/>
              </a:rPr>
              <a:t>Rearing</a:t>
            </a:r>
          </a:p>
          <a:p>
            <a:pPr algn="ctr" eaLnBrk="0" hangingPunct="0"/>
            <a:r>
              <a:rPr lang="en-US" altLang="en-US" sz="3600" b="1">
                <a:solidFill>
                  <a:srgbClr val="FFFF00"/>
                </a:solidFill>
                <a:latin typeface="Times" panose="02020603050405020304" pitchFamily="18" charset="0"/>
              </a:rPr>
              <a:t>Tank</a:t>
            </a:r>
          </a:p>
        </p:txBody>
      </p:sp>
      <p:sp>
        <p:nvSpPr>
          <p:cNvPr id="49160" name="AutoShape 8"/>
          <p:cNvSpPr>
            <a:spLocks noChangeArrowheads="1"/>
          </p:cNvSpPr>
          <p:nvPr/>
        </p:nvSpPr>
        <p:spPr bwMode="auto">
          <a:xfrm>
            <a:off x="8305800" y="228600"/>
            <a:ext cx="1676400" cy="1752600"/>
          </a:xfrm>
          <a:prstGeom prst="downArrowCallout">
            <a:avLst>
              <a:gd name="adj1" fmla="val 25000"/>
              <a:gd name="adj2" fmla="val 25000"/>
              <a:gd name="adj3" fmla="val 17424"/>
              <a:gd name="adj4" fmla="val 66667"/>
            </a:avLst>
          </a:prstGeom>
          <a:solidFill>
            <a:srgbClr val="000066"/>
          </a:solidFill>
          <a:ln w="762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2800">
              <a:solidFill>
                <a:srgbClr val="FFFF00"/>
              </a:solidFill>
              <a:latin typeface="Times" panose="02020603050405020304" pitchFamily="18" charset="0"/>
            </a:endParaRPr>
          </a:p>
        </p:txBody>
      </p:sp>
      <p:pic>
        <p:nvPicPr>
          <p:cNvPr id="49161" name="Picture 9" descr="!REEF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228600"/>
            <a:ext cx="16764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chemeClr val="accent1"/>
                </a:solidFill>
                <a:miter lim="800000"/>
                <a:headEnd/>
                <a:tailEnd/>
              </a14:hiddenLine>
            </a:ext>
          </a:extLst>
        </p:spPr>
      </p:pic>
      <p:sp>
        <p:nvSpPr>
          <p:cNvPr id="49162" name="Rectangle 10"/>
          <p:cNvSpPr>
            <a:spLocks noChangeArrowheads="1"/>
          </p:cNvSpPr>
          <p:nvPr/>
        </p:nvSpPr>
        <p:spPr bwMode="auto">
          <a:xfrm>
            <a:off x="8534400" y="330200"/>
            <a:ext cx="13081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2800" b="1">
                <a:solidFill>
                  <a:srgbClr val="FFFF00"/>
                </a:solidFill>
                <a:latin typeface="Times" panose="02020603050405020304" pitchFamily="18" charset="0"/>
              </a:rPr>
              <a:t>Water</a:t>
            </a:r>
          </a:p>
          <a:p>
            <a:pPr algn="ctr" eaLnBrk="0" hangingPunct="0"/>
            <a:r>
              <a:rPr lang="en-US" altLang="en-US" sz="2800" b="1">
                <a:solidFill>
                  <a:srgbClr val="FFFF00"/>
                </a:solidFill>
                <a:latin typeface="Times" panose="02020603050405020304" pitchFamily="18" charset="0"/>
              </a:rPr>
              <a:t>Source</a:t>
            </a:r>
            <a:endParaRPr lang="en-US" altLang="en-US" sz="3200">
              <a:solidFill>
                <a:srgbClr val="FFFF00"/>
              </a:solidFill>
              <a:latin typeface="Times" panose="02020603050405020304" pitchFamily="18" charset="0"/>
            </a:endParaRPr>
          </a:p>
        </p:txBody>
      </p:sp>
      <p:sp>
        <p:nvSpPr>
          <p:cNvPr id="49163" name="AutoShape 11"/>
          <p:cNvSpPr>
            <a:spLocks noChangeArrowheads="1"/>
          </p:cNvSpPr>
          <p:nvPr/>
        </p:nvSpPr>
        <p:spPr bwMode="auto">
          <a:xfrm>
            <a:off x="1981200" y="3352800"/>
            <a:ext cx="4038600" cy="2667000"/>
          </a:xfrm>
          <a:prstGeom prst="rightArrowCallout">
            <a:avLst>
              <a:gd name="adj1" fmla="val 25000"/>
              <a:gd name="adj2" fmla="val 25000"/>
              <a:gd name="adj3" fmla="val 25238"/>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pic>
        <p:nvPicPr>
          <p:cNvPr id="49164" name="Picture 12" descr="biofilt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429000"/>
            <a:ext cx="2438400" cy="2514600"/>
          </a:xfrm>
          <a:prstGeom prst="rect">
            <a:avLst/>
          </a:prstGeom>
          <a:noFill/>
          <a:extLst>
            <a:ext uri="{909E8E84-426E-40DD-AFC4-6F175D3DCCD1}">
              <a14:hiddenFill xmlns:a14="http://schemas.microsoft.com/office/drawing/2010/main">
                <a:solidFill>
                  <a:srgbClr val="FFFFFF"/>
                </a:solidFill>
              </a14:hiddenFill>
            </a:ext>
          </a:extLst>
        </p:spPr>
      </p:pic>
      <p:sp>
        <p:nvSpPr>
          <p:cNvPr id="49165" name="AutoShape 13"/>
          <p:cNvSpPr>
            <a:spLocks noChangeArrowheads="1"/>
          </p:cNvSpPr>
          <p:nvPr/>
        </p:nvSpPr>
        <p:spPr bwMode="auto">
          <a:xfrm>
            <a:off x="2057400" y="1676400"/>
            <a:ext cx="2514600" cy="1447800"/>
          </a:xfrm>
          <a:prstGeom prst="upArrowCallout">
            <a:avLst>
              <a:gd name="adj1" fmla="val 43421"/>
              <a:gd name="adj2" fmla="val 43421"/>
              <a:gd name="adj3" fmla="val 16667"/>
              <a:gd name="adj4" fmla="val 66667"/>
            </a:avLst>
          </a:prstGeom>
          <a:solidFill>
            <a:srgbClr val="000066"/>
          </a:solidFill>
          <a:ln w="762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b="1">
                <a:solidFill>
                  <a:srgbClr val="FFFF00"/>
                </a:solidFill>
                <a:latin typeface="Times" panose="02020603050405020304" pitchFamily="18" charset="0"/>
              </a:rPr>
              <a:t>Post treatment</a:t>
            </a:r>
          </a:p>
          <a:p>
            <a:pPr algn="ctr" eaLnBrk="0" hangingPunct="0"/>
            <a:r>
              <a:rPr lang="en-US" altLang="en-US" sz="2400" b="1">
                <a:solidFill>
                  <a:srgbClr val="FFFF00"/>
                </a:solidFill>
                <a:latin typeface="Times" panose="02020603050405020304" pitchFamily="18" charset="0"/>
              </a:rPr>
              <a:t>Effluent</a:t>
            </a:r>
          </a:p>
        </p:txBody>
      </p:sp>
      <p:sp>
        <p:nvSpPr>
          <p:cNvPr id="49166" name="Rectangle 14"/>
          <p:cNvSpPr>
            <a:spLocks noChangeArrowheads="1"/>
          </p:cNvSpPr>
          <p:nvPr/>
        </p:nvSpPr>
        <p:spPr bwMode="auto">
          <a:xfrm>
            <a:off x="2120900" y="4648200"/>
            <a:ext cx="2451100" cy="1282700"/>
          </a:xfrm>
          <a:prstGeom prst="rect">
            <a:avLst/>
          </a:prstGeom>
          <a:solidFill>
            <a:schemeClr val="tx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9167" name="Text Box 15"/>
          <p:cNvSpPr txBox="1">
            <a:spLocks noChangeArrowheads="1"/>
          </p:cNvSpPr>
          <p:nvPr/>
        </p:nvSpPr>
        <p:spPr bwMode="auto">
          <a:xfrm>
            <a:off x="2006601" y="4584700"/>
            <a:ext cx="2741613"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solidFill>
                  <a:srgbClr val="FFFF00"/>
                </a:solidFill>
                <a:latin typeface="Times" panose="02020603050405020304" pitchFamily="18" charset="0"/>
              </a:rPr>
              <a:t>Water treatment</a:t>
            </a:r>
          </a:p>
          <a:p>
            <a:pPr eaLnBrk="0" hangingPunct="0"/>
            <a:r>
              <a:rPr lang="en-US" altLang="en-US" sz="2800" b="1">
                <a:solidFill>
                  <a:srgbClr val="FFFF00"/>
                </a:solidFill>
                <a:latin typeface="Times" panose="02020603050405020304" pitchFamily="18" charset="0"/>
              </a:rPr>
              <a:t>   Biofiltration</a:t>
            </a:r>
          </a:p>
          <a:p>
            <a:pPr eaLnBrk="0" hangingPunct="0"/>
            <a:r>
              <a:rPr lang="en-US" altLang="en-US" sz="2800" b="1">
                <a:solidFill>
                  <a:srgbClr val="FFFF00"/>
                </a:solidFill>
                <a:latin typeface="Times" panose="02020603050405020304" pitchFamily="18" charset="0"/>
              </a:rPr>
              <a:t>   Disinfection</a:t>
            </a:r>
          </a:p>
        </p:txBody>
      </p:sp>
    </p:spTree>
    <p:extLst>
      <p:ext uri="{BB962C8B-B14F-4D97-AF65-F5344CB8AC3E}">
        <p14:creationId xmlns:p14="http://schemas.microsoft.com/office/powerpoint/2010/main" val="2773950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132014" y="603251"/>
            <a:ext cx="7958137" cy="722313"/>
          </a:xfrm>
        </p:spPr>
        <p:txBody>
          <a:bodyPr/>
          <a:lstStyle/>
          <a:p>
            <a:r>
              <a:rPr lang="en-US" altLang="en-US" sz="3600" b="1" dirty="0">
                <a:solidFill>
                  <a:schemeClr val="tx1"/>
                </a:solidFill>
                <a:effectLst>
                  <a:outerShdw blurRad="38100" dist="38100" dir="2700000" algn="tl">
                    <a:srgbClr val="C0C0C0"/>
                  </a:outerShdw>
                </a:effectLst>
              </a:rPr>
              <a:t>Recirculating aquaculture systems</a:t>
            </a:r>
            <a:endParaRPr lang="en-US" altLang="en-US" dirty="0">
              <a:solidFill>
                <a:schemeClr val="tx1"/>
              </a:solidFill>
              <a:effectLst>
                <a:outerShdw blurRad="38100" dist="38100" dir="2700000" algn="tl">
                  <a:srgbClr val="C0C0C0"/>
                </a:outerShdw>
              </a:effectLst>
            </a:endParaRPr>
          </a:p>
        </p:txBody>
      </p:sp>
      <p:sp>
        <p:nvSpPr>
          <p:cNvPr id="50179" name="Rectangle 3"/>
          <p:cNvSpPr>
            <a:spLocks noGrp="1" noChangeArrowheads="1"/>
          </p:cNvSpPr>
          <p:nvPr>
            <p:ph type="subTitle" idx="4294967295"/>
          </p:nvPr>
        </p:nvSpPr>
        <p:spPr>
          <a:xfrm>
            <a:off x="2971800" y="3657600"/>
            <a:ext cx="6248400" cy="2667000"/>
          </a:xfrm>
          <a:solidFill>
            <a:schemeClr val="bg1"/>
          </a:solidFill>
          <a:ln w="76200" cmpd="tri">
            <a:solidFill>
              <a:schemeClr val="tx1"/>
            </a:solidFill>
            <a:miter lim="800000"/>
            <a:headEnd/>
            <a:tailEnd/>
          </a:ln>
        </p:spPr>
        <p:txBody>
          <a:bodyPr/>
          <a:lstStyle/>
          <a:p>
            <a:pPr marL="288925" indent="-288925">
              <a:buClr>
                <a:schemeClr val="accent1"/>
              </a:buClr>
              <a:buNone/>
            </a:pPr>
            <a:r>
              <a:rPr lang="en-US" altLang="en-US" b="1" i="1">
                <a:latin typeface="Times New Roman" panose="02020603050405020304" pitchFamily="18" charset="0"/>
              </a:rPr>
              <a:t>Disadvantages</a:t>
            </a:r>
            <a:endParaRPr lang="en-US" altLang="en-US" b="1" i="1">
              <a:solidFill>
                <a:schemeClr val="accent1"/>
              </a:solidFill>
              <a:latin typeface="Times New Roman" panose="02020603050405020304" pitchFamily="18" charset="0"/>
            </a:endParaRPr>
          </a:p>
          <a:p>
            <a:pPr marL="288925" indent="-288925">
              <a:spcBef>
                <a:spcPct val="0"/>
              </a:spcBef>
              <a:buClr>
                <a:schemeClr val="accent1"/>
              </a:buClr>
            </a:pPr>
            <a:r>
              <a:rPr lang="en-US" altLang="en-US" sz="2500" b="1">
                <a:latin typeface="Times New Roman" panose="02020603050405020304" pitchFamily="18" charset="0"/>
              </a:rPr>
              <a:t>Higher costs</a:t>
            </a:r>
          </a:p>
          <a:p>
            <a:pPr marL="288925" indent="-288925">
              <a:spcBef>
                <a:spcPct val="0"/>
              </a:spcBef>
              <a:buClr>
                <a:schemeClr val="accent1"/>
              </a:buClr>
            </a:pPr>
            <a:r>
              <a:rPr lang="en-US" altLang="en-US" sz="2500" b="1">
                <a:latin typeface="Times New Roman" panose="02020603050405020304" pitchFamily="18" charset="0"/>
              </a:rPr>
              <a:t>Higher skill level</a:t>
            </a:r>
          </a:p>
          <a:p>
            <a:pPr marL="288925" indent="-288925">
              <a:spcBef>
                <a:spcPct val="0"/>
              </a:spcBef>
              <a:buClr>
                <a:schemeClr val="accent1"/>
              </a:buClr>
            </a:pPr>
            <a:r>
              <a:rPr lang="en-US" altLang="en-US" sz="2500" b="1">
                <a:latin typeface="Times New Roman" panose="02020603050405020304" pitchFamily="18" charset="0"/>
              </a:rPr>
              <a:t>Complex system, potential problems</a:t>
            </a:r>
          </a:p>
          <a:p>
            <a:pPr marL="288925" indent="-288925">
              <a:spcBef>
                <a:spcPct val="0"/>
              </a:spcBef>
              <a:buClr>
                <a:schemeClr val="accent1"/>
              </a:buClr>
            </a:pPr>
            <a:r>
              <a:rPr lang="en-US" altLang="en-US" sz="2500" b="1">
                <a:latin typeface="Times New Roman" panose="02020603050405020304" pitchFamily="18" charset="0"/>
              </a:rPr>
              <a:t>Must provide all feed        	</a:t>
            </a:r>
          </a:p>
          <a:p>
            <a:pPr marL="288925" indent="-288925">
              <a:spcBef>
                <a:spcPct val="0"/>
              </a:spcBef>
              <a:buClr>
                <a:schemeClr val="accent1"/>
              </a:buClr>
            </a:pPr>
            <a:r>
              <a:rPr lang="en-US" altLang="en-US" sz="2500" b="1">
                <a:latin typeface="Times New Roman" panose="02020603050405020304" pitchFamily="18" charset="0"/>
              </a:rPr>
              <a:t>Buildup of toxins &amp; pathogens</a:t>
            </a:r>
          </a:p>
          <a:p>
            <a:pPr marL="288925" indent="-288925">
              <a:buClr>
                <a:schemeClr val="accent1"/>
              </a:buClr>
            </a:pPr>
            <a:endParaRPr lang="en-US" altLang="en-US" b="1">
              <a:latin typeface="Times New Roman" panose="02020603050405020304" pitchFamily="18" charset="0"/>
            </a:endParaRPr>
          </a:p>
        </p:txBody>
      </p:sp>
      <p:sp>
        <p:nvSpPr>
          <p:cNvPr id="50180" name="Text Box 4"/>
          <p:cNvSpPr txBox="1">
            <a:spLocks noChangeArrowheads="1"/>
          </p:cNvSpPr>
          <p:nvPr/>
        </p:nvSpPr>
        <p:spPr bwMode="auto">
          <a:xfrm>
            <a:off x="2971800" y="1524000"/>
            <a:ext cx="6248400" cy="1905000"/>
          </a:xfrm>
          <a:prstGeom prst="rect">
            <a:avLst/>
          </a:prstGeom>
          <a:solidFill>
            <a:schemeClr val="bg1"/>
          </a:solidFill>
          <a:ln w="76200" cmpd="tri">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3200" b="1" i="1" dirty="0">
                <a:latin typeface="Times" panose="02020603050405020304" pitchFamily="18" charset="0"/>
              </a:rPr>
              <a:t>Advantages</a:t>
            </a:r>
          </a:p>
          <a:p>
            <a:pPr eaLnBrk="0" hangingPunct="0">
              <a:buClr>
                <a:schemeClr val="accent1"/>
              </a:buClr>
              <a:buFontTx/>
              <a:buChar char="•"/>
            </a:pPr>
            <a:r>
              <a:rPr lang="en-US" altLang="en-US" sz="3200" b="1" dirty="0">
                <a:latin typeface="Times" panose="02020603050405020304" pitchFamily="18" charset="0"/>
              </a:rPr>
              <a:t> </a:t>
            </a:r>
            <a:r>
              <a:rPr lang="en-US" altLang="en-US" sz="2500" b="1" dirty="0">
                <a:latin typeface="Times" panose="02020603050405020304" pitchFamily="18" charset="0"/>
              </a:rPr>
              <a:t>Environmental control</a:t>
            </a:r>
          </a:p>
          <a:p>
            <a:pPr eaLnBrk="0" hangingPunct="0">
              <a:buClr>
                <a:schemeClr val="accent1"/>
              </a:buClr>
              <a:buFontTx/>
              <a:buChar char="•"/>
            </a:pPr>
            <a:r>
              <a:rPr lang="en-US" altLang="en-US" sz="2500" b="1" dirty="0">
                <a:latin typeface="Times" panose="02020603050405020304" pitchFamily="18" charset="0"/>
              </a:rPr>
              <a:t> Free of outside contaminants</a:t>
            </a:r>
          </a:p>
          <a:p>
            <a:pPr eaLnBrk="0" hangingPunct="0">
              <a:buClr>
                <a:schemeClr val="accent1"/>
              </a:buClr>
              <a:buFontTx/>
              <a:buChar char="•"/>
            </a:pPr>
            <a:r>
              <a:rPr lang="en-US" altLang="en-US" sz="2500" b="1" dirty="0">
                <a:latin typeface="Times" panose="02020603050405020304" pitchFamily="18" charset="0"/>
              </a:rPr>
              <a:t> Fewer regulatory constraints</a:t>
            </a:r>
          </a:p>
        </p:txBody>
      </p:sp>
    </p:spTree>
    <p:extLst>
      <p:ext uri="{BB962C8B-B14F-4D97-AF65-F5344CB8AC3E}">
        <p14:creationId xmlns:p14="http://schemas.microsoft.com/office/powerpoint/2010/main" val="275696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362200" y="1066800"/>
            <a:ext cx="7772400" cy="914400"/>
          </a:xfrm>
        </p:spPr>
        <p:txBody>
          <a:bodyPr>
            <a:normAutofit fontScale="90000"/>
          </a:bodyPr>
          <a:lstStyle/>
          <a:p>
            <a:r>
              <a:rPr lang="en-US" altLang="en-US" sz="3600" b="1" dirty="0">
                <a:solidFill>
                  <a:schemeClr val="tx1"/>
                </a:solidFill>
                <a:effectLst>
                  <a:outerShdw blurRad="38100" dist="38100" dir="2700000" algn="tl">
                    <a:srgbClr val="C0C0C0"/>
                  </a:outerShdw>
                </a:effectLst>
              </a:rPr>
              <a:t>Methods of Cultivation </a:t>
            </a:r>
            <a:br>
              <a:rPr lang="en-US" altLang="en-US" sz="3600" b="1" dirty="0">
                <a:solidFill>
                  <a:schemeClr val="tx1"/>
                </a:solidFill>
                <a:effectLst>
                  <a:outerShdw blurRad="38100" dist="38100" dir="2700000" algn="tl">
                    <a:srgbClr val="C0C0C0"/>
                  </a:outerShdw>
                </a:effectLst>
              </a:rPr>
            </a:br>
            <a:r>
              <a:rPr lang="en-US" altLang="en-US" sz="3600" b="1" dirty="0">
                <a:solidFill>
                  <a:schemeClr val="tx1"/>
                </a:solidFill>
                <a:effectLst>
                  <a:outerShdw blurRad="38100" dist="38100" dir="2700000" algn="tl">
                    <a:srgbClr val="C0C0C0"/>
                  </a:outerShdw>
                </a:effectLst>
              </a:rPr>
              <a:t>Extensive vs. Intensive</a:t>
            </a:r>
            <a:endParaRPr lang="en-US" altLang="en-US" dirty="0">
              <a:solidFill>
                <a:schemeClr val="tx1"/>
              </a:solidFill>
              <a:effectLst>
                <a:outerShdw blurRad="38100" dist="38100" dir="2700000" algn="tl">
                  <a:srgbClr val="C0C0C0"/>
                </a:outerShdw>
              </a:effectLst>
            </a:endParaRPr>
          </a:p>
        </p:txBody>
      </p:sp>
      <p:sp>
        <p:nvSpPr>
          <p:cNvPr id="51203" name="Rectangle 3"/>
          <p:cNvSpPr>
            <a:spLocks noGrp="1" noChangeArrowheads="1"/>
          </p:cNvSpPr>
          <p:nvPr>
            <p:ph type="body" idx="1"/>
          </p:nvPr>
        </p:nvSpPr>
        <p:spPr>
          <a:xfrm>
            <a:off x="6022975" y="2224088"/>
            <a:ext cx="4184650" cy="2495550"/>
          </a:xfrm>
          <a:ln/>
          <a:extLst>
            <a:ext uri="{91240B29-F687-4F45-9708-019B960494DF}">
              <a14:hiddenLine xmlns:a14="http://schemas.microsoft.com/office/drawing/2010/main" w="57150" cmpd="thickThin">
                <a:solidFill>
                  <a:schemeClr val="tx1"/>
                </a:solidFill>
                <a:miter lim="800000"/>
                <a:headEnd/>
                <a:tailEnd/>
              </a14:hiddenLine>
            </a:ext>
          </a:extLst>
        </p:spPr>
        <p:txBody>
          <a:bodyPr>
            <a:normAutofit lnSpcReduction="10000"/>
          </a:bodyPr>
          <a:lstStyle/>
          <a:p>
            <a:pPr>
              <a:buClr>
                <a:schemeClr val="accent1"/>
              </a:buClr>
              <a:buFontTx/>
              <a:buNone/>
            </a:pPr>
            <a:r>
              <a:rPr lang="en-US" altLang="en-US" b="1" i="1"/>
              <a:t>Extensive </a:t>
            </a:r>
            <a:r>
              <a:rPr lang="en-US" altLang="en-US" sz="2400" b="1" i="1"/>
              <a:t>=</a:t>
            </a:r>
            <a:r>
              <a:rPr lang="en-US" altLang="en-US" sz="2400" b="1"/>
              <a:t> </a:t>
            </a:r>
          </a:p>
          <a:p>
            <a:pPr lvl="1">
              <a:buClr>
                <a:schemeClr val="accent1"/>
              </a:buClr>
              <a:buFontTx/>
              <a:buChar char="•"/>
            </a:pPr>
            <a:r>
              <a:rPr lang="en-US" altLang="en-US" b="1"/>
              <a:t>Utilize natural productivity</a:t>
            </a:r>
          </a:p>
          <a:p>
            <a:pPr lvl="1">
              <a:buClr>
                <a:schemeClr val="accent1"/>
              </a:buClr>
              <a:buFontTx/>
              <a:buChar char="•"/>
            </a:pPr>
            <a:r>
              <a:rPr lang="en-US" altLang="en-US" b="1"/>
              <a:t>Low density</a:t>
            </a:r>
          </a:p>
          <a:p>
            <a:pPr lvl="1">
              <a:buClr>
                <a:schemeClr val="accent1"/>
              </a:buClr>
              <a:buFontTx/>
              <a:buChar char="•"/>
            </a:pPr>
            <a:r>
              <a:rPr lang="en-US" altLang="en-US" b="1"/>
              <a:t>No or supplemental feeds</a:t>
            </a:r>
          </a:p>
          <a:p>
            <a:pPr lvl="1">
              <a:buClr>
                <a:schemeClr val="accent1"/>
              </a:buClr>
              <a:buFontTx/>
              <a:buChar char="•"/>
            </a:pPr>
            <a:r>
              <a:rPr lang="en-US" altLang="en-US" b="1"/>
              <a:t>Low water exchange</a:t>
            </a:r>
          </a:p>
        </p:txBody>
      </p:sp>
      <p:sp>
        <p:nvSpPr>
          <p:cNvPr id="51204" name="Text Box 4"/>
          <p:cNvSpPr txBox="1">
            <a:spLocks noChangeArrowheads="1"/>
          </p:cNvSpPr>
          <p:nvPr/>
        </p:nvSpPr>
        <p:spPr bwMode="auto">
          <a:xfrm>
            <a:off x="1828800" y="2438401"/>
            <a:ext cx="3886200"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Clr>
                <a:schemeClr val="accent1"/>
              </a:buClr>
            </a:pPr>
            <a:r>
              <a:rPr lang="en-US" altLang="en-US" sz="3200" b="1" i="1" dirty="0"/>
              <a:t>Intensive</a:t>
            </a:r>
            <a:r>
              <a:rPr lang="en-US" altLang="en-US" sz="2400" b="1" dirty="0"/>
              <a:t> = </a:t>
            </a:r>
          </a:p>
          <a:p>
            <a:pPr lvl="1" eaLnBrk="0" hangingPunct="0">
              <a:buClr>
                <a:schemeClr val="accent1"/>
              </a:buClr>
              <a:buFontTx/>
              <a:buChar char="•"/>
            </a:pPr>
            <a:r>
              <a:rPr lang="en-US" altLang="en-US" sz="2400" b="1" dirty="0"/>
              <a:t>Maximize production</a:t>
            </a:r>
          </a:p>
          <a:p>
            <a:pPr lvl="1" eaLnBrk="0" hangingPunct="0">
              <a:buClr>
                <a:schemeClr val="accent1"/>
              </a:buClr>
              <a:buFontTx/>
              <a:buChar char="•"/>
            </a:pPr>
            <a:r>
              <a:rPr lang="en-US" altLang="en-US" sz="2400" b="1" dirty="0"/>
              <a:t>Limited space</a:t>
            </a:r>
          </a:p>
          <a:p>
            <a:pPr lvl="1" eaLnBrk="0" hangingPunct="0">
              <a:buClr>
                <a:schemeClr val="accent1"/>
              </a:buClr>
              <a:buFontTx/>
              <a:buChar char="•"/>
            </a:pPr>
            <a:r>
              <a:rPr lang="en-US" altLang="en-US" sz="2400" b="1" dirty="0"/>
              <a:t>High density</a:t>
            </a:r>
          </a:p>
          <a:p>
            <a:pPr lvl="1" eaLnBrk="0" hangingPunct="0">
              <a:buClr>
                <a:schemeClr val="accent1"/>
              </a:buClr>
              <a:buFontTx/>
              <a:buChar char="•"/>
            </a:pPr>
            <a:r>
              <a:rPr lang="en-US" altLang="en-US" sz="2400" b="1" dirty="0"/>
              <a:t>Complete diet</a:t>
            </a:r>
          </a:p>
          <a:p>
            <a:pPr lvl="1" eaLnBrk="0" hangingPunct="0">
              <a:buClr>
                <a:schemeClr val="accent1"/>
              </a:buClr>
              <a:buFontTx/>
              <a:buChar char="•"/>
            </a:pPr>
            <a:r>
              <a:rPr lang="en-US" altLang="en-US" sz="2400" b="1" dirty="0"/>
              <a:t>High water exchange</a:t>
            </a:r>
          </a:p>
        </p:txBody>
      </p:sp>
    </p:spTree>
    <p:extLst>
      <p:ext uri="{BB962C8B-B14F-4D97-AF65-F5344CB8AC3E}">
        <p14:creationId xmlns:p14="http://schemas.microsoft.com/office/powerpoint/2010/main" val="684703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World Seafood Production (FAO)</a:t>
            </a:r>
            <a:endParaRPr lang="en-CA" dirty="0"/>
          </a:p>
        </p:txBody>
      </p:sp>
      <p:sp>
        <p:nvSpPr>
          <p:cNvPr id="3" name="Content Placeholder 2"/>
          <p:cNvSpPr>
            <a:spLocks noGrp="1"/>
          </p:cNvSpPr>
          <p:nvPr>
            <p:ph idx="1"/>
          </p:nvPr>
        </p:nvSpPr>
        <p:spPr/>
        <p:txBody>
          <a:bodyPr/>
          <a:lstStyle/>
          <a:p>
            <a:endParaRPr lang="en-CA" dirty="0"/>
          </a:p>
        </p:txBody>
      </p:sp>
      <p:grpSp>
        <p:nvGrpSpPr>
          <p:cNvPr id="4" name="Group 3"/>
          <p:cNvGrpSpPr>
            <a:grpSpLocks noChangeAspect="1"/>
          </p:cNvGrpSpPr>
          <p:nvPr/>
        </p:nvGrpSpPr>
        <p:grpSpPr bwMode="auto">
          <a:xfrm>
            <a:off x="1708542" y="1690688"/>
            <a:ext cx="8259762" cy="4886325"/>
            <a:chOff x="981" y="1200"/>
            <a:chExt cx="3831" cy="2626"/>
          </a:xfrm>
        </p:grpSpPr>
        <p:sp>
          <p:nvSpPr>
            <p:cNvPr id="5" name="AutoShape 8"/>
            <p:cNvSpPr>
              <a:spLocks noChangeAspect="1" noChangeArrowheads="1" noTextEdit="1"/>
            </p:cNvSpPr>
            <p:nvPr/>
          </p:nvSpPr>
          <p:spPr bwMode="auto">
            <a:xfrm>
              <a:off x="981" y="1200"/>
              <a:ext cx="3798"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6" name="Line 10"/>
            <p:cNvSpPr>
              <a:spLocks noChangeShapeType="1"/>
            </p:cNvSpPr>
            <p:nvPr/>
          </p:nvSpPr>
          <p:spPr bwMode="auto">
            <a:xfrm flipV="1">
              <a:off x="1520" y="1631"/>
              <a:ext cx="1" cy="188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7" name="Line 11"/>
            <p:cNvSpPr>
              <a:spLocks noChangeShapeType="1"/>
            </p:cNvSpPr>
            <p:nvPr/>
          </p:nvSpPr>
          <p:spPr bwMode="auto">
            <a:xfrm>
              <a:off x="1520" y="3517"/>
              <a:ext cx="310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8" name="Line 12"/>
            <p:cNvSpPr>
              <a:spLocks noChangeShapeType="1"/>
            </p:cNvSpPr>
            <p:nvPr/>
          </p:nvSpPr>
          <p:spPr bwMode="auto">
            <a:xfrm>
              <a:off x="1520" y="3331"/>
              <a:ext cx="3109"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9" name="Line 13"/>
            <p:cNvSpPr>
              <a:spLocks noChangeShapeType="1"/>
            </p:cNvSpPr>
            <p:nvPr/>
          </p:nvSpPr>
          <p:spPr bwMode="auto">
            <a:xfrm>
              <a:off x="1520" y="3140"/>
              <a:ext cx="3109"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10" name="Line 14"/>
            <p:cNvSpPr>
              <a:spLocks noChangeShapeType="1"/>
            </p:cNvSpPr>
            <p:nvPr/>
          </p:nvSpPr>
          <p:spPr bwMode="auto">
            <a:xfrm>
              <a:off x="1520" y="2954"/>
              <a:ext cx="3109"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11" name="Line 15"/>
            <p:cNvSpPr>
              <a:spLocks noChangeShapeType="1"/>
            </p:cNvSpPr>
            <p:nvPr/>
          </p:nvSpPr>
          <p:spPr bwMode="auto">
            <a:xfrm>
              <a:off x="1520" y="2762"/>
              <a:ext cx="3109"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12" name="Line 16"/>
            <p:cNvSpPr>
              <a:spLocks noChangeShapeType="1"/>
            </p:cNvSpPr>
            <p:nvPr/>
          </p:nvSpPr>
          <p:spPr bwMode="auto">
            <a:xfrm>
              <a:off x="1520" y="2571"/>
              <a:ext cx="3109"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13" name="Line 17"/>
            <p:cNvSpPr>
              <a:spLocks noChangeShapeType="1"/>
            </p:cNvSpPr>
            <p:nvPr/>
          </p:nvSpPr>
          <p:spPr bwMode="auto">
            <a:xfrm>
              <a:off x="1520" y="2385"/>
              <a:ext cx="3109"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14" name="Line 18"/>
            <p:cNvSpPr>
              <a:spLocks noChangeShapeType="1"/>
            </p:cNvSpPr>
            <p:nvPr/>
          </p:nvSpPr>
          <p:spPr bwMode="auto">
            <a:xfrm>
              <a:off x="1520" y="2194"/>
              <a:ext cx="3109"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15" name="Line 19"/>
            <p:cNvSpPr>
              <a:spLocks noChangeShapeType="1"/>
            </p:cNvSpPr>
            <p:nvPr/>
          </p:nvSpPr>
          <p:spPr bwMode="auto">
            <a:xfrm>
              <a:off x="1520" y="2008"/>
              <a:ext cx="3109"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16" name="Line 20"/>
            <p:cNvSpPr>
              <a:spLocks noChangeShapeType="1"/>
            </p:cNvSpPr>
            <p:nvPr/>
          </p:nvSpPr>
          <p:spPr bwMode="auto">
            <a:xfrm>
              <a:off x="1520" y="1817"/>
              <a:ext cx="3109"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17" name="Line 21"/>
            <p:cNvSpPr>
              <a:spLocks noChangeShapeType="1"/>
            </p:cNvSpPr>
            <p:nvPr/>
          </p:nvSpPr>
          <p:spPr bwMode="auto">
            <a:xfrm>
              <a:off x="1520" y="1631"/>
              <a:ext cx="3109"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18" name="Line 22"/>
            <p:cNvSpPr>
              <a:spLocks noChangeShapeType="1"/>
            </p:cNvSpPr>
            <p:nvPr/>
          </p:nvSpPr>
          <p:spPr bwMode="auto">
            <a:xfrm>
              <a:off x="1520" y="2930"/>
              <a:ext cx="1" cy="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19" name="Freeform 18"/>
            <p:cNvSpPr>
              <a:spLocks/>
            </p:cNvSpPr>
            <p:nvPr/>
          </p:nvSpPr>
          <p:spPr bwMode="auto">
            <a:xfrm>
              <a:off x="1520" y="2571"/>
              <a:ext cx="3109" cy="946"/>
            </a:xfrm>
            <a:custGeom>
              <a:avLst/>
              <a:gdLst>
                <a:gd name="T0" fmla="*/ 0 w 3109"/>
                <a:gd name="T1" fmla="*/ 359 h 946"/>
                <a:gd name="T2" fmla="*/ 348 w 3109"/>
                <a:gd name="T3" fmla="*/ 383 h 946"/>
                <a:gd name="T4" fmla="*/ 695 w 3109"/>
                <a:gd name="T5" fmla="*/ 323 h 946"/>
                <a:gd name="T6" fmla="*/ 1037 w 3109"/>
                <a:gd name="T7" fmla="*/ 209 h 946"/>
                <a:gd name="T8" fmla="*/ 1384 w 3109"/>
                <a:gd name="T9" fmla="*/ 173 h 946"/>
                <a:gd name="T10" fmla="*/ 1731 w 3109"/>
                <a:gd name="T11" fmla="*/ 126 h 946"/>
                <a:gd name="T12" fmla="*/ 2073 w 3109"/>
                <a:gd name="T13" fmla="*/ 143 h 946"/>
                <a:gd name="T14" fmla="*/ 2768 w 3109"/>
                <a:gd name="T15" fmla="*/ 48 h 946"/>
                <a:gd name="T16" fmla="*/ 3109 w 3109"/>
                <a:gd name="T17" fmla="*/ 0 h 946"/>
                <a:gd name="T18" fmla="*/ 3109 w 3109"/>
                <a:gd name="T19" fmla="*/ 946 h 946"/>
                <a:gd name="T20" fmla="*/ 0 w 3109"/>
                <a:gd name="T21" fmla="*/ 946 h 946"/>
                <a:gd name="T22" fmla="*/ 0 w 3109"/>
                <a:gd name="T23" fmla="*/ 359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09" h="946">
                  <a:moveTo>
                    <a:pt x="0" y="359"/>
                  </a:moveTo>
                  <a:lnTo>
                    <a:pt x="348" y="383"/>
                  </a:lnTo>
                  <a:lnTo>
                    <a:pt x="695" y="323"/>
                  </a:lnTo>
                  <a:lnTo>
                    <a:pt x="1037" y="209"/>
                  </a:lnTo>
                  <a:lnTo>
                    <a:pt x="1384" y="173"/>
                  </a:lnTo>
                  <a:lnTo>
                    <a:pt x="1731" y="126"/>
                  </a:lnTo>
                  <a:lnTo>
                    <a:pt x="2073" y="143"/>
                  </a:lnTo>
                  <a:lnTo>
                    <a:pt x="2768" y="48"/>
                  </a:lnTo>
                  <a:lnTo>
                    <a:pt x="3109" y="0"/>
                  </a:lnTo>
                  <a:lnTo>
                    <a:pt x="3109" y="946"/>
                  </a:lnTo>
                  <a:lnTo>
                    <a:pt x="0" y="946"/>
                  </a:lnTo>
                  <a:lnTo>
                    <a:pt x="0" y="359"/>
                  </a:lnTo>
                  <a:close/>
                </a:path>
              </a:pathLst>
            </a:custGeom>
            <a:solidFill>
              <a:srgbClr val="0000FF"/>
            </a:solidFill>
            <a:ln w="0">
              <a:solidFill>
                <a:srgbClr val="000000"/>
              </a:solidFill>
              <a:prstDash val="solid"/>
              <a:round/>
              <a:headEnd/>
              <a:tailEnd/>
            </a:ln>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20" name="Line 24"/>
            <p:cNvSpPr>
              <a:spLocks noChangeShapeType="1"/>
            </p:cNvSpPr>
            <p:nvPr/>
          </p:nvSpPr>
          <p:spPr bwMode="auto">
            <a:xfrm>
              <a:off x="4629" y="2571"/>
              <a:ext cx="1" cy="9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21" name="Line 25"/>
            <p:cNvSpPr>
              <a:spLocks noChangeShapeType="1"/>
            </p:cNvSpPr>
            <p:nvPr/>
          </p:nvSpPr>
          <p:spPr bwMode="auto">
            <a:xfrm>
              <a:off x="1520" y="2882"/>
              <a:ext cx="1" cy="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22" name="Freeform 21"/>
            <p:cNvSpPr>
              <a:spLocks/>
            </p:cNvSpPr>
            <p:nvPr/>
          </p:nvSpPr>
          <p:spPr bwMode="auto">
            <a:xfrm>
              <a:off x="1520" y="1793"/>
              <a:ext cx="3109" cy="1161"/>
            </a:xfrm>
            <a:custGeom>
              <a:avLst/>
              <a:gdLst>
                <a:gd name="T0" fmla="*/ 0 w 3109"/>
                <a:gd name="T1" fmla="*/ 1089 h 1161"/>
                <a:gd name="T2" fmla="*/ 348 w 3109"/>
                <a:gd name="T3" fmla="*/ 1083 h 1161"/>
                <a:gd name="T4" fmla="*/ 695 w 3109"/>
                <a:gd name="T5" fmla="*/ 1005 h 1161"/>
                <a:gd name="T6" fmla="*/ 1037 w 3109"/>
                <a:gd name="T7" fmla="*/ 844 h 1161"/>
                <a:gd name="T8" fmla="*/ 1384 w 3109"/>
                <a:gd name="T9" fmla="*/ 778 h 1161"/>
                <a:gd name="T10" fmla="*/ 1731 w 3109"/>
                <a:gd name="T11" fmla="*/ 694 h 1161"/>
                <a:gd name="T12" fmla="*/ 2073 w 3109"/>
                <a:gd name="T13" fmla="*/ 640 h 1161"/>
                <a:gd name="T14" fmla="*/ 2420 w 3109"/>
                <a:gd name="T15" fmla="*/ 401 h 1161"/>
                <a:gd name="T16" fmla="*/ 2768 w 3109"/>
                <a:gd name="T17" fmla="*/ 263 h 1161"/>
                <a:gd name="T18" fmla="*/ 3109 w 3109"/>
                <a:gd name="T19" fmla="*/ 0 h 1161"/>
                <a:gd name="T20" fmla="*/ 3109 w 3109"/>
                <a:gd name="T21" fmla="*/ 778 h 1161"/>
                <a:gd name="T22" fmla="*/ 2768 w 3109"/>
                <a:gd name="T23" fmla="*/ 826 h 1161"/>
                <a:gd name="T24" fmla="*/ 2073 w 3109"/>
                <a:gd name="T25" fmla="*/ 921 h 1161"/>
                <a:gd name="T26" fmla="*/ 1731 w 3109"/>
                <a:gd name="T27" fmla="*/ 904 h 1161"/>
                <a:gd name="T28" fmla="*/ 1384 w 3109"/>
                <a:gd name="T29" fmla="*/ 951 h 1161"/>
                <a:gd name="T30" fmla="*/ 1037 w 3109"/>
                <a:gd name="T31" fmla="*/ 987 h 1161"/>
                <a:gd name="T32" fmla="*/ 695 w 3109"/>
                <a:gd name="T33" fmla="*/ 1101 h 1161"/>
                <a:gd name="T34" fmla="*/ 348 w 3109"/>
                <a:gd name="T35" fmla="*/ 1161 h 1161"/>
                <a:gd name="T36" fmla="*/ 0 w 3109"/>
                <a:gd name="T37" fmla="*/ 1137 h 1161"/>
                <a:gd name="T38" fmla="*/ 0 w 3109"/>
                <a:gd name="T39" fmla="*/ 1089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09" h="1161">
                  <a:moveTo>
                    <a:pt x="0" y="1089"/>
                  </a:moveTo>
                  <a:lnTo>
                    <a:pt x="348" y="1083"/>
                  </a:lnTo>
                  <a:lnTo>
                    <a:pt x="695" y="1005"/>
                  </a:lnTo>
                  <a:lnTo>
                    <a:pt x="1037" y="844"/>
                  </a:lnTo>
                  <a:lnTo>
                    <a:pt x="1384" y="778"/>
                  </a:lnTo>
                  <a:lnTo>
                    <a:pt x="1731" y="694"/>
                  </a:lnTo>
                  <a:lnTo>
                    <a:pt x="2073" y="640"/>
                  </a:lnTo>
                  <a:lnTo>
                    <a:pt x="2420" y="401"/>
                  </a:lnTo>
                  <a:lnTo>
                    <a:pt x="2768" y="263"/>
                  </a:lnTo>
                  <a:lnTo>
                    <a:pt x="3109" y="0"/>
                  </a:lnTo>
                  <a:lnTo>
                    <a:pt x="3109" y="778"/>
                  </a:lnTo>
                  <a:lnTo>
                    <a:pt x="2768" y="826"/>
                  </a:lnTo>
                  <a:lnTo>
                    <a:pt x="2073" y="921"/>
                  </a:lnTo>
                  <a:lnTo>
                    <a:pt x="1731" y="904"/>
                  </a:lnTo>
                  <a:lnTo>
                    <a:pt x="1384" y="951"/>
                  </a:lnTo>
                  <a:lnTo>
                    <a:pt x="1037" y="987"/>
                  </a:lnTo>
                  <a:lnTo>
                    <a:pt x="695" y="1101"/>
                  </a:lnTo>
                  <a:lnTo>
                    <a:pt x="348" y="1161"/>
                  </a:lnTo>
                  <a:lnTo>
                    <a:pt x="0" y="1137"/>
                  </a:lnTo>
                  <a:lnTo>
                    <a:pt x="0" y="1089"/>
                  </a:lnTo>
                  <a:close/>
                </a:path>
              </a:pathLst>
            </a:custGeom>
            <a:solidFill>
              <a:srgbClr val="FFFF90"/>
            </a:solidFill>
            <a:ln w="0">
              <a:solidFill>
                <a:srgbClr val="000000"/>
              </a:solidFill>
              <a:prstDash val="solid"/>
              <a:round/>
              <a:headEnd/>
              <a:tailEnd/>
            </a:ln>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23" name="Line 27"/>
            <p:cNvSpPr>
              <a:spLocks noChangeShapeType="1"/>
            </p:cNvSpPr>
            <p:nvPr/>
          </p:nvSpPr>
          <p:spPr bwMode="auto">
            <a:xfrm>
              <a:off x="4629" y="1793"/>
              <a:ext cx="1" cy="77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24" name="Freeform 23"/>
            <p:cNvSpPr>
              <a:spLocks noEditPoints="1"/>
            </p:cNvSpPr>
            <p:nvPr/>
          </p:nvSpPr>
          <p:spPr bwMode="auto">
            <a:xfrm>
              <a:off x="1083" y="2218"/>
              <a:ext cx="84" cy="754"/>
            </a:xfrm>
            <a:custGeom>
              <a:avLst/>
              <a:gdLst>
                <a:gd name="T0" fmla="*/ 60 w 84"/>
                <a:gd name="T1" fmla="*/ 718 h 754"/>
                <a:gd name="T2" fmla="*/ 60 w 84"/>
                <a:gd name="T3" fmla="*/ 706 h 754"/>
                <a:gd name="T4" fmla="*/ 84 w 84"/>
                <a:gd name="T5" fmla="*/ 682 h 754"/>
                <a:gd name="T6" fmla="*/ 12 w 84"/>
                <a:gd name="T7" fmla="*/ 742 h 754"/>
                <a:gd name="T8" fmla="*/ 0 w 84"/>
                <a:gd name="T9" fmla="*/ 652 h 754"/>
                <a:gd name="T10" fmla="*/ 84 w 84"/>
                <a:gd name="T11" fmla="*/ 652 h 754"/>
                <a:gd name="T12" fmla="*/ 84 w 84"/>
                <a:gd name="T13" fmla="*/ 652 h 754"/>
                <a:gd name="T14" fmla="*/ 84 w 84"/>
                <a:gd name="T15" fmla="*/ 622 h 754"/>
                <a:gd name="T16" fmla="*/ 0 w 84"/>
                <a:gd name="T17" fmla="*/ 598 h 754"/>
                <a:gd name="T18" fmla="*/ 0 w 84"/>
                <a:gd name="T19" fmla="*/ 574 h 754"/>
                <a:gd name="T20" fmla="*/ 84 w 84"/>
                <a:gd name="T21" fmla="*/ 574 h 754"/>
                <a:gd name="T22" fmla="*/ 84 w 84"/>
                <a:gd name="T23" fmla="*/ 574 h 754"/>
                <a:gd name="T24" fmla="*/ 24 w 84"/>
                <a:gd name="T25" fmla="*/ 520 h 754"/>
                <a:gd name="T26" fmla="*/ 84 w 84"/>
                <a:gd name="T27" fmla="*/ 514 h 754"/>
                <a:gd name="T28" fmla="*/ 54 w 84"/>
                <a:gd name="T29" fmla="*/ 556 h 754"/>
                <a:gd name="T30" fmla="*/ 66 w 84"/>
                <a:gd name="T31" fmla="*/ 544 h 754"/>
                <a:gd name="T32" fmla="*/ 48 w 84"/>
                <a:gd name="T33" fmla="*/ 508 h 754"/>
                <a:gd name="T34" fmla="*/ 36 w 84"/>
                <a:gd name="T35" fmla="*/ 538 h 754"/>
                <a:gd name="T36" fmla="*/ 54 w 84"/>
                <a:gd name="T37" fmla="*/ 544 h 754"/>
                <a:gd name="T38" fmla="*/ 30 w 84"/>
                <a:gd name="T39" fmla="*/ 479 h 754"/>
                <a:gd name="T40" fmla="*/ 36 w 84"/>
                <a:gd name="T41" fmla="*/ 437 h 754"/>
                <a:gd name="T42" fmla="*/ 30 w 84"/>
                <a:gd name="T43" fmla="*/ 455 h 754"/>
                <a:gd name="T44" fmla="*/ 84 w 84"/>
                <a:gd name="T45" fmla="*/ 485 h 754"/>
                <a:gd name="T46" fmla="*/ 0 w 84"/>
                <a:gd name="T47" fmla="*/ 389 h 754"/>
                <a:gd name="T48" fmla="*/ 84 w 84"/>
                <a:gd name="T49" fmla="*/ 353 h 754"/>
                <a:gd name="T50" fmla="*/ 30 w 84"/>
                <a:gd name="T51" fmla="*/ 311 h 754"/>
                <a:gd name="T52" fmla="*/ 54 w 84"/>
                <a:gd name="T53" fmla="*/ 257 h 754"/>
                <a:gd name="T54" fmla="*/ 84 w 84"/>
                <a:gd name="T55" fmla="*/ 299 h 754"/>
                <a:gd name="T56" fmla="*/ 54 w 84"/>
                <a:gd name="T57" fmla="*/ 317 h 754"/>
                <a:gd name="T58" fmla="*/ 78 w 84"/>
                <a:gd name="T59" fmla="*/ 293 h 754"/>
                <a:gd name="T60" fmla="*/ 36 w 84"/>
                <a:gd name="T61" fmla="*/ 275 h 754"/>
                <a:gd name="T62" fmla="*/ 48 w 84"/>
                <a:gd name="T63" fmla="*/ 305 h 754"/>
                <a:gd name="T64" fmla="*/ 84 w 84"/>
                <a:gd name="T65" fmla="*/ 245 h 754"/>
                <a:gd name="T66" fmla="*/ 24 w 84"/>
                <a:gd name="T67" fmla="*/ 233 h 754"/>
                <a:gd name="T68" fmla="*/ 84 w 84"/>
                <a:gd name="T69" fmla="*/ 197 h 754"/>
                <a:gd name="T70" fmla="*/ 30 w 84"/>
                <a:gd name="T71" fmla="*/ 227 h 754"/>
                <a:gd name="T72" fmla="*/ 84 w 84"/>
                <a:gd name="T73" fmla="*/ 173 h 754"/>
                <a:gd name="T74" fmla="*/ 24 w 84"/>
                <a:gd name="T75" fmla="*/ 161 h 754"/>
                <a:gd name="T76" fmla="*/ 84 w 84"/>
                <a:gd name="T77" fmla="*/ 125 h 754"/>
                <a:gd name="T78" fmla="*/ 30 w 84"/>
                <a:gd name="T79" fmla="*/ 155 h 754"/>
                <a:gd name="T80" fmla="*/ 66 w 84"/>
                <a:gd name="T81" fmla="*/ 65 h 754"/>
                <a:gd name="T82" fmla="*/ 84 w 84"/>
                <a:gd name="T83" fmla="*/ 95 h 754"/>
                <a:gd name="T84" fmla="*/ 30 w 84"/>
                <a:gd name="T85" fmla="*/ 107 h 754"/>
                <a:gd name="T86" fmla="*/ 42 w 84"/>
                <a:gd name="T87" fmla="*/ 60 h 754"/>
                <a:gd name="T88" fmla="*/ 78 w 84"/>
                <a:gd name="T89" fmla="*/ 89 h 754"/>
                <a:gd name="T90" fmla="*/ 66 w 84"/>
                <a:gd name="T91" fmla="*/ 65 h 754"/>
                <a:gd name="T92" fmla="*/ 36 w 84"/>
                <a:gd name="T93" fmla="*/ 71 h 754"/>
                <a:gd name="T94" fmla="*/ 48 w 84"/>
                <a:gd name="T95" fmla="*/ 101 h 754"/>
                <a:gd name="T96" fmla="*/ 66 w 84"/>
                <a:gd name="T97" fmla="*/ 42 h 754"/>
                <a:gd name="T98" fmla="*/ 66 w 84"/>
                <a:gd name="T99" fmla="*/ 6 h 754"/>
                <a:gd name="T100" fmla="*/ 54 w 84"/>
                <a:gd name="T101" fmla="*/ 36 h 754"/>
                <a:gd name="T102" fmla="*/ 30 w 84"/>
                <a:gd name="T103" fmla="*/ 42 h 754"/>
                <a:gd name="T104" fmla="*/ 36 w 84"/>
                <a:gd name="T105" fmla="*/ 0 h 754"/>
                <a:gd name="T106" fmla="*/ 30 w 84"/>
                <a:gd name="T107" fmla="*/ 18 h 754"/>
                <a:gd name="T108" fmla="*/ 48 w 84"/>
                <a:gd name="T109" fmla="*/ 30 h 754"/>
                <a:gd name="T110" fmla="*/ 84 w 84"/>
                <a:gd name="T111" fmla="*/ 6 h 754"/>
                <a:gd name="T112" fmla="*/ 66 w 84"/>
                <a:gd name="T113" fmla="*/ 48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 h="754">
                  <a:moveTo>
                    <a:pt x="84" y="754"/>
                  </a:moveTo>
                  <a:lnTo>
                    <a:pt x="0" y="754"/>
                  </a:lnTo>
                  <a:lnTo>
                    <a:pt x="0" y="736"/>
                  </a:lnTo>
                  <a:lnTo>
                    <a:pt x="60" y="718"/>
                  </a:lnTo>
                  <a:lnTo>
                    <a:pt x="66" y="718"/>
                  </a:lnTo>
                  <a:lnTo>
                    <a:pt x="72" y="712"/>
                  </a:lnTo>
                  <a:lnTo>
                    <a:pt x="66" y="712"/>
                  </a:lnTo>
                  <a:lnTo>
                    <a:pt x="60" y="706"/>
                  </a:lnTo>
                  <a:lnTo>
                    <a:pt x="0" y="688"/>
                  </a:lnTo>
                  <a:lnTo>
                    <a:pt x="0" y="670"/>
                  </a:lnTo>
                  <a:lnTo>
                    <a:pt x="84" y="670"/>
                  </a:lnTo>
                  <a:lnTo>
                    <a:pt x="84" y="682"/>
                  </a:lnTo>
                  <a:lnTo>
                    <a:pt x="12" y="682"/>
                  </a:lnTo>
                  <a:lnTo>
                    <a:pt x="84" y="706"/>
                  </a:lnTo>
                  <a:lnTo>
                    <a:pt x="84" y="718"/>
                  </a:lnTo>
                  <a:lnTo>
                    <a:pt x="12" y="742"/>
                  </a:lnTo>
                  <a:lnTo>
                    <a:pt x="84" y="742"/>
                  </a:lnTo>
                  <a:lnTo>
                    <a:pt x="84" y="754"/>
                  </a:lnTo>
                  <a:close/>
                  <a:moveTo>
                    <a:pt x="12" y="652"/>
                  </a:moveTo>
                  <a:lnTo>
                    <a:pt x="0" y="652"/>
                  </a:lnTo>
                  <a:lnTo>
                    <a:pt x="0" y="640"/>
                  </a:lnTo>
                  <a:lnTo>
                    <a:pt x="12" y="640"/>
                  </a:lnTo>
                  <a:lnTo>
                    <a:pt x="12" y="652"/>
                  </a:lnTo>
                  <a:close/>
                  <a:moveTo>
                    <a:pt x="84" y="652"/>
                  </a:moveTo>
                  <a:lnTo>
                    <a:pt x="24" y="652"/>
                  </a:lnTo>
                  <a:lnTo>
                    <a:pt x="24" y="640"/>
                  </a:lnTo>
                  <a:lnTo>
                    <a:pt x="84" y="640"/>
                  </a:lnTo>
                  <a:lnTo>
                    <a:pt x="84" y="652"/>
                  </a:lnTo>
                  <a:close/>
                  <a:moveTo>
                    <a:pt x="84" y="628"/>
                  </a:moveTo>
                  <a:lnTo>
                    <a:pt x="0" y="628"/>
                  </a:lnTo>
                  <a:lnTo>
                    <a:pt x="0" y="622"/>
                  </a:lnTo>
                  <a:lnTo>
                    <a:pt x="84" y="622"/>
                  </a:lnTo>
                  <a:lnTo>
                    <a:pt x="84" y="628"/>
                  </a:lnTo>
                  <a:close/>
                  <a:moveTo>
                    <a:pt x="84" y="604"/>
                  </a:moveTo>
                  <a:lnTo>
                    <a:pt x="0" y="604"/>
                  </a:lnTo>
                  <a:lnTo>
                    <a:pt x="0" y="598"/>
                  </a:lnTo>
                  <a:lnTo>
                    <a:pt x="84" y="598"/>
                  </a:lnTo>
                  <a:lnTo>
                    <a:pt x="84" y="604"/>
                  </a:lnTo>
                  <a:close/>
                  <a:moveTo>
                    <a:pt x="12" y="574"/>
                  </a:moveTo>
                  <a:lnTo>
                    <a:pt x="0" y="574"/>
                  </a:lnTo>
                  <a:lnTo>
                    <a:pt x="0" y="568"/>
                  </a:lnTo>
                  <a:lnTo>
                    <a:pt x="12" y="568"/>
                  </a:lnTo>
                  <a:lnTo>
                    <a:pt x="12" y="574"/>
                  </a:lnTo>
                  <a:close/>
                  <a:moveTo>
                    <a:pt x="84" y="574"/>
                  </a:moveTo>
                  <a:lnTo>
                    <a:pt x="24" y="574"/>
                  </a:lnTo>
                  <a:lnTo>
                    <a:pt x="24" y="568"/>
                  </a:lnTo>
                  <a:lnTo>
                    <a:pt x="84" y="568"/>
                  </a:lnTo>
                  <a:lnTo>
                    <a:pt x="84" y="574"/>
                  </a:lnTo>
                  <a:close/>
                  <a:moveTo>
                    <a:pt x="54" y="556"/>
                  </a:moveTo>
                  <a:lnTo>
                    <a:pt x="42" y="556"/>
                  </a:lnTo>
                  <a:lnTo>
                    <a:pt x="24" y="538"/>
                  </a:lnTo>
                  <a:lnTo>
                    <a:pt x="24" y="520"/>
                  </a:lnTo>
                  <a:lnTo>
                    <a:pt x="30" y="508"/>
                  </a:lnTo>
                  <a:lnTo>
                    <a:pt x="54" y="496"/>
                  </a:lnTo>
                  <a:lnTo>
                    <a:pt x="66" y="496"/>
                  </a:lnTo>
                  <a:lnTo>
                    <a:pt x="84" y="514"/>
                  </a:lnTo>
                  <a:lnTo>
                    <a:pt x="84" y="538"/>
                  </a:lnTo>
                  <a:lnTo>
                    <a:pt x="78" y="550"/>
                  </a:lnTo>
                  <a:lnTo>
                    <a:pt x="66" y="556"/>
                  </a:lnTo>
                  <a:lnTo>
                    <a:pt x="54" y="556"/>
                  </a:lnTo>
                  <a:close/>
                  <a:moveTo>
                    <a:pt x="54" y="556"/>
                  </a:moveTo>
                  <a:lnTo>
                    <a:pt x="54" y="556"/>
                  </a:lnTo>
                  <a:close/>
                  <a:moveTo>
                    <a:pt x="54" y="544"/>
                  </a:moveTo>
                  <a:lnTo>
                    <a:pt x="66" y="544"/>
                  </a:lnTo>
                  <a:lnTo>
                    <a:pt x="78" y="532"/>
                  </a:lnTo>
                  <a:lnTo>
                    <a:pt x="78" y="520"/>
                  </a:lnTo>
                  <a:lnTo>
                    <a:pt x="66" y="508"/>
                  </a:lnTo>
                  <a:lnTo>
                    <a:pt x="48" y="508"/>
                  </a:lnTo>
                  <a:lnTo>
                    <a:pt x="36" y="514"/>
                  </a:lnTo>
                  <a:lnTo>
                    <a:pt x="30" y="520"/>
                  </a:lnTo>
                  <a:lnTo>
                    <a:pt x="30" y="532"/>
                  </a:lnTo>
                  <a:lnTo>
                    <a:pt x="36" y="538"/>
                  </a:lnTo>
                  <a:lnTo>
                    <a:pt x="48" y="544"/>
                  </a:lnTo>
                  <a:lnTo>
                    <a:pt x="54" y="544"/>
                  </a:lnTo>
                  <a:close/>
                  <a:moveTo>
                    <a:pt x="54" y="544"/>
                  </a:moveTo>
                  <a:lnTo>
                    <a:pt x="54" y="544"/>
                  </a:lnTo>
                  <a:close/>
                  <a:moveTo>
                    <a:pt x="84" y="485"/>
                  </a:moveTo>
                  <a:lnTo>
                    <a:pt x="24" y="485"/>
                  </a:lnTo>
                  <a:lnTo>
                    <a:pt x="24" y="479"/>
                  </a:lnTo>
                  <a:lnTo>
                    <a:pt x="30" y="479"/>
                  </a:lnTo>
                  <a:lnTo>
                    <a:pt x="24" y="473"/>
                  </a:lnTo>
                  <a:lnTo>
                    <a:pt x="24" y="443"/>
                  </a:lnTo>
                  <a:lnTo>
                    <a:pt x="30" y="443"/>
                  </a:lnTo>
                  <a:lnTo>
                    <a:pt x="36" y="437"/>
                  </a:lnTo>
                  <a:lnTo>
                    <a:pt x="84" y="437"/>
                  </a:lnTo>
                  <a:lnTo>
                    <a:pt x="84" y="449"/>
                  </a:lnTo>
                  <a:lnTo>
                    <a:pt x="36" y="449"/>
                  </a:lnTo>
                  <a:lnTo>
                    <a:pt x="30" y="455"/>
                  </a:lnTo>
                  <a:lnTo>
                    <a:pt x="30" y="467"/>
                  </a:lnTo>
                  <a:lnTo>
                    <a:pt x="42" y="479"/>
                  </a:lnTo>
                  <a:lnTo>
                    <a:pt x="84" y="479"/>
                  </a:lnTo>
                  <a:lnTo>
                    <a:pt x="84" y="485"/>
                  </a:lnTo>
                  <a:close/>
                  <a:moveTo>
                    <a:pt x="84" y="365"/>
                  </a:moveTo>
                  <a:lnTo>
                    <a:pt x="12" y="365"/>
                  </a:lnTo>
                  <a:lnTo>
                    <a:pt x="12" y="389"/>
                  </a:lnTo>
                  <a:lnTo>
                    <a:pt x="0" y="389"/>
                  </a:lnTo>
                  <a:lnTo>
                    <a:pt x="0" y="323"/>
                  </a:lnTo>
                  <a:lnTo>
                    <a:pt x="12" y="323"/>
                  </a:lnTo>
                  <a:lnTo>
                    <a:pt x="12" y="353"/>
                  </a:lnTo>
                  <a:lnTo>
                    <a:pt x="84" y="353"/>
                  </a:lnTo>
                  <a:lnTo>
                    <a:pt x="84" y="365"/>
                  </a:lnTo>
                  <a:close/>
                  <a:moveTo>
                    <a:pt x="54" y="317"/>
                  </a:moveTo>
                  <a:lnTo>
                    <a:pt x="42" y="317"/>
                  </a:lnTo>
                  <a:lnTo>
                    <a:pt x="30" y="311"/>
                  </a:lnTo>
                  <a:lnTo>
                    <a:pt x="24" y="299"/>
                  </a:lnTo>
                  <a:lnTo>
                    <a:pt x="24" y="281"/>
                  </a:lnTo>
                  <a:lnTo>
                    <a:pt x="30" y="269"/>
                  </a:lnTo>
                  <a:lnTo>
                    <a:pt x="54" y="257"/>
                  </a:lnTo>
                  <a:lnTo>
                    <a:pt x="66" y="263"/>
                  </a:lnTo>
                  <a:lnTo>
                    <a:pt x="72" y="263"/>
                  </a:lnTo>
                  <a:lnTo>
                    <a:pt x="84" y="275"/>
                  </a:lnTo>
                  <a:lnTo>
                    <a:pt x="84" y="299"/>
                  </a:lnTo>
                  <a:lnTo>
                    <a:pt x="78" y="311"/>
                  </a:lnTo>
                  <a:lnTo>
                    <a:pt x="66" y="317"/>
                  </a:lnTo>
                  <a:lnTo>
                    <a:pt x="54" y="317"/>
                  </a:lnTo>
                  <a:close/>
                  <a:moveTo>
                    <a:pt x="54" y="317"/>
                  </a:moveTo>
                  <a:lnTo>
                    <a:pt x="54" y="317"/>
                  </a:lnTo>
                  <a:close/>
                  <a:moveTo>
                    <a:pt x="54" y="305"/>
                  </a:moveTo>
                  <a:lnTo>
                    <a:pt x="66" y="305"/>
                  </a:lnTo>
                  <a:lnTo>
                    <a:pt x="78" y="293"/>
                  </a:lnTo>
                  <a:lnTo>
                    <a:pt x="78" y="281"/>
                  </a:lnTo>
                  <a:lnTo>
                    <a:pt x="66" y="269"/>
                  </a:lnTo>
                  <a:lnTo>
                    <a:pt x="48" y="269"/>
                  </a:lnTo>
                  <a:lnTo>
                    <a:pt x="36" y="275"/>
                  </a:lnTo>
                  <a:lnTo>
                    <a:pt x="30" y="281"/>
                  </a:lnTo>
                  <a:lnTo>
                    <a:pt x="30" y="293"/>
                  </a:lnTo>
                  <a:lnTo>
                    <a:pt x="36" y="299"/>
                  </a:lnTo>
                  <a:lnTo>
                    <a:pt x="48" y="305"/>
                  </a:lnTo>
                  <a:lnTo>
                    <a:pt x="54" y="305"/>
                  </a:lnTo>
                  <a:close/>
                  <a:moveTo>
                    <a:pt x="54" y="305"/>
                  </a:moveTo>
                  <a:lnTo>
                    <a:pt x="54" y="305"/>
                  </a:lnTo>
                  <a:close/>
                  <a:moveTo>
                    <a:pt x="84" y="245"/>
                  </a:moveTo>
                  <a:lnTo>
                    <a:pt x="24" y="245"/>
                  </a:lnTo>
                  <a:lnTo>
                    <a:pt x="24" y="239"/>
                  </a:lnTo>
                  <a:lnTo>
                    <a:pt x="30" y="239"/>
                  </a:lnTo>
                  <a:lnTo>
                    <a:pt x="24" y="233"/>
                  </a:lnTo>
                  <a:lnTo>
                    <a:pt x="24" y="203"/>
                  </a:lnTo>
                  <a:lnTo>
                    <a:pt x="30" y="203"/>
                  </a:lnTo>
                  <a:lnTo>
                    <a:pt x="36" y="197"/>
                  </a:lnTo>
                  <a:lnTo>
                    <a:pt x="84" y="197"/>
                  </a:lnTo>
                  <a:lnTo>
                    <a:pt x="84" y="209"/>
                  </a:lnTo>
                  <a:lnTo>
                    <a:pt x="36" y="209"/>
                  </a:lnTo>
                  <a:lnTo>
                    <a:pt x="30" y="215"/>
                  </a:lnTo>
                  <a:lnTo>
                    <a:pt x="30" y="227"/>
                  </a:lnTo>
                  <a:lnTo>
                    <a:pt x="42" y="239"/>
                  </a:lnTo>
                  <a:lnTo>
                    <a:pt x="84" y="239"/>
                  </a:lnTo>
                  <a:lnTo>
                    <a:pt x="84" y="245"/>
                  </a:lnTo>
                  <a:close/>
                  <a:moveTo>
                    <a:pt x="84" y="173"/>
                  </a:moveTo>
                  <a:lnTo>
                    <a:pt x="24" y="173"/>
                  </a:lnTo>
                  <a:lnTo>
                    <a:pt x="24" y="167"/>
                  </a:lnTo>
                  <a:lnTo>
                    <a:pt x="30" y="167"/>
                  </a:lnTo>
                  <a:lnTo>
                    <a:pt x="24" y="161"/>
                  </a:lnTo>
                  <a:lnTo>
                    <a:pt x="24" y="131"/>
                  </a:lnTo>
                  <a:lnTo>
                    <a:pt x="30" y="131"/>
                  </a:lnTo>
                  <a:lnTo>
                    <a:pt x="36" y="125"/>
                  </a:lnTo>
                  <a:lnTo>
                    <a:pt x="84" y="125"/>
                  </a:lnTo>
                  <a:lnTo>
                    <a:pt x="84" y="137"/>
                  </a:lnTo>
                  <a:lnTo>
                    <a:pt x="36" y="137"/>
                  </a:lnTo>
                  <a:lnTo>
                    <a:pt x="30" y="143"/>
                  </a:lnTo>
                  <a:lnTo>
                    <a:pt x="30" y="155"/>
                  </a:lnTo>
                  <a:lnTo>
                    <a:pt x="42" y="167"/>
                  </a:lnTo>
                  <a:lnTo>
                    <a:pt x="84" y="167"/>
                  </a:lnTo>
                  <a:lnTo>
                    <a:pt x="84" y="173"/>
                  </a:lnTo>
                  <a:close/>
                  <a:moveTo>
                    <a:pt x="66" y="65"/>
                  </a:moveTo>
                  <a:lnTo>
                    <a:pt x="66" y="60"/>
                  </a:lnTo>
                  <a:lnTo>
                    <a:pt x="78" y="60"/>
                  </a:lnTo>
                  <a:lnTo>
                    <a:pt x="84" y="65"/>
                  </a:lnTo>
                  <a:lnTo>
                    <a:pt x="84" y="95"/>
                  </a:lnTo>
                  <a:lnTo>
                    <a:pt x="78" y="107"/>
                  </a:lnTo>
                  <a:lnTo>
                    <a:pt x="66" y="113"/>
                  </a:lnTo>
                  <a:lnTo>
                    <a:pt x="42" y="113"/>
                  </a:lnTo>
                  <a:lnTo>
                    <a:pt x="30" y="107"/>
                  </a:lnTo>
                  <a:lnTo>
                    <a:pt x="24" y="95"/>
                  </a:lnTo>
                  <a:lnTo>
                    <a:pt x="24" y="77"/>
                  </a:lnTo>
                  <a:lnTo>
                    <a:pt x="30" y="65"/>
                  </a:lnTo>
                  <a:lnTo>
                    <a:pt x="42" y="60"/>
                  </a:lnTo>
                  <a:lnTo>
                    <a:pt x="54" y="60"/>
                  </a:lnTo>
                  <a:lnTo>
                    <a:pt x="54" y="101"/>
                  </a:lnTo>
                  <a:lnTo>
                    <a:pt x="66" y="101"/>
                  </a:lnTo>
                  <a:lnTo>
                    <a:pt x="78" y="89"/>
                  </a:lnTo>
                  <a:lnTo>
                    <a:pt x="78" y="77"/>
                  </a:lnTo>
                  <a:lnTo>
                    <a:pt x="66" y="65"/>
                  </a:lnTo>
                  <a:close/>
                  <a:moveTo>
                    <a:pt x="66" y="65"/>
                  </a:moveTo>
                  <a:lnTo>
                    <a:pt x="66" y="65"/>
                  </a:lnTo>
                  <a:close/>
                  <a:moveTo>
                    <a:pt x="48" y="101"/>
                  </a:moveTo>
                  <a:lnTo>
                    <a:pt x="48" y="65"/>
                  </a:lnTo>
                  <a:lnTo>
                    <a:pt x="42" y="71"/>
                  </a:lnTo>
                  <a:lnTo>
                    <a:pt x="36" y="71"/>
                  </a:lnTo>
                  <a:lnTo>
                    <a:pt x="30" y="77"/>
                  </a:lnTo>
                  <a:lnTo>
                    <a:pt x="30" y="89"/>
                  </a:lnTo>
                  <a:lnTo>
                    <a:pt x="42" y="101"/>
                  </a:lnTo>
                  <a:lnTo>
                    <a:pt x="48" y="101"/>
                  </a:lnTo>
                  <a:close/>
                  <a:moveTo>
                    <a:pt x="48" y="101"/>
                  </a:moveTo>
                  <a:lnTo>
                    <a:pt x="48" y="101"/>
                  </a:lnTo>
                  <a:close/>
                  <a:moveTo>
                    <a:pt x="66" y="48"/>
                  </a:moveTo>
                  <a:lnTo>
                    <a:pt x="66" y="42"/>
                  </a:lnTo>
                  <a:lnTo>
                    <a:pt x="78" y="30"/>
                  </a:lnTo>
                  <a:lnTo>
                    <a:pt x="78" y="12"/>
                  </a:lnTo>
                  <a:lnTo>
                    <a:pt x="72" y="12"/>
                  </a:lnTo>
                  <a:lnTo>
                    <a:pt x="66" y="6"/>
                  </a:lnTo>
                  <a:lnTo>
                    <a:pt x="66" y="12"/>
                  </a:lnTo>
                  <a:lnTo>
                    <a:pt x="60" y="12"/>
                  </a:lnTo>
                  <a:lnTo>
                    <a:pt x="60" y="30"/>
                  </a:lnTo>
                  <a:lnTo>
                    <a:pt x="54" y="36"/>
                  </a:lnTo>
                  <a:lnTo>
                    <a:pt x="54" y="42"/>
                  </a:lnTo>
                  <a:lnTo>
                    <a:pt x="48" y="48"/>
                  </a:lnTo>
                  <a:lnTo>
                    <a:pt x="30" y="48"/>
                  </a:lnTo>
                  <a:lnTo>
                    <a:pt x="30" y="42"/>
                  </a:lnTo>
                  <a:lnTo>
                    <a:pt x="24" y="42"/>
                  </a:lnTo>
                  <a:lnTo>
                    <a:pt x="24" y="6"/>
                  </a:lnTo>
                  <a:lnTo>
                    <a:pt x="30" y="6"/>
                  </a:lnTo>
                  <a:lnTo>
                    <a:pt x="36" y="0"/>
                  </a:lnTo>
                  <a:lnTo>
                    <a:pt x="42" y="0"/>
                  </a:lnTo>
                  <a:lnTo>
                    <a:pt x="42" y="12"/>
                  </a:lnTo>
                  <a:lnTo>
                    <a:pt x="36" y="12"/>
                  </a:lnTo>
                  <a:lnTo>
                    <a:pt x="30" y="18"/>
                  </a:lnTo>
                  <a:lnTo>
                    <a:pt x="30" y="36"/>
                  </a:lnTo>
                  <a:lnTo>
                    <a:pt x="42" y="36"/>
                  </a:lnTo>
                  <a:lnTo>
                    <a:pt x="42" y="30"/>
                  </a:lnTo>
                  <a:lnTo>
                    <a:pt x="48" y="30"/>
                  </a:lnTo>
                  <a:lnTo>
                    <a:pt x="48" y="12"/>
                  </a:lnTo>
                  <a:lnTo>
                    <a:pt x="60" y="0"/>
                  </a:lnTo>
                  <a:lnTo>
                    <a:pt x="78" y="0"/>
                  </a:lnTo>
                  <a:lnTo>
                    <a:pt x="84" y="6"/>
                  </a:lnTo>
                  <a:lnTo>
                    <a:pt x="84" y="42"/>
                  </a:lnTo>
                  <a:lnTo>
                    <a:pt x="78" y="48"/>
                  </a:lnTo>
                  <a:lnTo>
                    <a:pt x="66" y="48"/>
                  </a:lnTo>
                  <a:close/>
                  <a:moveTo>
                    <a:pt x="66" y="48"/>
                  </a:moveTo>
                  <a:lnTo>
                    <a:pt x="66" y="4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25" name="Line 29"/>
            <p:cNvSpPr>
              <a:spLocks noChangeShapeType="1"/>
            </p:cNvSpPr>
            <p:nvPr/>
          </p:nvSpPr>
          <p:spPr bwMode="auto">
            <a:xfrm>
              <a:off x="1520" y="3517"/>
              <a:ext cx="1" cy="7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26" name="Rectangle 25"/>
            <p:cNvSpPr>
              <a:spLocks noChangeArrowheads="1"/>
            </p:cNvSpPr>
            <p:nvPr/>
          </p:nvSpPr>
          <p:spPr bwMode="auto">
            <a:xfrm>
              <a:off x="1388" y="3630"/>
              <a:ext cx="1"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US" altLang="en-US" sz="2400"/>
            </a:p>
          </p:txBody>
        </p:sp>
        <p:sp>
          <p:nvSpPr>
            <p:cNvPr id="27" name="Line 31"/>
            <p:cNvSpPr>
              <a:spLocks noChangeShapeType="1"/>
            </p:cNvSpPr>
            <p:nvPr/>
          </p:nvSpPr>
          <p:spPr bwMode="auto">
            <a:xfrm>
              <a:off x="1868" y="3517"/>
              <a:ext cx="1" cy="7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28" name="Rectangle 27"/>
            <p:cNvSpPr>
              <a:spLocks noChangeArrowheads="1"/>
            </p:cNvSpPr>
            <p:nvPr/>
          </p:nvSpPr>
          <p:spPr bwMode="auto">
            <a:xfrm>
              <a:off x="1736" y="3630"/>
              <a:ext cx="315"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r>
                <a:rPr lang="en-US" altLang="en-US" sz="2400">
                  <a:solidFill>
                    <a:srgbClr val="FFFF00"/>
                  </a:solidFill>
                  <a:latin typeface="Arial" panose="020B0604020202020204" pitchFamily="34" charset="0"/>
                </a:rPr>
                <a:t>1975</a:t>
              </a:r>
              <a:endParaRPr lang="en-US" altLang="en-US" sz="2400"/>
            </a:p>
          </p:txBody>
        </p:sp>
        <p:sp>
          <p:nvSpPr>
            <p:cNvPr id="29" name="Line 33"/>
            <p:cNvSpPr>
              <a:spLocks noChangeShapeType="1"/>
            </p:cNvSpPr>
            <p:nvPr/>
          </p:nvSpPr>
          <p:spPr bwMode="auto">
            <a:xfrm>
              <a:off x="2215" y="3517"/>
              <a:ext cx="1" cy="7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30" name="Rectangle 29"/>
            <p:cNvSpPr>
              <a:spLocks noChangeArrowheads="1"/>
            </p:cNvSpPr>
            <p:nvPr/>
          </p:nvSpPr>
          <p:spPr bwMode="auto">
            <a:xfrm>
              <a:off x="2077" y="3630"/>
              <a:ext cx="1"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US" altLang="en-US" sz="2400"/>
            </a:p>
          </p:txBody>
        </p:sp>
        <p:sp>
          <p:nvSpPr>
            <p:cNvPr id="31" name="Line 35"/>
            <p:cNvSpPr>
              <a:spLocks noChangeShapeType="1"/>
            </p:cNvSpPr>
            <p:nvPr/>
          </p:nvSpPr>
          <p:spPr bwMode="auto">
            <a:xfrm>
              <a:off x="2557" y="3517"/>
              <a:ext cx="1" cy="7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32" name="Rectangle 31"/>
            <p:cNvSpPr>
              <a:spLocks noChangeArrowheads="1"/>
            </p:cNvSpPr>
            <p:nvPr/>
          </p:nvSpPr>
          <p:spPr bwMode="auto">
            <a:xfrm>
              <a:off x="2425" y="3630"/>
              <a:ext cx="315"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r>
                <a:rPr lang="en-US" altLang="en-US" sz="2400">
                  <a:solidFill>
                    <a:srgbClr val="FFFF00"/>
                  </a:solidFill>
                  <a:latin typeface="Arial" panose="020B0604020202020204" pitchFamily="34" charset="0"/>
                </a:rPr>
                <a:t>1985</a:t>
              </a:r>
              <a:endParaRPr lang="en-US" altLang="en-US" sz="2400"/>
            </a:p>
          </p:txBody>
        </p:sp>
        <p:sp>
          <p:nvSpPr>
            <p:cNvPr id="33" name="Line 37"/>
            <p:cNvSpPr>
              <a:spLocks noChangeShapeType="1"/>
            </p:cNvSpPr>
            <p:nvPr/>
          </p:nvSpPr>
          <p:spPr bwMode="auto">
            <a:xfrm>
              <a:off x="2904" y="3517"/>
              <a:ext cx="1" cy="7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34" name="Rectangle 33"/>
            <p:cNvSpPr>
              <a:spLocks noChangeArrowheads="1"/>
            </p:cNvSpPr>
            <p:nvPr/>
          </p:nvSpPr>
          <p:spPr bwMode="auto">
            <a:xfrm>
              <a:off x="2772" y="3630"/>
              <a:ext cx="1"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US" altLang="en-US" sz="2400"/>
            </a:p>
          </p:txBody>
        </p:sp>
        <p:sp>
          <p:nvSpPr>
            <p:cNvPr id="35" name="Line 39"/>
            <p:cNvSpPr>
              <a:spLocks noChangeShapeType="1"/>
            </p:cNvSpPr>
            <p:nvPr/>
          </p:nvSpPr>
          <p:spPr bwMode="auto">
            <a:xfrm>
              <a:off x="3251" y="3517"/>
              <a:ext cx="1" cy="7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36" name="Rectangle 35"/>
            <p:cNvSpPr>
              <a:spLocks noChangeArrowheads="1"/>
            </p:cNvSpPr>
            <p:nvPr/>
          </p:nvSpPr>
          <p:spPr bwMode="auto">
            <a:xfrm>
              <a:off x="3114" y="3630"/>
              <a:ext cx="315"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r>
                <a:rPr lang="en-US" altLang="en-US" sz="2400">
                  <a:solidFill>
                    <a:srgbClr val="FFFF00"/>
                  </a:solidFill>
                  <a:latin typeface="Arial" panose="020B0604020202020204" pitchFamily="34" charset="0"/>
                </a:rPr>
                <a:t>1995</a:t>
              </a:r>
              <a:endParaRPr lang="en-US" altLang="en-US" sz="2400"/>
            </a:p>
          </p:txBody>
        </p:sp>
        <p:sp>
          <p:nvSpPr>
            <p:cNvPr id="37" name="Line 41"/>
            <p:cNvSpPr>
              <a:spLocks noChangeShapeType="1"/>
            </p:cNvSpPr>
            <p:nvPr/>
          </p:nvSpPr>
          <p:spPr bwMode="auto">
            <a:xfrm>
              <a:off x="3593" y="3517"/>
              <a:ext cx="1" cy="7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38" name="Rectangle 37"/>
            <p:cNvSpPr>
              <a:spLocks noChangeArrowheads="1"/>
            </p:cNvSpPr>
            <p:nvPr/>
          </p:nvSpPr>
          <p:spPr bwMode="auto">
            <a:xfrm>
              <a:off x="3461" y="3630"/>
              <a:ext cx="1"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US" altLang="en-US" sz="2400"/>
            </a:p>
          </p:txBody>
        </p:sp>
        <p:sp>
          <p:nvSpPr>
            <p:cNvPr id="39" name="Line 43"/>
            <p:cNvSpPr>
              <a:spLocks noChangeShapeType="1"/>
            </p:cNvSpPr>
            <p:nvPr/>
          </p:nvSpPr>
          <p:spPr bwMode="auto">
            <a:xfrm>
              <a:off x="3940" y="3517"/>
              <a:ext cx="1" cy="7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40" name="Rectangle 39"/>
            <p:cNvSpPr>
              <a:spLocks noChangeArrowheads="1"/>
            </p:cNvSpPr>
            <p:nvPr/>
          </p:nvSpPr>
          <p:spPr bwMode="auto">
            <a:xfrm>
              <a:off x="3809" y="3630"/>
              <a:ext cx="315"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r>
                <a:rPr lang="en-US" altLang="en-US" sz="2400">
                  <a:solidFill>
                    <a:srgbClr val="FFFF00"/>
                  </a:solidFill>
                  <a:latin typeface="Arial" panose="020B0604020202020204" pitchFamily="34" charset="0"/>
                </a:rPr>
                <a:t>2010</a:t>
              </a:r>
              <a:endParaRPr lang="en-US" altLang="en-US" sz="2400"/>
            </a:p>
          </p:txBody>
        </p:sp>
        <p:sp>
          <p:nvSpPr>
            <p:cNvPr id="41" name="Line 45"/>
            <p:cNvSpPr>
              <a:spLocks noChangeShapeType="1"/>
            </p:cNvSpPr>
            <p:nvPr/>
          </p:nvSpPr>
          <p:spPr bwMode="auto">
            <a:xfrm>
              <a:off x="4288" y="3517"/>
              <a:ext cx="1" cy="7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42" name="Rectangle 41"/>
            <p:cNvSpPr>
              <a:spLocks noChangeArrowheads="1"/>
            </p:cNvSpPr>
            <p:nvPr/>
          </p:nvSpPr>
          <p:spPr bwMode="auto">
            <a:xfrm>
              <a:off x="4156" y="3630"/>
              <a:ext cx="1"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US" altLang="en-US" sz="2400"/>
            </a:p>
          </p:txBody>
        </p:sp>
        <p:sp>
          <p:nvSpPr>
            <p:cNvPr id="43" name="Line 47"/>
            <p:cNvSpPr>
              <a:spLocks noChangeShapeType="1"/>
            </p:cNvSpPr>
            <p:nvPr/>
          </p:nvSpPr>
          <p:spPr bwMode="auto">
            <a:xfrm>
              <a:off x="4629" y="3517"/>
              <a:ext cx="1" cy="7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44" name="Rectangle 43"/>
            <p:cNvSpPr>
              <a:spLocks noChangeArrowheads="1"/>
            </p:cNvSpPr>
            <p:nvPr/>
          </p:nvSpPr>
          <p:spPr bwMode="auto">
            <a:xfrm>
              <a:off x="4497" y="3630"/>
              <a:ext cx="315"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r>
                <a:rPr lang="en-US" altLang="en-US" sz="2400">
                  <a:solidFill>
                    <a:srgbClr val="FFFF00"/>
                  </a:solidFill>
                  <a:latin typeface="Arial" panose="020B0604020202020204" pitchFamily="34" charset="0"/>
                </a:rPr>
                <a:t>2030</a:t>
              </a:r>
              <a:endParaRPr lang="en-US" altLang="en-US" sz="2400"/>
            </a:p>
          </p:txBody>
        </p:sp>
        <p:sp>
          <p:nvSpPr>
            <p:cNvPr id="45" name="Line 49"/>
            <p:cNvSpPr>
              <a:spLocks noChangeShapeType="1"/>
            </p:cNvSpPr>
            <p:nvPr/>
          </p:nvSpPr>
          <p:spPr bwMode="auto">
            <a:xfrm flipH="1">
              <a:off x="1448" y="3517"/>
              <a:ext cx="72"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46" name="Rectangle 45"/>
            <p:cNvSpPr>
              <a:spLocks noChangeArrowheads="1"/>
            </p:cNvSpPr>
            <p:nvPr/>
          </p:nvSpPr>
          <p:spPr bwMode="auto">
            <a:xfrm>
              <a:off x="1340" y="3451"/>
              <a:ext cx="79"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r>
                <a:rPr lang="en-US" altLang="en-US" sz="2400">
                  <a:solidFill>
                    <a:srgbClr val="FFFF00"/>
                  </a:solidFill>
                  <a:latin typeface="Arial" panose="020B0604020202020204" pitchFamily="34" charset="0"/>
                </a:rPr>
                <a:t>0</a:t>
              </a:r>
              <a:endParaRPr lang="en-US" altLang="en-US" sz="2400"/>
            </a:p>
          </p:txBody>
        </p:sp>
        <p:sp>
          <p:nvSpPr>
            <p:cNvPr id="47" name="Line 51"/>
            <p:cNvSpPr>
              <a:spLocks noChangeShapeType="1"/>
            </p:cNvSpPr>
            <p:nvPr/>
          </p:nvSpPr>
          <p:spPr bwMode="auto">
            <a:xfrm flipH="1">
              <a:off x="1448" y="3331"/>
              <a:ext cx="72"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48" name="Rectangle 47"/>
            <p:cNvSpPr>
              <a:spLocks noChangeArrowheads="1"/>
            </p:cNvSpPr>
            <p:nvPr/>
          </p:nvSpPr>
          <p:spPr bwMode="auto">
            <a:xfrm>
              <a:off x="1269" y="3259"/>
              <a:ext cx="157"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r>
                <a:rPr lang="en-US" altLang="en-US" sz="2400">
                  <a:solidFill>
                    <a:srgbClr val="FFFF00"/>
                  </a:solidFill>
                  <a:latin typeface="Arial" panose="020B0604020202020204" pitchFamily="34" charset="0"/>
                </a:rPr>
                <a:t>20</a:t>
              </a:r>
              <a:endParaRPr lang="en-US" altLang="en-US" sz="2400"/>
            </a:p>
          </p:txBody>
        </p:sp>
        <p:sp>
          <p:nvSpPr>
            <p:cNvPr id="49" name="Line 53"/>
            <p:cNvSpPr>
              <a:spLocks noChangeShapeType="1"/>
            </p:cNvSpPr>
            <p:nvPr/>
          </p:nvSpPr>
          <p:spPr bwMode="auto">
            <a:xfrm flipH="1">
              <a:off x="1448" y="3140"/>
              <a:ext cx="72"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50" name="Rectangle 49"/>
            <p:cNvSpPr>
              <a:spLocks noChangeArrowheads="1"/>
            </p:cNvSpPr>
            <p:nvPr/>
          </p:nvSpPr>
          <p:spPr bwMode="auto">
            <a:xfrm>
              <a:off x="1269" y="3073"/>
              <a:ext cx="157"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r>
                <a:rPr lang="en-US" altLang="en-US" sz="2400">
                  <a:solidFill>
                    <a:srgbClr val="FFFF00"/>
                  </a:solidFill>
                  <a:latin typeface="Arial" panose="020B0604020202020204" pitchFamily="34" charset="0"/>
                </a:rPr>
                <a:t>40</a:t>
              </a:r>
              <a:endParaRPr lang="en-US" altLang="en-US" sz="2400"/>
            </a:p>
          </p:txBody>
        </p:sp>
        <p:sp>
          <p:nvSpPr>
            <p:cNvPr id="51" name="Line 55"/>
            <p:cNvSpPr>
              <a:spLocks noChangeShapeType="1"/>
            </p:cNvSpPr>
            <p:nvPr/>
          </p:nvSpPr>
          <p:spPr bwMode="auto">
            <a:xfrm flipH="1">
              <a:off x="1448" y="2954"/>
              <a:ext cx="72"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52" name="Rectangle 51"/>
            <p:cNvSpPr>
              <a:spLocks noChangeArrowheads="1"/>
            </p:cNvSpPr>
            <p:nvPr/>
          </p:nvSpPr>
          <p:spPr bwMode="auto">
            <a:xfrm>
              <a:off x="1269" y="2882"/>
              <a:ext cx="157"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r>
                <a:rPr lang="en-US" altLang="en-US" sz="2400">
                  <a:solidFill>
                    <a:srgbClr val="FFFF00"/>
                  </a:solidFill>
                  <a:latin typeface="Arial" panose="020B0604020202020204" pitchFamily="34" charset="0"/>
                </a:rPr>
                <a:t>60</a:t>
              </a:r>
              <a:endParaRPr lang="en-US" altLang="en-US" sz="2400"/>
            </a:p>
          </p:txBody>
        </p:sp>
        <p:sp>
          <p:nvSpPr>
            <p:cNvPr id="53" name="Line 57"/>
            <p:cNvSpPr>
              <a:spLocks noChangeShapeType="1"/>
            </p:cNvSpPr>
            <p:nvPr/>
          </p:nvSpPr>
          <p:spPr bwMode="auto">
            <a:xfrm flipH="1">
              <a:off x="1448" y="2762"/>
              <a:ext cx="72"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54" name="Rectangle 53"/>
            <p:cNvSpPr>
              <a:spLocks noChangeArrowheads="1"/>
            </p:cNvSpPr>
            <p:nvPr/>
          </p:nvSpPr>
          <p:spPr bwMode="auto">
            <a:xfrm>
              <a:off x="1269" y="2690"/>
              <a:ext cx="157"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r>
                <a:rPr lang="en-US" altLang="en-US" sz="2400">
                  <a:solidFill>
                    <a:srgbClr val="FFFF00"/>
                  </a:solidFill>
                  <a:latin typeface="Arial" panose="020B0604020202020204" pitchFamily="34" charset="0"/>
                </a:rPr>
                <a:t>80</a:t>
              </a:r>
              <a:endParaRPr lang="en-US" altLang="en-US" sz="2400"/>
            </a:p>
          </p:txBody>
        </p:sp>
        <p:sp>
          <p:nvSpPr>
            <p:cNvPr id="55" name="Line 59"/>
            <p:cNvSpPr>
              <a:spLocks noChangeShapeType="1"/>
            </p:cNvSpPr>
            <p:nvPr/>
          </p:nvSpPr>
          <p:spPr bwMode="auto">
            <a:xfrm flipH="1">
              <a:off x="1448" y="2571"/>
              <a:ext cx="72"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56" name="Rectangle 55"/>
            <p:cNvSpPr>
              <a:spLocks noChangeArrowheads="1"/>
            </p:cNvSpPr>
            <p:nvPr/>
          </p:nvSpPr>
          <p:spPr bwMode="auto">
            <a:xfrm>
              <a:off x="1203" y="2505"/>
              <a:ext cx="236"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r>
                <a:rPr lang="en-US" altLang="en-US" sz="2400">
                  <a:solidFill>
                    <a:srgbClr val="FFFF00"/>
                  </a:solidFill>
                  <a:latin typeface="Arial" panose="020B0604020202020204" pitchFamily="34" charset="0"/>
                </a:rPr>
                <a:t>100</a:t>
              </a:r>
              <a:endParaRPr lang="en-US" altLang="en-US" sz="2400"/>
            </a:p>
          </p:txBody>
        </p:sp>
        <p:sp>
          <p:nvSpPr>
            <p:cNvPr id="57" name="Line 61"/>
            <p:cNvSpPr>
              <a:spLocks noChangeShapeType="1"/>
            </p:cNvSpPr>
            <p:nvPr/>
          </p:nvSpPr>
          <p:spPr bwMode="auto">
            <a:xfrm flipH="1">
              <a:off x="1448" y="2385"/>
              <a:ext cx="72"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58" name="Rectangle 57"/>
            <p:cNvSpPr>
              <a:spLocks noChangeArrowheads="1"/>
            </p:cNvSpPr>
            <p:nvPr/>
          </p:nvSpPr>
          <p:spPr bwMode="auto">
            <a:xfrm>
              <a:off x="1203" y="2313"/>
              <a:ext cx="236"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r>
                <a:rPr lang="en-US" altLang="en-US" sz="2400">
                  <a:solidFill>
                    <a:srgbClr val="FFFF00"/>
                  </a:solidFill>
                  <a:latin typeface="Arial" panose="020B0604020202020204" pitchFamily="34" charset="0"/>
                </a:rPr>
                <a:t>120</a:t>
              </a:r>
              <a:endParaRPr lang="en-US" altLang="en-US" sz="2400"/>
            </a:p>
          </p:txBody>
        </p:sp>
        <p:sp>
          <p:nvSpPr>
            <p:cNvPr id="59" name="Line 63"/>
            <p:cNvSpPr>
              <a:spLocks noChangeShapeType="1"/>
            </p:cNvSpPr>
            <p:nvPr/>
          </p:nvSpPr>
          <p:spPr bwMode="auto">
            <a:xfrm flipH="1">
              <a:off x="1448" y="2194"/>
              <a:ext cx="72"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60" name="Rectangle 59"/>
            <p:cNvSpPr>
              <a:spLocks noChangeArrowheads="1"/>
            </p:cNvSpPr>
            <p:nvPr/>
          </p:nvSpPr>
          <p:spPr bwMode="auto">
            <a:xfrm>
              <a:off x="1203" y="2128"/>
              <a:ext cx="236"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r>
                <a:rPr lang="en-US" altLang="en-US" sz="2400">
                  <a:solidFill>
                    <a:srgbClr val="FFFF00"/>
                  </a:solidFill>
                  <a:latin typeface="Arial" panose="020B0604020202020204" pitchFamily="34" charset="0"/>
                </a:rPr>
                <a:t>140</a:t>
              </a:r>
              <a:endParaRPr lang="en-US" altLang="en-US" sz="2400"/>
            </a:p>
          </p:txBody>
        </p:sp>
        <p:sp>
          <p:nvSpPr>
            <p:cNvPr id="61" name="Line 65"/>
            <p:cNvSpPr>
              <a:spLocks noChangeShapeType="1"/>
            </p:cNvSpPr>
            <p:nvPr/>
          </p:nvSpPr>
          <p:spPr bwMode="auto">
            <a:xfrm flipH="1">
              <a:off x="1448" y="2008"/>
              <a:ext cx="72"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62" name="Rectangle 61"/>
            <p:cNvSpPr>
              <a:spLocks noChangeArrowheads="1"/>
            </p:cNvSpPr>
            <p:nvPr/>
          </p:nvSpPr>
          <p:spPr bwMode="auto">
            <a:xfrm>
              <a:off x="1203" y="1936"/>
              <a:ext cx="236"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r>
                <a:rPr lang="en-US" altLang="en-US" sz="2400">
                  <a:solidFill>
                    <a:srgbClr val="FFFF00"/>
                  </a:solidFill>
                  <a:latin typeface="Arial" panose="020B0604020202020204" pitchFamily="34" charset="0"/>
                </a:rPr>
                <a:t>160</a:t>
              </a:r>
              <a:endParaRPr lang="en-US" altLang="en-US" sz="2400"/>
            </a:p>
          </p:txBody>
        </p:sp>
        <p:sp>
          <p:nvSpPr>
            <p:cNvPr id="63" name="Line 67"/>
            <p:cNvSpPr>
              <a:spLocks noChangeShapeType="1"/>
            </p:cNvSpPr>
            <p:nvPr/>
          </p:nvSpPr>
          <p:spPr bwMode="auto">
            <a:xfrm flipH="1">
              <a:off x="1448" y="1817"/>
              <a:ext cx="72"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64" name="Rectangle 63"/>
            <p:cNvSpPr>
              <a:spLocks noChangeArrowheads="1"/>
            </p:cNvSpPr>
            <p:nvPr/>
          </p:nvSpPr>
          <p:spPr bwMode="auto">
            <a:xfrm>
              <a:off x="1203" y="1750"/>
              <a:ext cx="236"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r>
                <a:rPr lang="en-US" altLang="en-US" sz="2400">
                  <a:solidFill>
                    <a:srgbClr val="FFFF00"/>
                  </a:solidFill>
                  <a:latin typeface="Arial" panose="020B0604020202020204" pitchFamily="34" charset="0"/>
                </a:rPr>
                <a:t>180</a:t>
              </a:r>
              <a:endParaRPr lang="en-US" altLang="en-US" sz="2400"/>
            </a:p>
          </p:txBody>
        </p:sp>
        <p:sp>
          <p:nvSpPr>
            <p:cNvPr id="65" name="Line 69"/>
            <p:cNvSpPr>
              <a:spLocks noChangeShapeType="1"/>
            </p:cNvSpPr>
            <p:nvPr/>
          </p:nvSpPr>
          <p:spPr bwMode="auto">
            <a:xfrm flipH="1">
              <a:off x="1448" y="1631"/>
              <a:ext cx="72"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66" name="Rectangle 65"/>
            <p:cNvSpPr>
              <a:spLocks noChangeArrowheads="1"/>
            </p:cNvSpPr>
            <p:nvPr/>
          </p:nvSpPr>
          <p:spPr bwMode="auto">
            <a:xfrm>
              <a:off x="1203" y="1559"/>
              <a:ext cx="236"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r>
                <a:rPr lang="en-US" altLang="en-US" sz="2400">
                  <a:solidFill>
                    <a:srgbClr val="FFFF00"/>
                  </a:solidFill>
                  <a:latin typeface="Arial" panose="020B0604020202020204" pitchFamily="34" charset="0"/>
                </a:rPr>
                <a:t>200</a:t>
              </a:r>
              <a:endParaRPr lang="en-US" altLang="en-US" sz="2400"/>
            </a:p>
          </p:txBody>
        </p:sp>
        <p:sp>
          <p:nvSpPr>
            <p:cNvPr id="67" name="Rectangle 66"/>
            <p:cNvSpPr>
              <a:spLocks noChangeArrowheads="1"/>
            </p:cNvSpPr>
            <p:nvPr/>
          </p:nvSpPr>
          <p:spPr bwMode="auto">
            <a:xfrm>
              <a:off x="1814" y="1266"/>
              <a:ext cx="155" cy="155"/>
            </a:xfrm>
            <a:prstGeom prst="rect">
              <a:avLst/>
            </a:prstGeom>
            <a:solidFill>
              <a:srgbClr val="FFFF90"/>
            </a:solidFill>
            <a:ln w="0">
              <a:solidFill>
                <a:srgbClr val="000000"/>
              </a:solidFill>
              <a:miter lim="800000"/>
              <a:headEnd/>
              <a:tailEnd/>
            </a:ln>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68" name="Rectangle 67"/>
            <p:cNvSpPr>
              <a:spLocks noChangeArrowheads="1"/>
            </p:cNvSpPr>
            <p:nvPr/>
          </p:nvSpPr>
          <p:spPr bwMode="auto">
            <a:xfrm>
              <a:off x="2107" y="1272"/>
              <a:ext cx="755"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r>
                <a:rPr lang="en-US" altLang="en-US" sz="2400">
                  <a:solidFill>
                    <a:srgbClr val="FFFF00"/>
                  </a:solidFill>
                  <a:latin typeface="Arial" panose="020B0604020202020204" pitchFamily="34" charset="0"/>
                </a:rPr>
                <a:t>Aquaculture</a:t>
              </a:r>
              <a:endParaRPr lang="en-US" altLang="en-US" sz="2400"/>
            </a:p>
          </p:txBody>
        </p:sp>
        <p:sp>
          <p:nvSpPr>
            <p:cNvPr id="69" name="Rectangle 68"/>
            <p:cNvSpPr>
              <a:spLocks noChangeArrowheads="1"/>
            </p:cNvSpPr>
            <p:nvPr/>
          </p:nvSpPr>
          <p:spPr bwMode="auto">
            <a:xfrm>
              <a:off x="2970" y="1266"/>
              <a:ext cx="156" cy="155"/>
            </a:xfrm>
            <a:prstGeom prst="rect">
              <a:avLst/>
            </a:prstGeom>
            <a:solidFill>
              <a:srgbClr val="0000FF"/>
            </a:solidFill>
            <a:ln w="0">
              <a:solidFill>
                <a:srgbClr val="000000"/>
              </a:solidFill>
              <a:miter lim="800000"/>
              <a:headEnd/>
              <a:tailEnd/>
            </a:ln>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70" name="Rectangle 69"/>
            <p:cNvSpPr>
              <a:spLocks noChangeArrowheads="1"/>
            </p:cNvSpPr>
            <p:nvPr/>
          </p:nvSpPr>
          <p:spPr bwMode="auto">
            <a:xfrm>
              <a:off x="3263" y="1272"/>
              <a:ext cx="574"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r>
                <a:rPr lang="en-US" altLang="en-US" sz="2400">
                  <a:solidFill>
                    <a:srgbClr val="FFFF00"/>
                  </a:solidFill>
                  <a:latin typeface="Arial" panose="020B0604020202020204" pitchFamily="34" charset="0"/>
                </a:rPr>
                <a:t>Fisheries</a:t>
              </a:r>
              <a:endParaRPr lang="en-US" altLang="en-US" sz="2400"/>
            </a:p>
          </p:txBody>
        </p:sp>
      </p:grpSp>
    </p:spTree>
    <p:extLst>
      <p:ext uri="{BB962C8B-B14F-4D97-AF65-F5344CB8AC3E}">
        <p14:creationId xmlns:p14="http://schemas.microsoft.com/office/powerpoint/2010/main" val="2734627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Good:  Need for a Solution</a:t>
            </a:r>
            <a:endParaRPr lang="en-CA" dirty="0"/>
          </a:p>
        </p:txBody>
      </p:sp>
      <p:sp>
        <p:nvSpPr>
          <p:cNvPr id="3" name="Content Placeholder 2"/>
          <p:cNvSpPr>
            <a:spLocks noGrp="1"/>
          </p:cNvSpPr>
          <p:nvPr>
            <p:ph idx="1"/>
          </p:nvPr>
        </p:nvSpPr>
        <p:spPr/>
        <p:txBody>
          <a:bodyPr/>
          <a:lstStyle/>
          <a:p>
            <a:r>
              <a:rPr lang="en-CA" dirty="0" smtClean="0"/>
              <a:t>The world’s resources are limited; nowhere is that more clear than with seafood.</a:t>
            </a:r>
          </a:p>
          <a:p>
            <a:endParaRPr lang="en-CA" dirty="0"/>
          </a:p>
          <a:p>
            <a:r>
              <a:rPr lang="en-CA" dirty="0" smtClean="0"/>
              <a:t>Many of the global fisheries are fish at or beyond capacity, potentially facing collapse by 2050.</a:t>
            </a:r>
          </a:p>
          <a:p>
            <a:endParaRPr lang="en-CA" dirty="0"/>
          </a:p>
          <a:p>
            <a:r>
              <a:rPr lang="en-CA" dirty="0" smtClean="0"/>
              <a:t>Done right Aquaculture holds great promise to produce high quality, large volumes of seafood.</a:t>
            </a:r>
          </a:p>
        </p:txBody>
      </p:sp>
    </p:spTree>
    <p:extLst>
      <p:ext uri="{BB962C8B-B14F-4D97-AF65-F5344CB8AC3E}">
        <p14:creationId xmlns:p14="http://schemas.microsoft.com/office/powerpoint/2010/main" val="4193980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2"/>
          <p:cNvGrpSpPr>
            <a:grpSpLocks/>
          </p:cNvGrpSpPr>
          <p:nvPr/>
        </p:nvGrpSpPr>
        <p:grpSpPr bwMode="auto">
          <a:xfrm>
            <a:off x="1828800" y="1143000"/>
            <a:ext cx="8534400" cy="4191000"/>
            <a:chOff x="192" y="480"/>
            <a:chExt cx="5376" cy="2640"/>
          </a:xfrm>
        </p:grpSpPr>
        <p:sp>
          <p:nvSpPr>
            <p:cNvPr id="30723" name="Rectangle 3"/>
            <p:cNvSpPr>
              <a:spLocks noChangeArrowheads="1"/>
            </p:cNvSpPr>
            <p:nvPr/>
          </p:nvSpPr>
          <p:spPr bwMode="auto">
            <a:xfrm>
              <a:off x="192" y="480"/>
              <a:ext cx="5376" cy="264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pic>
          <p:nvPicPr>
            <p:cNvPr id="30724" name="Picture 4" descr="aquaucl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576"/>
              <a:ext cx="5184" cy="2427"/>
            </a:xfrm>
            <a:prstGeom prst="rect">
              <a:avLst/>
            </a:prstGeom>
            <a:noFill/>
            <a:ln w="6350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30725" name="Text Box 5"/>
          <p:cNvSpPr txBox="1">
            <a:spLocks noChangeArrowheads="1"/>
          </p:cNvSpPr>
          <p:nvPr/>
        </p:nvSpPr>
        <p:spPr bwMode="auto">
          <a:xfrm>
            <a:off x="8458200" y="4876800"/>
            <a:ext cx="1676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solidFill>
                  <a:schemeClr val="bg1"/>
                </a:solidFill>
                <a:latin typeface="Times New Roman" panose="02020603050405020304" pitchFamily="18" charset="0"/>
              </a:rPr>
              <a:t>Photograph by HBOI</a:t>
            </a:r>
          </a:p>
        </p:txBody>
      </p:sp>
    </p:spTree>
    <p:extLst>
      <p:ext uri="{BB962C8B-B14F-4D97-AF65-F5344CB8AC3E}">
        <p14:creationId xmlns:p14="http://schemas.microsoft.com/office/powerpoint/2010/main" val="792136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366" y="365125"/>
            <a:ext cx="10967434" cy="1325563"/>
          </a:xfrm>
        </p:spPr>
        <p:txBody>
          <a:bodyPr>
            <a:normAutofit fontScale="90000"/>
          </a:bodyPr>
          <a:lstStyle/>
          <a:p>
            <a:r>
              <a:rPr lang="en-CA" dirty="0" smtClean="0"/>
              <a:t>Total Production &amp; Value: NB, NL, NS, PEI</a:t>
            </a:r>
            <a:endParaRPr lang="en-CA" dirty="0"/>
          </a:p>
        </p:txBody>
      </p:sp>
      <p:pic>
        <p:nvPicPr>
          <p:cNvPr id="4" name="Content Placeholder 3"/>
          <p:cNvPicPr>
            <a:picLocks noGrp="1" noChangeAspect="1"/>
          </p:cNvPicPr>
          <p:nvPr>
            <p:ph idx="1"/>
          </p:nvPr>
        </p:nvPicPr>
        <p:blipFill>
          <a:blip r:embed="rId2"/>
          <a:stretch>
            <a:fillRect/>
          </a:stretch>
        </p:blipFill>
        <p:spPr>
          <a:xfrm>
            <a:off x="2045043" y="2211991"/>
            <a:ext cx="7328421" cy="4351338"/>
          </a:xfrm>
          <a:prstGeom prst="rect">
            <a:avLst/>
          </a:prstGeom>
        </p:spPr>
      </p:pic>
    </p:spTree>
    <p:extLst>
      <p:ext uri="{BB962C8B-B14F-4D97-AF65-F5344CB8AC3E}">
        <p14:creationId xmlns:p14="http://schemas.microsoft.com/office/powerpoint/2010/main" val="3273880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Key Industry Drivers </a:t>
            </a:r>
            <a:endParaRPr lang="en-CA" dirty="0"/>
          </a:p>
        </p:txBody>
      </p:sp>
      <p:sp>
        <p:nvSpPr>
          <p:cNvPr id="3" name="Content Placeholder 2"/>
          <p:cNvSpPr>
            <a:spLocks noGrp="1"/>
          </p:cNvSpPr>
          <p:nvPr>
            <p:ph idx="1"/>
          </p:nvPr>
        </p:nvSpPr>
        <p:spPr/>
        <p:txBody>
          <a:bodyPr>
            <a:normAutofit fontScale="77500" lnSpcReduction="20000"/>
          </a:bodyPr>
          <a:lstStyle/>
          <a:p>
            <a:r>
              <a:rPr lang="en-CA" altLang="en-US" sz="4400" i="1" dirty="0">
                <a:effectLst>
                  <a:outerShdw blurRad="38100" dist="38100" dir="2700000" algn="tl">
                    <a:srgbClr val="000000"/>
                  </a:outerShdw>
                </a:effectLst>
              </a:rPr>
              <a:t>Rural Based</a:t>
            </a:r>
          </a:p>
          <a:p>
            <a:r>
              <a:rPr lang="en-US" altLang="en-US" dirty="0"/>
              <a:t>Providing an Economic Alternative for Rural &amp; Coastal Communities.</a:t>
            </a:r>
          </a:p>
          <a:p>
            <a:r>
              <a:rPr lang="en-US" altLang="en-US" dirty="0"/>
              <a:t>Residents can stay, &amp; educated young people can return, to their communities.</a:t>
            </a:r>
            <a:endParaRPr lang="en-US" altLang="en-US" sz="3200" dirty="0"/>
          </a:p>
          <a:p>
            <a:endParaRPr lang="en-CA" altLang="en-US" sz="2400" i="1" dirty="0">
              <a:effectLst>
                <a:outerShdw blurRad="38100" dist="38100" dir="2700000" algn="tl">
                  <a:srgbClr val="000000"/>
                </a:outerShdw>
              </a:effectLst>
            </a:endParaRPr>
          </a:p>
          <a:p>
            <a:r>
              <a:rPr lang="en-CA" altLang="en-US" sz="4400" i="1" dirty="0">
                <a:effectLst>
                  <a:outerShdw blurRad="38100" dist="38100" dir="2700000" algn="tl">
                    <a:srgbClr val="000000"/>
                  </a:outerShdw>
                </a:effectLst>
              </a:rPr>
              <a:t>Science Based</a:t>
            </a:r>
          </a:p>
          <a:p>
            <a:r>
              <a:rPr lang="en-US" altLang="en-US" dirty="0"/>
              <a:t>Highly Efficient Producer of Protein using Science &amp; Technology.</a:t>
            </a:r>
          </a:p>
          <a:p>
            <a:endParaRPr lang="en-CA" altLang="en-US" sz="2400" i="1" dirty="0">
              <a:effectLst>
                <a:outerShdw blurRad="38100" dist="38100" dir="2700000" algn="tl">
                  <a:srgbClr val="000000"/>
                </a:outerShdw>
              </a:effectLst>
            </a:endParaRPr>
          </a:p>
          <a:p>
            <a:r>
              <a:rPr lang="en-CA" altLang="en-US" sz="4400" i="1" dirty="0">
                <a:effectLst>
                  <a:outerShdw blurRad="38100" dist="38100" dir="2700000" algn="tl">
                    <a:srgbClr val="000000"/>
                  </a:outerShdw>
                </a:effectLst>
              </a:rPr>
              <a:t>Market Based</a:t>
            </a:r>
          </a:p>
          <a:p>
            <a:r>
              <a:rPr lang="en-CA" altLang="en-US" dirty="0"/>
              <a:t>Food Industry - G</a:t>
            </a:r>
            <a:r>
              <a:rPr lang="en-US" altLang="en-US" dirty="0"/>
              <a:t>rowing Demand by Consumers.</a:t>
            </a:r>
            <a:r>
              <a:rPr lang="en-CA" altLang="en-US" i="1" dirty="0">
                <a:effectLst>
                  <a:outerShdw blurRad="38100" dist="38100" dir="2700000" algn="tl">
                    <a:srgbClr val="000000"/>
                  </a:outerShdw>
                </a:effectLst>
              </a:rPr>
              <a:t> </a:t>
            </a:r>
          </a:p>
          <a:p>
            <a:r>
              <a:rPr lang="en-CA" altLang="en-US" dirty="0"/>
              <a:t>Producing</a:t>
            </a:r>
            <a:r>
              <a:rPr lang="en-US" altLang="en-US" dirty="0"/>
              <a:t> High Quality, Safe, Nutritious, products</a:t>
            </a:r>
            <a:r>
              <a:rPr lang="en-CA" altLang="en-US" dirty="0"/>
              <a:t> year round. </a:t>
            </a:r>
            <a:endParaRPr lang="en-US" altLang="en-US" dirty="0"/>
          </a:p>
          <a:p>
            <a:endParaRPr lang="en-CA" dirty="0"/>
          </a:p>
        </p:txBody>
      </p:sp>
    </p:spTree>
    <p:extLst>
      <p:ext uri="{BB962C8B-B14F-4D97-AF65-F5344CB8AC3E}">
        <p14:creationId xmlns:p14="http://schemas.microsoft.com/office/powerpoint/2010/main" val="1610870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8121" y="1017678"/>
            <a:ext cx="9144000" cy="1641490"/>
          </a:xfrm>
        </p:spPr>
        <p:txBody>
          <a:bodyPr>
            <a:normAutofit/>
          </a:bodyPr>
          <a:lstStyle/>
          <a:p>
            <a:r>
              <a:rPr lang="en-CA" sz="7200" dirty="0" smtClean="0"/>
              <a:t>Science Based Industry </a:t>
            </a:r>
            <a:endParaRPr lang="en-CA" sz="7200" dirty="0"/>
          </a:p>
        </p:txBody>
      </p:sp>
      <p:sp>
        <p:nvSpPr>
          <p:cNvPr id="3" name="Subtitle 2"/>
          <p:cNvSpPr>
            <a:spLocks noGrp="1"/>
          </p:cNvSpPr>
          <p:nvPr>
            <p:ph type="subTitle" idx="1"/>
          </p:nvPr>
        </p:nvSpPr>
        <p:spPr>
          <a:xfrm>
            <a:off x="368121" y="1905143"/>
            <a:ext cx="9144000" cy="754025"/>
          </a:xfrm>
        </p:spPr>
        <p:txBody>
          <a:bodyPr/>
          <a:lstStyle/>
          <a:p>
            <a:endParaRPr lang="en-CA"/>
          </a:p>
        </p:txBody>
      </p:sp>
      <p:pic>
        <p:nvPicPr>
          <p:cNvPr id="4" name="Picture 3" descr="Pict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0794" y="2870144"/>
            <a:ext cx="5023198" cy="3533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508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CA" dirty="0" smtClean="0"/>
              <a:t>Monitoring and Sustainability </a:t>
            </a:r>
            <a:endParaRPr lang="en-CA" dirty="0"/>
          </a:p>
        </p:txBody>
      </p:sp>
      <p:sp>
        <p:nvSpPr>
          <p:cNvPr id="4" name="Content Placeholder 3"/>
          <p:cNvSpPr>
            <a:spLocks noGrp="1" noChangeArrowheads="1"/>
          </p:cNvSpPr>
          <p:nvPr>
            <p:ph idx="1"/>
          </p:nvPr>
        </p:nvSpPr>
        <p:spPr bwMode="auto">
          <a:xfrm>
            <a:off x="746513" y="1181680"/>
            <a:ext cx="10233800" cy="4922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buFontTx/>
              <a:buNone/>
            </a:pPr>
            <a:r>
              <a:rPr lang="en-US" altLang="en-US" sz="2400" u="sng" dirty="0"/>
              <a:t>The  Industry and Government are working together to provide for Sustainable Aquaculture Development</a:t>
            </a:r>
            <a:r>
              <a:rPr lang="en-US" altLang="en-US" sz="2400" dirty="0"/>
              <a:t>.  </a:t>
            </a:r>
            <a:endParaRPr lang="en-US" altLang="en-US" sz="2400" dirty="0" smtClean="0"/>
          </a:p>
          <a:p>
            <a:pPr>
              <a:lnSpc>
                <a:spcPct val="90000"/>
              </a:lnSpc>
              <a:buFontTx/>
              <a:buNone/>
            </a:pPr>
            <a:endParaRPr lang="en-US" altLang="en-US" sz="2400" dirty="0"/>
          </a:p>
          <a:p>
            <a:pPr>
              <a:lnSpc>
                <a:spcPct val="90000"/>
              </a:lnSpc>
              <a:buFontTx/>
              <a:buNone/>
            </a:pPr>
            <a:r>
              <a:rPr lang="en-US" altLang="en-US" sz="2400" dirty="0" smtClean="0"/>
              <a:t>Programs </a:t>
            </a:r>
            <a:r>
              <a:rPr lang="en-US" altLang="en-US" sz="2400" dirty="0"/>
              <a:t>include:</a:t>
            </a:r>
          </a:p>
          <a:p>
            <a:pPr>
              <a:lnSpc>
                <a:spcPct val="90000"/>
              </a:lnSpc>
              <a:buFontTx/>
              <a:buNone/>
            </a:pPr>
            <a:endParaRPr lang="en-US" altLang="en-US" sz="2400" dirty="0"/>
          </a:p>
          <a:p>
            <a:pPr lvl="1">
              <a:lnSpc>
                <a:spcPct val="90000"/>
              </a:lnSpc>
            </a:pPr>
            <a:r>
              <a:rPr lang="en-US" altLang="en-US" sz="2400" dirty="0"/>
              <a:t>Environmental Impact Assessments pre licensing.</a:t>
            </a:r>
          </a:p>
          <a:p>
            <a:pPr lvl="1">
              <a:lnSpc>
                <a:spcPct val="90000"/>
              </a:lnSpc>
            </a:pPr>
            <a:r>
              <a:rPr lang="en-US" altLang="en-US" sz="2400" dirty="0"/>
              <a:t>Environmental Monitoring &amp; Codes of Practice.</a:t>
            </a:r>
          </a:p>
          <a:p>
            <a:pPr lvl="1">
              <a:lnSpc>
                <a:spcPct val="90000"/>
              </a:lnSpc>
            </a:pPr>
            <a:r>
              <a:rPr lang="en-US" altLang="en-US" sz="2400" dirty="0"/>
              <a:t>Canadian Shellfish Sanitation Program.</a:t>
            </a:r>
          </a:p>
          <a:p>
            <a:pPr lvl="1">
              <a:lnSpc>
                <a:spcPct val="90000"/>
              </a:lnSpc>
            </a:pPr>
            <a:r>
              <a:rPr lang="en-US" altLang="en-US" sz="2400" dirty="0"/>
              <a:t>National Aquatic Animal Health Program.</a:t>
            </a:r>
          </a:p>
          <a:p>
            <a:pPr lvl="1">
              <a:lnSpc>
                <a:spcPct val="90000"/>
              </a:lnSpc>
            </a:pPr>
            <a:r>
              <a:rPr lang="en-US" altLang="en-US" sz="2400" dirty="0"/>
              <a:t>Processing Plant Quality Management Program (QMP).</a:t>
            </a:r>
          </a:p>
          <a:p>
            <a:pPr lvl="1">
              <a:lnSpc>
                <a:spcPct val="90000"/>
              </a:lnSpc>
            </a:pPr>
            <a:r>
              <a:rPr lang="en-US" altLang="en-US" sz="2400" dirty="0"/>
              <a:t>Safe Quality Food Institute Certification Program.</a:t>
            </a:r>
          </a:p>
        </p:txBody>
      </p:sp>
      <p:pic>
        <p:nvPicPr>
          <p:cNvPr id="5" name="Picture 4" descr="Fish V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8136" y="1753817"/>
            <a:ext cx="2694854" cy="2418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descr="Researc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8136" y="4417006"/>
            <a:ext cx="2736850" cy="223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58355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Market Based Industry </a:t>
            </a:r>
            <a:endParaRPr lang="en-CA" dirty="0"/>
          </a:p>
        </p:txBody>
      </p:sp>
      <p:sp>
        <p:nvSpPr>
          <p:cNvPr id="3" name="Content Placeholder 2"/>
          <p:cNvSpPr>
            <a:spLocks noGrp="1"/>
          </p:cNvSpPr>
          <p:nvPr>
            <p:ph idx="1"/>
          </p:nvPr>
        </p:nvSpPr>
        <p:spPr/>
        <p:txBody>
          <a:bodyPr/>
          <a:lstStyle/>
          <a:p>
            <a:r>
              <a:rPr lang="en-US" altLang="en-US" i="1" dirty="0"/>
              <a:t>Producing Safe, Healthy Food in a Sustainable Environment</a:t>
            </a:r>
          </a:p>
          <a:p>
            <a:endParaRPr lang="en-CA" dirty="0"/>
          </a:p>
        </p:txBody>
      </p:sp>
      <p:pic>
        <p:nvPicPr>
          <p:cNvPr id="4" name="Picture 3" descr="PEI Shell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8154" y="2935287"/>
            <a:ext cx="4537075" cy="29368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illet with Zuccini"/>
          <p:cNvPicPr>
            <a:picLocks noChangeAspect="1" noChangeArrowheads="1"/>
          </p:cNvPicPr>
          <p:nvPr/>
        </p:nvPicPr>
        <p:blipFill>
          <a:blip r:embed="rId3">
            <a:extLst>
              <a:ext uri="{28A0092B-C50C-407E-A947-70E740481C1C}">
                <a14:useLocalDpi xmlns:a14="http://schemas.microsoft.com/office/drawing/2010/main" val="0"/>
              </a:ext>
            </a:extLst>
          </a:blip>
          <a:srcRect l="18341" t="3969" r="14731" b="6090"/>
          <a:stretch>
            <a:fillRect/>
          </a:stretch>
        </p:blipFill>
        <p:spPr bwMode="auto">
          <a:xfrm>
            <a:off x="6391448" y="2360613"/>
            <a:ext cx="3671887" cy="3816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558022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The Bad: New Practice </a:t>
            </a:r>
            <a:endParaRPr lang="en-CA" dirty="0"/>
          </a:p>
        </p:txBody>
      </p:sp>
      <p:sp>
        <p:nvSpPr>
          <p:cNvPr id="3" name="Content Placeholder 2"/>
          <p:cNvSpPr>
            <a:spLocks noGrp="1"/>
          </p:cNvSpPr>
          <p:nvPr>
            <p:ph idx="1"/>
          </p:nvPr>
        </p:nvSpPr>
        <p:spPr/>
        <p:txBody>
          <a:bodyPr/>
          <a:lstStyle/>
          <a:p>
            <a:r>
              <a:rPr lang="en-CA" dirty="0" smtClean="0"/>
              <a:t>New practice:  Aquaculture has only been around for 30 – 40 years.  There is a steep learning curve for sustainability (trying to learn in 30 years what land farmers have learned in 6000 years!!)</a:t>
            </a:r>
          </a:p>
        </p:txBody>
      </p:sp>
    </p:spTree>
    <p:extLst>
      <p:ext uri="{BB962C8B-B14F-4D97-AF65-F5344CB8AC3E}">
        <p14:creationId xmlns:p14="http://schemas.microsoft.com/office/powerpoint/2010/main" val="4081460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Habitat Degradation</a:t>
            </a:r>
            <a:endParaRPr lang="en-CA" dirty="0"/>
          </a:p>
        </p:txBody>
      </p:sp>
      <p:sp>
        <p:nvSpPr>
          <p:cNvPr id="3" name="Content Placeholder 2"/>
          <p:cNvSpPr>
            <a:spLocks noGrp="1"/>
          </p:cNvSpPr>
          <p:nvPr>
            <p:ph idx="1"/>
          </p:nvPr>
        </p:nvSpPr>
        <p:spPr/>
        <p:txBody>
          <a:bodyPr/>
          <a:lstStyle/>
          <a:p>
            <a:r>
              <a:rPr lang="en-CA" dirty="0" smtClean="0"/>
              <a:t>Degradation </a:t>
            </a:r>
            <a:r>
              <a:rPr lang="en-CA" dirty="0"/>
              <a:t>of hundreds of thousands of hectares of mangrove forests and coastal wetlands for construction of aquaculture sites</a:t>
            </a:r>
            <a:r>
              <a:rPr lang="en-CA" dirty="0" smtClean="0"/>
              <a:t>.</a:t>
            </a:r>
          </a:p>
          <a:p>
            <a:endParaRPr lang="en-CA" dirty="0"/>
          </a:p>
          <a:p>
            <a:endParaRPr lang="en-CA" dirty="0"/>
          </a:p>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259" y="2972441"/>
            <a:ext cx="4199282" cy="279443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130" y="2972441"/>
            <a:ext cx="4148266" cy="2750481"/>
          </a:xfrm>
          <a:prstGeom prst="rect">
            <a:avLst/>
          </a:prstGeom>
        </p:spPr>
      </p:pic>
    </p:spTree>
    <p:extLst>
      <p:ext uri="{BB962C8B-B14F-4D97-AF65-F5344CB8AC3E}">
        <p14:creationId xmlns:p14="http://schemas.microsoft.com/office/powerpoint/2010/main" val="1602273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Fish Meal </a:t>
            </a:r>
            <a:endParaRPr lang="en-CA" dirty="0"/>
          </a:p>
        </p:txBody>
      </p:sp>
      <p:sp>
        <p:nvSpPr>
          <p:cNvPr id="3" name="Content Placeholder 2"/>
          <p:cNvSpPr>
            <a:spLocks noGrp="1"/>
          </p:cNvSpPr>
          <p:nvPr>
            <p:ph idx="1"/>
          </p:nvPr>
        </p:nvSpPr>
        <p:spPr/>
        <p:txBody>
          <a:bodyPr/>
          <a:lstStyle/>
          <a:p>
            <a:r>
              <a:rPr lang="en-CA" dirty="0" smtClean="0"/>
              <a:t>Much of the food provided for farmed fish comes from smaller wild fish (anchovies, herring).</a:t>
            </a:r>
          </a:p>
          <a:p>
            <a:endParaRPr lang="en-CA" dirty="0"/>
          </a:p>
          <a:p>
            <a:r>
              <a:rPr lang="en-CA" dirty="0" smtClean="0"/>
              <a:t>This creates heavy fishing pressure on smaller ocean fish who play a vital role in ocean food systems.</a:t>
            </a:r>
          </a:p>
          <a:p>
            <a:pPr lvl="1"/>
            <a:r>
              <a:rPr lang="en-CA" dirty="0" smtClean="0"/>
              <a:t>This has the potential to deplete food for wild fish stocks, seals and seabirds.</a:t>
            </a:r>
            <a:endParaRPr lang="en-CA" dirty="0"/>
          </a:p>
        </p:txBody>
      </p:sp>
    </p:spTree>
    <p:extLst>
      <p:ext uri="{BB962C8B-B14F-4D97-AF65-F5344CB8AC3E}">
        <p14:creationId xmlns:p14="http://schemas.microsoft.com/office/powerpoint/2010/main" val="157165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Introduction of Exotics</a:t>
            </a:r>
            <a:endParaRPr lang="en-CA" dirty="0"/>
          </a:p>
        </p:txBody>
      </p:sp>
      <p:sp>
        <p:nvSpPr>
          <p:cNvPr id="3" name="Content Placeholder 2"/>
          <p:cNvSpPr>
            <a:spLocks noGrp="1"/>
          </p:cNvSpPr>
          <p:nvPr>
            <p:ph idx="1"/>
          </p:nvPr>
        </p:nvSpPr>
        <p:spPr/>
        <p:txBody>
          <a:bodyPr/>
          <a:lstStyle/>
          <a:p>
            <a:r>
              <a:rPr lang="en-CA" dirty="0" smtClean="0"/>
              <a:t>Introduction of species (accidental or deliberate) may alter or impoverish existing communities and populations.</a:t>
            </a:r>
          </a:p>
          <a:p>
            <a:endParaRPr lang="en-CA" dirty="0"/>
          </a:p>
          <a:p>
            <a:r>
              <a:rPr lang="en-CA" dirty="0" smtClean="0"/>
              <a:t>Receiving communities may be altered through inter-breeding, predation, and competition for food, space, habitats, etc.</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0283" y="4239569"/>
            <a:ext cx="3697759" cy="2377131"/>
          </a:xfrm>
          <a:prstGeom prst="rect">
            <a:avLst/>
          </a:prstGeom>
        </p:spPr>
      </p:pic>
    </p:spTree>
    <p:extLst>
      <p:ext uri="{BB962C8B-B14F-4D97-AF65-F5344CB8AC3E}">
        <p14:creationId xmlns:p14="http://schemas.microsoft.com/office/powerpoint/2010/main" val="2884908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Spawning Difficulties </a:t>
            </a:r>
            <a:endParaRPr lang="en-CA" dirty="0"/>
          </a:p>
        </p:txBody>
      </p:sp>
      <p:sp>
        <p:nvSpPr>
          <p:cNvPr id="3" name="Content Placeholder 2"/>
          <p:cNvSpPr>
            <a:spLocks noGrp="1"/>
          </p:cNvSpPr>
          <p:nvPr>
            <p:ph idx="1"/>
          </p:nvPr>
        </p:nvSpPr>
        <p:spPr/>
        <p:txBody>
          <a:bodyPr/>
          <a:lstStyle/>
          <a:p>
            <a:r>
              <a:rPr lang="en-CA" dirty="0" smtClean="0"/>
              <a:t>Some organisms depend on certain factors to trigger specific biological reactions (ex: spawning)</a:t>
            </a:r>
          </a:p>
          <a:p>
            <a:endParaRPr lang="en-CA" dirty="0"/>
          </a:p>
          <a:p>
            <a:r>
              <a:rPr lang="en-CA" dirty="0" smtClean="0"/>
              <a:t>Many cultured organisms cannot be bred in captivity.  Captive spawning is possible with artificial spawning or fertilization, in some cases with hormone injections, as in the case with sturgeon and salmon.</a:t>
            </a:r>
            <a:endParaRPr lang="en-CA" dirty="0"/>
          </a:p>
        </p:txBody>
      </p:sp>
    </p:spTree>
    <p:extLst>
      <p:ext uri="{BB962C8B-B14F-4D97-AF65-F5344CB8AC3E}">
        <p14:creationId xmlns:p14="http://schemas.microsoft.com/office/powerpoint/2010/main" val="2181078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Types of Aquaculture</a:t>
            </a:r>
            <a:endParaRPr lang="en-CA" dirty="0"/>
          </a:p>
        </p:txBody>
      </p:sp>
      <p:sp>
        <p:nvSpPr>
          <p:cNvPr id="3" name="Content Placeholder 2"/>
          <p:cNvSpPr>
            <a:spLocks noGrp="1"/>
          </p:cNvSpPr>
          <p:nvPr>
            <p:ph idx="1"/>
          </p:nvPr>
        </p:nvSpPr>
        <p:spPr/>
        <p:txBody>
          <a:bodyPr/>
          <a:lstStyle/>
          <a:p>
            <a:pPr marL="0" indent="0">
              <a:buNone/>
            </a:pPr>
            <a:r>
              <a:rPr lang="en-CA" dirty="0" err="1" smtClean="0"/>
              <a:t>Mariculture</a:t>
            </a:r>
            <a:r>
              <a:rPr lang="en-CA" dirty="0" smtClean="0"/>
              <a:t>:  The husbandry of marine organisms </a:t>
            </a:r>
          </a:p>
          <a:p>
            <a:pPr algn="ctr">
              <a:lnSpc>
                <a:spcPct val="110000"/>
              </a:lnSpc>
              <a:spcAft>
                <a:spcPct val="40000"/>
              </a:spcAft>
              <a:buClr>
                <a:schemeClr val="accent1"/>
              </a:buClr>
              <a:buFontTx/>
              <a:buNone/>
            </a:pPr>
            <a:r>
              <a:rPr lang="en-US" altLang="en-US" b="1" dirty="0" smtClean="0"/>
              <a:t>(</a:t>
            </a:r>
            <a:r>
              <a:rPr lang="en-US" altLang="en-US" b="1" dirty="0"/>
              <a:t>the care, cultivating and breeding of crops and animals)</a:t>
            </a:r>
          </a:p>
          <a:p>
            <a:pPr marL="0" indent="0">
              <a:buNone/>
            </a:pPr>
            <a:endParaRPr lang="en-CA" dirty="0"/>
          </a:p>
          <a:p>
            <a:pPr marL="0" indent="0">
              <a:buNone/>
            </a:pPr>
            <a:endParaRPr lang="en-CA" dirty="0" smtClean="0"/>
          </a:p>
          <a:p>
            <a:pPr marL="0" indent="0">
              <a:buNone/>
            </a:pPr>
            <a:r>
              <a:rPr lang="en-CA" dirty="0" err="1" smtClean="0"/>
              <a:t>Aquaponics</a:t>
            </a:r>
            <a:r>
              <a:rPr lang="en-CA" dirty="0" smtClean="0"/>
              <a:t>: The husbandry of marine animals and plants together. </a:t>
            </a:r>
          </a:p>
          <a:p>
            <a:pPr marL="0" indent="0">
              <a:buNone/>
            </a:pPr>
            <a:endParaRPr lang="en-CA" dirty="0"/>
          </a:p>
          <a:p>
            <a:pPr marL="0" indent="0">
              <a:buNone/>
            </a:pPr>
            <a:r>
              <a:rPr lang="en-CA" dirty="0" smtClean="0"/>
              <a:t>(Husbandry:  The care , cultivating, and breeding of crops and animals.)</a:t>
            </a:r>
            <a:endParaRPr lang="en-CA" dirty="0"/>
          </a:p>
        </p:txBody>
      </p:sp>
    </p:spTree>
    <p:extLst>
      <p:ext uri="{BB962C8B-B14F-4D97-AF65-F5344CB8AC3E}">
        <p14:creationId xmlns:p14="http://schemas.microsoft.com/office/powerpoint/2010/main" val="2757980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Diseases</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Aquatic animals are more sensitive to pollution whether chemical or their own excrement.</a:t>
            </a:r>
          </a:p>
          <a:p>
            <a:endParaRPr lang="en-CA" dirty="0"/>
          </a:p>
          <a:p>
            <a:r>
              <a:rPr lang="en-CA" dirty="0" smtClean="0"/>
              <a:t>To make maximum profits, intensive aquaculture utilize a dense stocking rate (overcrowding).  Studies have shown that dense stocking rates may induce stress  and increase susceptibility to diseases.</a:t>
            </a:r>
          </a:p>
          <a:p>
            <a:endParaRPr lang="en-CA" dirty="0"/>
          </a:p>
          <a:p>
            <a:r>
              <a:rPr lang="en-CA" dirty="0" smtClean="0"/>
              <a:t>Overcrowding leads to poor water quality due to decreased oxygen levels, high accumulated metabolic products and excrement, rapid growth, transmission of noxious parasites, micro-organisms and pathogens.</a:t>
            </a:r>
            <a:endParaRPr lang="en-CA" dirty="0"/>
          </a:p>
        </p:txBody>
      </p:sp>
    </p:spTree>
    <p:extLst>
      <p:ext uri="{BB962C8B-B14F-4D97-AF65-F5344CB8AC3E}">
        <p14:creationId xmlns:p14="http://schemas.microsoft.com/office/powerpoint/2010/main" val="3223925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Pollution</a:t>
            </a:r>
            <a:endParaRPr lang="en-CA" dirty="0"/>
          </a:p>
        </p:txBody>
      </p:sp>
      <p:sp>
        <p:nvSpPr>
          <p:cNvPr id="3" name="Content Placeholder 2"/>
          <p:cNvSpPr>
            <a:spLocks noGrp="1"/>
          </p:cNvSpPr>
          <p:nvPr>
            <p:ph idx="1"/>
          </p:nvPr>
        </p:nvSpPr>
        <p:spPr/>
        <p:txBody>
          <a:bodyPr/>
          <a:lstStyle/>
          <a:p>
            <a:r>
              <a:rPr lang="en-CA" dirty="0" smtClean="0"/>
              <a:t>The prime factor for aquaculture is control of water quality, especially in high stocking density.</a:t>
            </a:r>
          </a:p>
          <a:p>
            <a:endParaRPr lang="en-CA" dirty="0"/>
          </a:p>
          <a:p>
            <a:r>
              <a:rPr lang="en-CA" dirty="0" smtClean="0"/>
              <a:t>Fish excretion is high in ammonia, nitrite and nitrate.  Nitrite binds with the haemoglobin of blood in fish and can be fatal.</a:t>
            </a:r>
          </a:p>
          <a:p>
            <a:endParaRPr lang="en-CA" dirty="0"/>
          </a:p>
          <a:p>
            <a:r>
              <a:rPr lang="en-CA" dirty="0" smtClean="0"/>
              <a:t>Overfeeding must also be avoided in order to prevent contaminating the water.</a:t>
            </a:r>
            <a:endParaRPr lang="en-CA" dirty="0"/>
          </a:p>
        </p:txBody>
      </p:sp>
    </p:spTree>
    <p:extLst>
      <p:ext uri="{BB962C8B-B14F-4D97-AF65-F5344CB8AC3E}">
        <p14:creationId xmlns:p14="http://schemas.microsoft.com/office/powerpoint/2010/main" val="2752147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09800" y="482601"/>
            <a:ext cx="7772400" cy="415925"/>
          </a:xfrm>
        </p:spPr>
        <p:txBody>
          <a:bodyPr>
            <a:normAutofit fontScale="90000"/>
          </a:bodyPr>
          <a:lstStyle/>
          <a:p>
            <a:r>
              <a:rPr lang="en-US" altLang="en-US" sz="4000" b="1">
                <a:effectLst>
                  <a:outerShdw blurRad="38100" dist="38100" dir="2700000" algn="tl">
                    <a:srgbClr val="C0C0C0"/>
                  </a:outerShdw>
                </a:effectLst>
              </a:rPr>
              <a:t>Aquaculture </a:t>
            </a:r>
            <a:r>
              <a:rPr lang="en-US" altLang="en-US" sz="4000" b="1" u="sng">
                <a:effectLst>
                  <a:outerShdw blurRad="38100" dist="38100" dir="2700000" algn="tl">
                    <a:srgbClr val="C0C0C0"/>
                  </a:outerShdw>
                </a:effectLst>
              </a:rPr>
              <a:t>is</a:t>
            </a:r>
            <a:r>
              <a:rPr lang="en-US" altLang="en-US" sz="4000" b="1">
                <a:effectLst>
                  <a:outerShdw blurRad="38100" dist="38100" dir="2700000" algn="tl">
                    <a:srgbClr val="C0C0C0"/>
                  </a:outerShdw>
                </a:effectLst>
              </a:rPr>
              <a:t> Agriculture</a:t>
            </a:r>
            <a:endParaRPr lang="en-US" altLang="en-US">
              <a:effectLst>
                <a:outerShdw blurRad="38100" dist="38100" dir="2700000" algn="tl">
                  <a:srgbClr val="C0C0C0"/>
                </a:outerShdw>
              </a:effectLst>
            </a:endParaRPr>
          </a:p>
        </p:txBody>
      </p:sp>
      <p:sp>
        <p:nvSpPr>
          <p:cNvPr id="33795" name="Rectangle 3"/>
          <p:cNvSpPr>
            <a:spLocks noGrp="1" noChangeArrowheads="1"/>
          </p:cNvSpPr>
          <p:nvPr>
            <p:ph type="body" idx="1"/>
          </p:nvPr>
        </p:nvSpPr>
        <p:spPr>
          <a:xfrm>
            <a:off x="2286000" y="1219200"/>
            <a:ext cx="7772400" cy="5029200"/>
          </a:xfrm>
          <a:ln/>
          <a:extLst>
            <a:ext uri="{91240B29-F687-4F45-9708-019B960494DF}">
              <a14:hiddenLine xmlns:a14="http://schemas.microsoft.com/office/drawing/2010/main" w="57150" cmpd="thickThin">
                <a:solidFill>
                  <a:schemeClr val="tx1"/>
                </a:solidFill>
                <a:miter lim="800000"/>
                <a:headEnd/>
                <a:tailEnd/>
              </a14:hiddenLine>
            </a:ext>
          </a:extLst>
        </p:spPr>
        <p:txBody>
          <a:bodyPr/>
          <a:lstStyle/>
          <a:p>
            <a:pPr>
              <a:lnSpc>
                <a:spcPct val="30000"/>
              </a:lnSpc>
              <a:buClr>
                <a:schemeClr val="accent1"/>
              </a:buClr>
            </a:pPr>
            <a:endParaRPr lang="en-US" altLang="en-US" sz="3300" b="1" dirty="0">
              <a:solidFill>
                <a:schemeClr val="bg1"/>
              </a:solidFill>
            </a:endParaRPr>
          </a:p>
          <a:p>
            <a:pPr>
              <a:lnSpc>
                <a:spcPct val="110000"/>
              </a:lnSpc>
              <a:spcAft>
                <a:spcPct val="40000"/>
              </a:spcAft>
              <a:buClr>
                <a:schemeClr val="accent1"/>
              </a:buClr>
            </a:pPr>
            <a:r>
              <a:rPr lang="en-US" altLang="en-US" sz="3300" b="1" dirty="0"/>
              <a:t>The husbandry of freshwater and marine organisms is </a:t>
            </a:r>
            <a:r>
              <a:rPr lang="en-US" altLang="en-US" sz="3300" b="1" i="1" dirty="0"/>
              <a:t>no different</a:t>
            </a:r>
            <a:r>
              <a:rPr lang="en-US" altLang="en-US" sz="3300" b="1" dirty="0"/>
              <a:t> than their terrestrial counterparts.</a:t>
            </a:r>
          </a:p>
          <a:p>
            <a:pPr>
              <a:lnSpc>
                <a:spcPct val="110000"/>
              </a:lnSpc>
              <a:spcAft>
                <a:spcPct val="20000"/>
              </a:spcAft>
              <a:buClr>
                <a:schemeClr val="accent1"/>
              </a:buClr>
            </a:pPr>
            <a:r>
              <a:rPr lang="en-US" altLang="en-US" sz="3300" b="1" dirty="0"/>
              <a:t>Engineering, nutrition, health management, system and personnel management, marketing and business planning </a:t>
            </a:r>
            <a:r>
              <a:rPr lang="en-US" altLang="en-US" sz="3300" b="1" i="1" dirty="0"/>
              <a:t>are comparable</a:t>
            </a:r>
            <a:r>
              <a:rPr lang="en-US" altLang="en-US" sz="3300" b="1" dirty="0"/>
              <a:t>.</a:t>
            </a:r>
          </a:p>
        </p:txBody>
      </p:sp>
    </p:spTree>
    <p:extLst>
      <p:ext uri="{BB962C8B-B14F-4D97-AF65-F5344CB8AC3E}">
        <p14:creationId xmlns:p14="http://schemas.microsoft.com/office/powerpoint/2010/main" val="3108888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7" name="Rectangle 9"/>
          <p:cNvSpPr>
            <a:spLocks noChangeArrowheads="1"/>
          </p:cNvSpPr>
          <p:nvPr/>
        </p:nvSpPr>
        <p:spPr bwMode="auto">
          <a:xfrm>
            <a:off x="1828800" y="2743201"/>
            <a:ext cx="4114800" cy="396875"/>
          </a:xfrm>
          <a:prstGeom prst="rect">
            <a:avLst/>
          </a:prstGeom>
          <a:noFill/>
          <a:ln w="9525">
            <a:noFill/>
            <a:miter lim="800000"/>
            <a:headEnd/>
            <a:tailEnd/>
          </a:ln>
          <a:effectLst>
            <a:outerShdw dist="35921" dir="2700000" algn="ctr" rotWithShape="0">
              <a:schemeClr val="tx1"/>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2000" b="1">
                <a:solidFill>
                  <a:schemeClr val="tx2"/>
                </a:solidFill>
                <a:latin typeface="Lucida Sans" panose="020B0602030504020204" pitchFamily="34" charset="0"/>
              </a:rPr>
              <a:t>Fisheries stock enhancement</a:t>
            </a:r>
          </a:p>
        </p:txBody>
      </p:sp>
      <p:sp>
        <p:nvSpPr>
          <p:cNvPr id="135178" name="Rectangle 10"/>
          <p:cNvSpPr>
            <a:spLocks noChangeArrowheads="1"/>
          </p:cNvSpPr>
          <p:nvPr/>
        </p:nvSpPr>
        <p:spPr bwMode="auto">
          <a:xfrm>
            <a:off x="6324600" y="2743201"/>
            <a:ext cx="3962400" cy="396875"/>
          </a:xfrm>
          <a:prstGeom prst="rect">
            <a:avLst/>
          </a:prstGeom>
          <a:noFill/>
          <a:ln w="9525">
            <a:noFill/>
            <a:miter lim="800000"/>
            <a:headEnd/>
            <a:tailEnd/>
          </a:ln>
          <a:effectLst>
            <a:outerShdw dist="35921" dir="2700000" algn="ctr" rotWithShape="0">
              <a:schemeClr val="tx1"/>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2000" b="1">
                <a:solidFill>
                  <a:schemeClr val="tx2"/>
                </a:solidFill>
                <a:latin typeface="Lucida Sans" panose="020B0602030504020204" pitchFamily="34" charset="0"/>
              </a:rPr>
              <a:t>Bait production</a:t>
            </a:r>
          </a:p>
        </p:txBody>
      </p:sp>
      <p:sp>
        <p:nvSpPr>
          <p:cNvPr id="53252" name="Rectangle 25"/>
          <p:cNvSpPr>
            <a:spLocks noChangeArrowheads="1"/>
          </p:cNvSpPr>
          <p:nvPr/>
        </p:nvSpPr>
        <p:spPr bwMode="auto">
          <a:xfrm>
            <a:off x="1773238" y="185102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en-CA" altLang="en-US" sz="2400" u="sng">
              <a:latin typeface="Times New Roman" panose="02020603050405020304" pitchFamily="18" charset="0"/>
            </a:endParaRPr>
          </a:p>
        </p:txBody>
      </p:sp>
      <p:grpSp>
        <p:nvGrpSpPr>
          <p:cNvPr id="53253" name="Group 48"/>
          <p:cNvGrpSpPr>
            <a:grpSpLocks/>
          </p:cNvGrpSpPr>
          <p:nvPr/>
        </p:nvGrpSpPr>
        <p:grpSpPr bwMode="auto">
          <a:xfrm>
            <a:off x="2020888" y="203200"/>
            <a:ext cx="3757612" cy="2540000"/>
            <a:chOff x="313" y="128"/>
            <a:chExt cx="2367" cy="1600"/>
          </a:xfrm>
        </p:grpSpPr>
        <p:sp>
          <p:nvSpPr>
            <p:cNvPr id="53254" name="Rectangle 12"/>
            <p:cNvSpPr>
              <a:spLocks noChangeArrowheads="1"/>
            </p:cNvSpPr>
            <p:nvPr/>
          </p:nvSpPr>
          <p:spPr bwMode="auto">
            <a:xfrm>
              <a:off x="313" y="128"/>
              <a:ext cx="2367" cy="1600"/>
            </a:xfrm>
            <a:prstGeom prst="rect">
              <a:avLst/>
            </a:prstGeom>
            <a:solidFill>
              <a:schemeClr val="tx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en-CA" altLang="en-US" sz="2400" u="sng">
                <a:latin typeface="Times New Roman" panose="02020603050405020304" pitchFamily="18" charset="0"/>
              </a:endParaRPr>
            </a:p>
          </p:txBody>
        </p:sp>
        <p:pic>
          <p:nvPicPr>
            <p:cNvPr id="53255" name="Picture 28" descr="groupe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 y="209"/>
              <a:ext cx="2188" cy="1438"/>
            </a:xfrm>
            <a:prstGeom prst="rect">
              <a:avLst/>
            </a:prstGeom>
            <a:noFill/>
            <a:ln w="6350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53256" name="Group 49"/>
          <p:cNvGrpSpPr>
            <a:grpSpLocks/>
          </p:cNvGrpSpPr>
          <p:nvPr/>
        </p:nvGrpSpPr>
        <p:grpSpPr bwMode="auto">
          <a:xfrm>
            <a:off x="6413501" y="203200"/>
            <a:ext cx="3757613" cy="2540000"/>
            <a:chOff x="3080" y="128"/>
            <a:chExt cx="2367" cy="1600"/>
          </a:xfrm>
        </p:grpSpPr>
        <p:sp>
          <p:nvSpPr>
            <p:cNvPr id="53257" name="Rectangle 31"/>
            <p:cNvSpPr>
              <a:spLocks noChangeArrowheads="1"/>
            </p:cNvSpPr>
            <p:nvPr/>
          </p:nvSpPr>
          <p:spPr bwMode="auto">
            <a:xfrm>
              <a:off x="3080" y="128"/>
              <a:ext cx="2367" cy="1600"/>
            </a:xfrm>
            <a:prstGeom prst="rect">
              <a:avLst/>
            </a:prstGeom>
            <a:solidFill>
              <a:schemeClr val="tx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en-CA" altLang="en-US" sz="2400" u="sng">
                <a:latin typeface="Times New Roman" panose="02020603050405020304" pitchFamily="18" charset="0"/>
              </a:endParaRPr>
            </a:p>
          </p:txBody>
        </p:sp>
        <p:pic>
          <p:nvPicPr>
            <p:cNvPr id="53258" name="Picture 30" descr="WhiteShrimp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8" y="209"/>
              <a:ext cx="2188" cy="1437"/>
            </a:xfrm>
            <a:prstGeom prst="rect">
              <a:avLst/>
            </a:prstGeom>
            <a:noFill/>
            <a:ln w="6350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53259" name="Group 51"/>
          <p:cNvGrpSpPr>
            <a:grpSpLocks/>
          </p:cNvGrpSpPr>
          <p:nvPr/>
        </p:nvGrpSpPr>
        <p:grpSpPr bwMode="auto">
          <a:xfrm>
            <a:off x="2020888" y="3581400"/>
            <a:ext cx="3757612" cy="2540000"/>
            <a:chOff x="313" y="2256"/>
            <a:chExt cx="2367" cy="1600"/>
          </a:xfrm>
        </p:grpSpPr>
        <p:sp>
          <p:nvSpPr>
            <p:cNvPr id="53260" name="Rectangle 34"/>
            <p:cNvSpPr>
              <a:spLocks noChangeArrowheads="1"/>
            </p:cNvSpPr>
            <p:nvPr/>
          </p:nvSpPr>
          <p:spPr bwMode="auto">
            <a:xfrm>
              <a:off x="313" y="2256"/>
              <a:ext cx="2367" cy="1600"/>
            </a:xfrm>
            <a:prstGeom prst="rect">
              <a:avLst/>
            </a:prstGeom>
            <a:solidFill>
              <a:schemeClr val="tx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en-CA" altLang="en-US" sz="2400" u="sng">
                <a:latin typeface="Times New Roman" panose="02020603050405020304" pitchFamily="18" charset="0"/>
              </a:endParaRPr>
            </a:p>
          </p:txBody>
        </p:sp>
        <p:pic>
          <p:nvPicPr>
            <p:cNvPr id="53261" name="Picture 33" descr="DSC_00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 y="2337"/>
              <a:ext cx="2188" cy="1439"/>
            </a:xfrm>
            <a:prstGeom prst="rect">
              <a:avLst/>
            </a:prstGeom>
            <a:noFill/>
            <a:ln w="6350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135204" name="Rectangle 36"/>
          <p:cNvSpPr>
            <a:spLocks noChangeArrowheads="1"/>
          </p:cNvSpPr>
          <p:nvPr/>
        </p:nvSpPr>
        <p:spPr bwMode="auto">
          <a:xfrm>
            <a:off x="1879601" y="6184901"/>
            <a:ext cx="3986213" cy="396875"/>
          </a:xfrm>
          <a:prstGeom prst="rect">
            <a:avLst/>
          </a:prstGeom>
          <a:noFill/>
          <a:ln w="9525">
            <a:noFill/>
            <a:miter lim="800000"/>
            <a:headEnd/>
            <a:tailEnd/>
          </a:ln>
          <a:effectLst>
            <a:outerShdw dist="35921" dir="2700000" algn="ctr" rotWithShape="0">
              <a:schemeClr val="tx1"/>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2000" b="1">
                <a:solidFill>
                  <a:schemeClr val="tx2"/>
                </a:solidFill>
                <a:latin typeface="Lucida Sans" panose="020B0602030504020204" pitchFamily="34" charset="0"/>
              </a:rPr>
              <a:t>Ornamentals</a:t>
            </a:r>
          </a:p>
        </p:txBody>
      </p:sp>
      <p:grpSp>
        <p:nvGrpSpPr>
          <p:cNvPr id="53263" name="Group 50"/>
          <p:cNvGrpSpPr>
            <a:grpSpLocks/>
          </p:cNvGrpSpPr>
          <p:nvPr/>
        </p:nvGrpSpPr>
        <p:grpSpPr bwMode="auto">
          <a:xfrm>
            <a:off x="6413501" y="3556000"/>
            <a:ext cx="3757613" cy="2540000"/>
            <a:chOff x="3080" y="2240"/>
            <a:chExt cx="2367" cy="1600"/>
          </a:xfrm>
        </p:grpSpPr>
        <p:sp>
          <p:nvSpPr>
            <p:cNvPr id="53264" name="Rectangle 35"/>
            <p:cNvSpPr>
              <a:spLocks noChangeArrowheads="1"/>
            </p:cNvSpPr>
            <p:nvPr/>
          </p:nvSpPr>
          <p:spPr bwMode="auto">
            <a:xfrm>
              <a:off x="3080" y="2240"/>
              <a:ext cx="2367" cy="1600"/>
            </a:xfrm>
            <a:prstGeom prst="rect">
              <a:avLst/>
            </a:prstGeom>
            <a:solidFill>
              <a:schemeClr val="tx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en-CA" altLang="en-US" sz="2400" u="sng">
                <a:latin typeface="Times New Roman" panose="02020603050405020304" pitchFamily="18" charset="0"/>
              </a:endParaRPr>
            </a:p>
          </p:txBody>
        </p:sp>
        <p:graphicFrame>
          <p:nvGraphicFramePr>
            <p:cNvPr id="53265" name="Object 42"/>
            <p:cNvGraphicFramePr>
              <a:graphicFrameLocks/>
            </p:cNvGraphicFramePr>
            <p:nvPr/>
          </p:nvGraphicFramePr>
          <p:xfrm>
            <a:off x="3176" y="2320"/>
            <a:ext cx="2188" cy="1439"/>
          </p:xfrm>
          <a:graphic>
            <a:graphicData uri="http://schemas.openxmlformats.org/presentationml/2006/ole">
              <mc:AlternateContent xmlns:mc="http://schemas.openxmlformats.org/markup-compatibility/2006">
                <mc:Choice xmlns:v="urn:schemas-microsoft-com:vml" Requires="v">
                  <p:oleObj spid="_x0000_s1027" name="Image" r:id="rId6" imgW="5486876" imgH="3861135" progId="Photoshop.Image.6">
                    <p:embed/>
                  </p:oleObj>
                </mc:Choice>
                <mc:Fallback>
                  <p:oleObj name="Image" r:id="rId6" imgW="5486876" imgH="3861135" progId="Photoshop.Image.6">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6" y="2320"/>
                          <a:ext cx="2188" cy="1439"/>
                        </a:xfrm>
                        <a:prstGeom prst="rect">
                          <a:avLst/>
                        </a:prstGeom>
                        <a:noFill/>
                        <a:ln w="635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35213" name="Rectangle 45"/>
          <p:cNvSpPr>
            <a:spLocks noChangeArrowheads="1"/>
          </p:cNvSpPr>
          <p:nvPr/>
        </p:nvSpPr>
        <p:spPr bwMode="auto">
          <a:xfrm>
            <a:off x="6300788" y="6172201"/>
            <a:ext cx="3986212" cy="396875"/>
          </a:xfrm>
          <a:prstGeom prst="rect">
            <a:avLst/>
          </a:prstGeom>
          <a:noFill/>
          <a:ln w="9525">
            <a:noFill/>
            <a:miter lim="800000"/>
            <a:headEnd/>
            <a:tailEnd/>
          </a:ln>
          <a:effectLst>
            <a:outerShdw dist="35921" dir="2700000" algn="ctr" rotWithShape="0">
              <a:schemeClr val="tx1"/>
            </a:outerShdw>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2000" b="1">
                <a:solidFill>
                  <a:schemeClr val="tx2"/>
                </a:solidFill>
                <a:latin typeface="Lucida Sans" panose="020B0602030504020204" pitchFamily="34" charset="0"/>
              </a:rPr>
              <a:t>Biomedical</a:t>
            </a:r>
          </a:p>
        </p:txBody>
      </p:sp>
      <p:sp>
        <p:nvSpPr>
          <p:cNvPr id="53267" name="Text Box 19"/>
          <p:cNvSpPr txBox="1">
            <a:spLocks noChangeArrowheads="1"/>
          </p:cNvSpPr>
          <p:nvPr/>
        </p:nvSpPr>
        <p:spPr bwMode="auto">
          <a:xfrm>
            <a:off x="4191000" y="2286000"/>
            <a:ext cx="1295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900" b="1">
                <a:solidFill>
                  <a:schemeClr val="bg1"/>
                </a:solidFill>
                <a:latin typeface="Times New Roman" panose="02020603050405020304" pitchFamily="18" charset="0"/>
              </a:rPr>
              <a:t>Photograph by HBOI</a:t>
            </a:r>
          </a:p>
        </p:txBody>
      </p:sp>
      <p:sp>
        <p:nvSpPr>
          <p:cNvPr id="53268" name="Text Box 20"/>
          <p:cNvSpPr txBox="1">
            <a:spLocks noChangeArrowheads="1"/>
          </p:cNvSpPr>
          <p:nvPr/>
        </p:nvSpPr>
        <p:spPr bwMode="auto">
          <a:xfrm>
            <a:off x="8610600" y="2286000"/>
            <a:ext cx="1295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900" b="1">
                <a:solidFill>
                  <a:schemeClr val="bg1"/>
                </a:solidFill>
                <a:latin typeface="Times New Roman" panose="02020603050405020304" pitchFamily="18" charset="0"/>
              </a:rPr>
              <a:t>Photograph by HBOI</a:t>
            </a:r>
          </a:p>
        </p:txBody>
      </p:sp>
      <p:sp>
        <p:nvSpPr>
          <p:cNvPr id="53269" name="Text Box 21"/>
          <p:cNvSpPr txBox="1">
            <a:spLocks noChangeArrowheads="1"/>
          </p:cNvSpPr>
          <p:nvPr/>
        </p:nvSpPr>
        <p:spPr bwMode="auto">
          <a:xfrm>
            <a:off x="4267200" y="5715000"/>
            <a:ext cx="1295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900" b="1">
                <a:solidFill>
                  <a:srgbClr val="000000"/>
                </a:solidFill>
                <a:latin typeface="Times New Roman" panose="02020603050405020304" pitchFamily="18" charset="0"/>
              </a:rPr>
              <a:t>Photograph by HBOI</a:t>
            </a:r>
          </a:p>
        </p:txBody>
      </p:sp>
      <p:sp>
        <p:nvSpPr>
          <p:cNvPr id="53270" name="Text Box 22"/>
          <p:cNvSpPr txBox="1">
            <a:spLocks noChangeArrowheads="1"/>
          </p:cNvSpPr>
          <p:nvPr/>
        </p:nvSpPr>
        <p:spPr bwMode="auto">
          <a:xfrm>
            <a:off x="8686800" y="5715000"/>
            <a:ext cx="1295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900" b="1">
                <a:solidFill>
                  <a:schemeClr val="bg1"/>
                </a:solidFill>
                <a:latin typeface="Times New Roman" panose="02020603050405020304" pitchFamily="18" charset="0"/>
              </a:rPr>
              <a:t>Photograph by HBOI</a:t>
            </a:r>
          </a:p>
        </p:txBody>
      </p:sp>
    </p:spTree>
    <p:extLst>
      <p:ext uri="{BB962C8B-B14F-4D97-AF65-F5344CB8AC3E}">
        <p14:creationId xmlns:p14="http://schemas.microsoft.com/office/powerpoint/2010/main" val="3237788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743200" y="381001"/>
            <a:ext cx="7112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6000" b="1" dirty="0">
                <a:effectLst>
                  <a:outerShdw blurRad="38100" dist="38100" dir="2700000" algn="tl">
                    <a:srgbClr val="C0C0C0"/>
                  </a:outerShdw>
                </a:effectLst>
                <a:latin typeface="Maiandra GD" panose="020E0502030308020204" pitchFamily="34" charset="0"/>
              </a:rPr>
              <a:t>How many of you eat seafood?</a:t>
            </a:r>
            <a:r>
              <a:rPr lang="en-US" altLang="en-US" sz="5400" b="1" dirty="0">
                <a:effectLst>
                  <a:outerShdw blurRad="38100" dist="38100" dir="2700000" algn="tl">
                    <a:srgbClr val="C0C0C0"/>
                  </a:outerShdw>
                </a:effectLst>
                <a:latin typeface="Maiandra GD" panose="020E0502030308020204" pitchFamily="34" charset="0"/>
              </a:rPr>
              <a:t> </a:t>
            </a:r>
          </a:p>
        </p:txBody>
      </p:sp>
      <p:sp>
        <p:nvSpPr>
          <p:cNvPr id="117767" name="Rectangle 7"/>
          <p:cNvSpPr>
            <a:spLocks noChangeArrowheads="1"/>
          </p:cNvSpPr>
          <p:nvPr/>
        </p:nvSpPr>
        <p:spPr bwMode="auto">
          <a:xfrm>
            <a:off x="2362200" y="4038600"/>
            <a:ext cx="7772400" cy="990600"/>
          </a:xfrm>
          <a:prstGeom prst="rect">
            <a:avLst/>
          </a:prstGeom>
          <a:noFill/>
          <a:ln w="57150" cmpd="thickThin">
            <a:noFill/>
            <a:miter lim="800000"/>
            <a:headEnd/>
            <a:tailEnd/>
          </a:ln>
          <a:effectLst>
            <a:outerShdw dist="35921" dir="2700000" algn="ctr" rotWithShape="0">
              <a:schemeClr val="tx1"/>
            </a:outerShdw>
          </a:effectLst>
        </p:spPr>
        <p:txBody>
          <a:bodyPr/>
          <a:lstStyle>
            <a:lvl1pPr marL="338138" indent="-33813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30000"/>
              </a:spcBef>
              <a:buClr>
                <a:schemeClr val="bg1"/>
              </a:buClr>
              <a:buSzPct val="115000"/>
              <a:buFontTx/>
              <a:buChar char="•"/>
            </a:pPr>
            <a:r>
              <a:rPr lang="en-US" altLang="en-US" sz="3600" b="1" dirty="0">
                <a:latin typeface="Benguiat Bk BT" pitchFamily="18" charset="0"/>
              </a:rPr>
              <a:t>Aquaculture production in North America is valued at $1.5 billion</a:t>
            </a:r>
          </a:p>
          <a:p>
            <a:pPr>
              <a:spcBef>
                <a:spcPct val="30000"/>
              </a:spcBef>
              <a:buClr>
                <a:schemeClr val="bg1"/>
              </a:buClr>
              <a:buSzPct val="115000"/>
              <a:buFontTx/>
              <a:buChar char="•"/>
            </a:pPr>
            <a:endParaRPr lang="en-US" altLang="en-US" sz="3600" b="1" dirty="0">
              <a:latin typeface="Benguiat Bk BT" pitchFamily="18" charset="0"/>
            </a:endParaRPr>
          </a:p>
        </p:txBody>
      </p:sp>
      <p:sp>
        <p:nvSpPr>
          <p:cNvPr id="117763" name="Rectangle 3"/>
          <p:cNvSpPr>
            <a:spLocks noChangeArrowheads="1"/>
          </p:cNvSpPr>
          <p:nvPr/>
        </p:nvSpPr>
        <p:spPr bwMode="auto">
          <a:xfrm>
            <a:off x="2362200" y="2667000"/>
            <a:ext cx="7924800" cy="990600"/>
          </a:xfrm>
          <a:prstGeom prst="rect">
            <a:avLst/>
          </a:prstGeom>
          <a:noFill/>
          <a:ln w="57150" cmpd="thickThin">
            <a:noFill/>
            <a:miter lim="800000"/>
            <a:headEnd/>
            <a:tailEnd/>
          </a:ln>
          <a:effectLst>
            <a:outerShdw dist="35921" dir="2700000" algn="ctr" rotWithShape="0">
              <a:schemeClr val="tx1"/>
            </a:outerShdw>
          </a:effectLst>
        </p:spPr>
        <p:txBody>
          <a:bodyPr/>
          <a:lstStyle>
            <a:lvl1pPr marL="338138" indent="-33813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30000"/>
              </a:spcBef>
              <a:buClr>
                <a:schemeClr val="bg1"/>
              </a:buClr>
              <a:buSzPct val="115000"/>
              <a:buFontTx/>
              <a:buChar char="•"/>
            </a:pPr>
            <a:r>
              <a:rPr lang="en-US" altLang="en-US" sz="3600" b="1" dirty="0">
                <a:effectLst>
                  <a:outerShdw blurRad="38100" dist="38100" dir="2700000" algn="tl">
                    <a:srgbClr val="000000">
                      <a:alpha val="43137"/>
                    </a:srgbClr>
                  </a:outerShdw>
                </a:effectLst>
                <a:latin typeface="Benguiat Bk BT" pitchFamily="18" charset="0"/>
              </a:rPr>
              <a:t>About 40% of the seafood we eat is from aquaculture farms</a:t>
            </a:r>
          </a:p>
        </p:txBody>
      </p:sp>
    </p:spTree>
    <p:extLst>
      <p:ext uri="{BB962C8B-B14F-4D97-AF65-F5344CB8AC3E}">
        <p14:creationId xmlns:p14="http://schemas.microsoft.com/office/powerpoint/2010/main" val="3430714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77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77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7" grpId="0" autoUpdateAnimBg="0"/>
      <p:bldP spid="11776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752600" y="762001"/>
            <a:ext cx="8915400" cy="8239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4800" b="1" dirty="0">
                <a:effectLst>
                  <a:outerShdw blurRad="38100" dist="38100" dir="2700000" algn="tl">
                    <a:srgbClr val="C0C0C0"/>
                  </a:outerShdw>
                </a:effectLst>
                <a:latin typeface="Maiandra GD" panose="020E0502030308020204" pitchFamily="34" charset="0"/>
              </a:rPr>
              <a:t>Phases of Aquaculture</a:t>
            </a:r>
          </a:p>
        </p:txBody>
      </p:sp>
      <p:sp>
        <p:nvSpPr>
          <p:cNvPr id="40963" name="Text Box 3"/>
          <p:cNvSpPr txBox="1">
            <a:spLocks noChangeArrowheads="1"/>
          </p:cNvSpPr>
          <p:nvPr/>
        </p:nvSpPr>
        <p:spPr bwMode="auto">
          <a:xfrm>
            <a:off x="5659438" y="1905001"/>
            <a:ext cx="2589212" cy="1006475"/>
          </a:xfrm>
          <a:prstGeom prst="rect">
            <a:avLst/>
          </a:prstGeom>
          <a:solidFill>
            <a:schemeClr val="accent1"/>
          </a:solidFill>
          <a:ln>
            <a:noFill/>
          </a:ln>
          <a:effectLst>
            <a:outerShdw dist="35921" dir="2700000" algn="ctr" rotWithShape="0">
              <a:schemeClr val="tx1"/>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3000" b="1">
                <a:effectLst>
                  <a:outerShdw blurRad="38100" dist="38100" dir="2700000" algn="tl">
                    <a:srgbClr val="FFFFFF"/>
                  </a:outerShdw>
                </a:effectLst>
                <a:latin typeface="Maiandra GD" panose="020E0502030308020204" pitchFamily="34" charset="0"/>
              </a:rPr>
              <a:t>Broodstock</a:t>
            </a:r>
          </a:p>
          <a:p>
            <a:pPr algn="ctr"/>
            <a:r>
              <a:rPr lang="en-US" altLang="en-US" sz="3000" b="1">
                <a:effectLst>
                  <a:outerShdw blurRad="38100" dist="38100" dir="2700000" algn="tl">
                    <a:srgbClr val="FFFFFF"/>
                  </a:outerShdw>
                </a:effectLst>
                <a:latin typeface="Maiandra GD" panose="020E0502030308020204" pitchFamily="34" charset="0"/>
              </a:rPr>
              <a:t>Management</a:t>
            </a:r>
          </a:p>
        </p:txBody>
      </p:sp>
      <p:pic>
        <p:nvPicPr>
          <p:cNvPr id="40964" name="Picture 4"/>
          <p:cNvPicPr>
            <a:picLocks noChangeAspect="1" noChangeArrowheads="1"/>
          </p:cNvPicPr>
          <p:nvPr/>
        </p:nvPicPr>
        <p:blipFill>
          <a:blip r:embed="rId2">
            <a:extLst>
              <a:ext uri="{28A0092B-C50C-407E-A947-70E740481C1C}">
                <a14:useLocalDpi xmlns:a14="http://schemas.microsoft.com/office/drawing/2010/main" val="0"/>
              </a:ext>
            </a:extLst>
          </a:blip>
          <a:srcRect l="14583" t="6563" r="9584" b="3751"/>
          <a:stretch>
            <a:fillRect/>
          </a:stretch>
        </p:blipFill>
        <p:spPr bwMode="auto">
          <a:xfrm>
            <a:off x="5126038" y="2968626"/>
            <a:ext cx="3281362" cy="2466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0965" name="Picture 5" descr="!1ICS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2981326"/>
            <a:ext cx="3124200" cy="24415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nvGrpSpPr>
          <p:cNvPr id="40966" name="Group 6"/>
          <p:cNvGrpSpPr>
            <a:grpSpLocks/>
          </p:cNvGrpSpPr>
          <p:nvPr/>
        </p:nvGrpSpPr>
        <p:grpSpPr bwMode="auto">
          <a:xfrm>
            <a:off x="8382001" y="2590800"/>
            <a:ext cx="2092325" cy="2076450"/>
            <a:chOff x="4178" y="1465"/>
            <a:chExt cx="1630" cy="1540"/>
          </a:xfrm>
        </p:grpSpPr>
        <p:sp>
          <p:nvSpPr>
            <p:cNvPr id="40967" name="Text Box 7"/>
            <p:cNvSpPr txBox="1">
              <a:spLocks noChangeArrowheads="1"/>
            </p:cNvSpPr>
            <p:nvPr/>
          </p:nvSpPr>
          <p:spPr bwMode="auto">
            <a:xfrm>
              <a:off x="4178" y="2258"/>
              <a:ext cx="1630" cy="747"/>
            </a:xfrm>
            <a:prstGeom prst="rect">
              <a:avLst/>
            </a:prstGeom>
            <a:solidFill>
              <a:schemeClr val="accent1"/>
            </a:solidFill>
            <a:ln>
              <a:noFill/>
            </a:ln>
            <a:effectLst>
              <a:outerShdw dist="35921" dir="2700000" algn="ctr" rotWithShape="0">
                <a:schemeClr val="tx1"/>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3000" b="1">
                  <a:effectLst>
                    <a:outerShdw blurRad="38100" dist="38100" dir="2700000" algn="tl">
                      <a:srgbClr val="FFFFFF"/>
                    </a:outerShdw>
                  </a:effectLst>
                  <a:latin typeface="Maiandra GD" panose="020E0502030308020204" pitchFamily="34" charset="0"/>
                </a:rPr>
                <a:t>Hatchery</a:t>
              </a:r>
            </a:p>
            <a:p>
              <a:pPr algn="ctr"/>
              <a:r>
                <a:rPr lang="en-US" altLang="en-US" sz="3000" b="1">
                  <a:effectLst>
                    <a:outerShdw blurRad="38100" dist="38100" dir="2700000" algn="tl">
                      <a:srgbClr val="FFFFFF"/>
                    </a:outerShdw>
                  </a:effectLst>
                  <a:latin typeface="Maiandra GD" panose="020E0502030308020204" pitchFamily="34" charset="0"/>
                </a:rPr>
                <a:t>Production</a:t>
              </a:r>
            </a:p>
          </p:txBody>
        </p:sp>
        <p:sp>
          <p:nvSpPr>
            <p:cNvPr id="40968" name="AutoShape 8"/>
            <p:cNvSpPr>
              <a:spLocks noChangeArrowheads="1"/>
            </p:cNvSpPr>
            <p:nvPr/>
          </p:nvSpPr>
          <p:spPr bwMode="auto">
            <a:xfrm rot="5400000">
              <a:off x="4318" y="1429"/>
              <a:ext cx="794" cy="866"/>
            </a:xfrm>
            <a:custGeom>
              <a:avLst/>
              <a:gdLst>
                <a:gd name="G0" fmla="+- 12900 0 0"/>
                <a:gd name="G1" fmla="+- 4405 0 0"/>
                <a:gd name="G2" fmla="+- 12158 0 4405"/>
                <a:gd name="G3" fmla="+- G2 0 4405"/>
                <a:gd name="G4" fmla="*/ G3 32768 32059"/>
                <a:gd name="G5" fmla="*/ G4 1 2"/>
                <a:gd name="G6" fmla="+- 21600 0 12900"/>
                <a:gd name="G7" fmla="*/ G6 4405 6079"/>
                <a:gd name="G8" fmla="+- G7 12900 0"/>
                <a:gd name="T0" fmla="*/ 12900 w 21600"/>
                <a:gd name="T1" fmla="*/ 0 h 21600"/>
                <a:gd name="T2" fmla="*/ 12900 w 21600"/>
                <a:gd name="T3" fmla="*/ 12158 h 21600"/>
                <a:gd name="T4" fmla="*/ 1711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2900" y="0"/>
                  </a:lnTo>
                  <a:lnTo>
                    <a:pt x="12900" y="4405"/>
                  </a:lnTo>
                  <a:lnTo>
                    <a:pt x="12427" y="4405"/>
                  </a:lnTo>
                  <a:cubicBezTo>
                    <a:pt x="5564" y="4405"/>
                    <a:pt x="0" y="7876"/>
                    <a:pt x="0" y="12158"/>
                  </a:cubicBezTo>
                  <a:lnTo>
                    <a:pt x="0" y="21600"/>
                  </a:lnTo>
                  <a:lnTo>
                    <a:pt x="3422" y="21600"/>
                  </a:lnTo>
                  <a:lnTo>
                    <a:pt x="3422" y="12158"/>
                  </a:lnTo>
                  <a:cubicBezTo>
                    <a:pt x="3422" y="9725"/>
                    <a:pt x="7454" y="7753"/>
                    <a:pt x="12427" y="7753"/>
                  </a:cubicBezTo>
                  <a:lnTo>
                    <a:pt x="12900" y="7753"/>
                  </a:lnTo>
                  <a:lnTo>
                    <a:pt x="12900" y="12158"/>
                  </a:lnTo>
                  <a:close/>
                </a:path>
              </a:pathLst>
            </a:custGeom>
            <a:solidFill>
              <a:schemeClr val="accent1"/>
            </a:solidFill>
            <a:ln>
              <a:noFill/>
            </a:ln>
            <a:effectLst>
              <a:outerShdw dist="35921" dir="2700000" algn="ctr" rotWithShape="0">
                <a:schemeClr val="tx1"/>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CA"/>
            </a:p>
          </p:txBody>
        </p:sp>
      </p:grpSp>
      <p:pic>
        <p:nvPicPr>
          <p:cNvPr id="40969" name="Picture 9" descr="24H-E"/>
          <p:cNvPicPr>
            <a:picLocks noChangeAspect="1" noChangeArrowheads="1"/>
          </p:cNvPicPr>
          <p:nvPr/>
        </p:nvPicPr>
        <p:blipFill>
          <a:blip r:embed="rId4">
            <a:extLst>
              <a:ext uri="{28A0092B-C50C-407E-A947-70E740481C1C}">
                <a14:useLocalDpi xmlns:a14="http://schemas.microsoft.com/office/drawing/2010/main" val="0"/>
              </a:ext>
            </a:extLst>
          </a:blip>
          <a:srcRect l="9193" t="11591" r="10342" b="9659"/>
          <a:stretch>
            <a:fillRect/>
          </a:stretch>
        </p:blipFill>
        <p:spPr bwMode="auto">
          <a:xfrm>
            <a:off x="5143500" y="3048001"/>
            <a:ext cx="3271838" cy="22637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nvGrpSpPr>
          <p:cNvPr id="40970" name="Group 10"/>
          <p:cNvGrpSpPr>
            <a:grpSpLocks/>
          </p:cNvGrpSpPr>
          <p:nvPr/>
        </p:nvGrpSpPr>
        <p:grpSpPr bwMode="auto">
          <a:xfrm>
            <a:off x="5562600" y="4819650"/>
            <a:ext cx="3836988" cy="1620838"/>
            <a:chOff x="2544" y="3036"/>
            <a:chExt cx="2417" cy="1021"/>
          </a:xfrm>
        </p:grpSpPr>
        <p:sp>
          <p:nvSpPr>
            <p:cNvPr id="40971" name="Text Box 11"/>
            <p:cNvSpPr txBox="1">
              <a:spLocks noChangeArrowheads="1"/>
            </p:cNvSpPr>
            <p:nvPr/>
          </p:nvSpPr>
          <p:spPr bwMode="auto">
            <a:xfrm>
              <a:off x="2544" y="3423"/>
              <a:ext cx="1631" cy="634"/>
            </a:xfrm>
            <a:prstGeom prst="rect">
              <a:avLst/>
            </a:prstGeom>
            <a:solidFill>
              <a:schemeClr val="accent1"/>
            </a:solidFill>
            <a:ln>
              <a:noFill/>
            </a:ln>
            <a:effectLst>
              <a:outerShdw dist="35921" dir="2700000" algn="ctr" rotWithShape="0">
                <a:schemeClr val="tx1"/>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3000" b="1">
                  <a:effectLst>
                    <a:outerShdw blurRad="38100" dist="38100" dir="2700000" algn="tl">
                      <a:srgbClr val="FFFFFF"/>
                    </a:outerShdw>
                  </a:effectLst>
                  <a:latin typeface="Maiandra GD" panose="020E0502030308020204" pitchFamily="34" charset="0"/>
                </a:rPr>
                <a:t>Nursery</a:t>
              </a:r>
            </a:p>
            <a:p>
              <a:pPr algn="ctr"/>
              <a:r>
                <a:rPr lang="en-US" altLang="en-US" sz="3000" b="1">
                  <a:effectLst>
                    <a:outerShdw blurRad="38100" dist="38100" dir="2700000" algn="tl">
                      <a:srgbClr val="FFFFFF"/>
                    </a:outerShdw>
                  </a:effectLst>
                  <a:latin typeface="Maiandra GD" panose="020E0502030308020204" pitchFamily="34" charset="0"/>
                </a:rPr>
                <a:t>Production</a:t>
              </a:r>
            </a:p>
          </p:txBody>
        </p:sp>
        <p:sp>
          <p:nvSpPr>
            <p:cNvPr id="40972" name="AutoShape 12"/>
            <p:cNvSpPr>
              <a:spLocks noChangeArrowheads="1"/>
            </p:cNvSpPr>
            <p:nvPr/>
          </p:nvSpPr>
          <p:spPr bwMode="auto">
            <a:xfrm rot="10800000">
              <a:off x="4197" y="3036"/>
              <a:ext cx="764" cy="900"/>
            </a:xfrm>
            <a:custGeom>
              <a:avLst/>
              <a:gdLst>
                <a:gd name="G0" fmla="+- 12900 0 0"/>
                <a:gd name="G1" fmla="+- 4405 0 0"/>
                <a:gd name="G2" fmla="+- 12158 0 4405"/>
                <a:gd name="G3" fmla="+- G2 0 4405"/>
                <a:gd name="G4" fmla="*/ G3 32768 32059"/>
                <a:gd name="G5" fmla="*/ G4 1 2"/>
                <a:gd name="G6" fmla="+- 21600 0 12900"/>
                <a:gd name="G7" fmla="*/ G6 4405 6079"/>
                <a:gd name="G8" fmla="+- G7 12900 0"/>
                <a:gd name="T0" fmla="*/ 12900 w 21600"/>
                <a:gd name="T1" fmla="*/ 0 h 21600"/>
                <a:gd name="T2" fmla="*/ 12900 w 21600"/>
                <a:gd name="T3" fmla="*/ 12158 h 21600"/>
                <a:gd name="T4" fmla="*/ 1711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2900" y="0"/>
                  </a:lnTo>
                  <a:lnTo>
                    <a:pt x="12900" y="4405"/>
                  </a:lnTo>
                  <a:lnTo>
                    <a:pt x="12427" y="4405"/>
                  </a:lnTo>
                  <a:cubicBezTo>
                    <a:pt x="5564" y="4405"/>
                    <a:pt x="0" y="7876"/>
                    <a:pt x="0" y="12158"/>
                  </a:cubicBezTo>
                  <a:lnTo>
                    <a:pt x="0" y="21600"/>
                  </a:lnTo>
                  <a:lnTo>
                    <a:pt x="3422" y="21600"/>
                  </a:lnTo>
                  <a:lnTo>
                    <a:pt x="3422" y="12158"/>
                  </a:lnTo>
                  <a:cubicBezTo>
                    <a:pt x="3422" y="9725"/>
                    <a:pt x="7454" y="7753"/>
                    <a:pt x="12427" y="7753"/>
                  </a:cubicBezTo>
                  <a:lnTo>
                    <a:pt x="12900" y="7753"/>
                  </a:lnTo>
                  <a:lnTo>
                    <a:pt x="12900" y="12158"/>
                  </a:lnTo>
                  <a:close/>
                </a:path>
              </a:pathLst>
            </a:custGeom>
            <a:solidFill>
              <a:schemeClr val="accent1"/>
            </a:solidFill>
            <a:ln>
              <a:noFill/>
            </a:ln>
            <a:effectLst>
              <a:outerShdw dist="35921" dir="2700000" algn="ctr" rotWithShape="0">
                <a:schemeClr val="tx1"/>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CA"/>
            </a:p>
          </p:txBody>
        </p:sp>
      </p:grpSp>
      <p:pic>
        <p:nvPicPr>
          <p:cNvPr id="40973" name="Picture 13"/>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5080000" y="3035301"/>
            <a:ext cx="3352800" cy="2314575"/>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74" name="Picture 14" descr="Talapia in tank"/>
          <p:cNvPicPr>
            <a:picLocks noChangeAspect="1" noChangeArrowheads="1"/>
          </p:cNvPicPr>
          <p:nvPr/>
        </p:nvPicPr>
        <p:blipFill>
          <a:blip r:embed="rId6">
            <a:lum bright="6000"/>
            <a:extLst>
              <a:ext uri="{28A0092B-C50C-407E-A947-70E740481C1C}">
                <a14:useLocalDpi xmlns:a14="http://schemas.microsoft.com/office/drawing/2010/main" val="0"/>
              </a:ext>
            </a:extLst>
          </a:blip>
          <a:srcRect l="16211" t="7603" r="20313" b="42627"/>
          <a:stretch>
            <a:fillRect/>
          </a:stretch>
        </p:blipFill>
        <p:spPr bwMode="auto">
          <a:xfrm>
            <a:off x="5091114" y="2984501"/>
            <a:ext cx="3303587" cy="2378075"/>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grpSp>
        <p:nvGrpSpPr>
          <p:cNvPr id="40975" name="Group 15"/>
          <p:cNvGrpSpPr>
            <a:grpSpLocks/>
          </p:cNvGrpSpPr>
          <p:nvPr/>
        </p:nvGrpSpPr>
        <p:grpSpPr bwMode="auto">
          <a:xfrm>
            <a:off x="2743201" y="3810000"/>
            <a:ext cx="2593975" cy="2128838"/>
            <a:chOff x="768" y="2400"/>
            <a:chExt cx="1634" cy="1341"/>
          </a:xfrm>
        </p:grpSpPr>
        <p:sp>
          <p:nvSpPr>
            <p:cNvPr id="40976" name="Text Box 16"/>
            <p:cNvSpPr txBox="1">
              <a:spLocks noChangeArrowheads="1"/>
            </p:cNvSpPr>
            <p:nvPr/>
          </p:nvSpPr>
          <p:spPr bwMode="auto">
            <a:xfrm>
              <a:off x="768" y="2400"/>
              <a:ext cx="1634" cy="346"/>
            </a:xfrm>
            <a:prstGeom prst="rect">
              <a:avLst/>
            </a:prstGeom>
            <a:solidFill>
              <a:schemeClr val="accent1"/>
            </a:solidFill>
            <a:ln>
              <a:noFill/>
            </a:ln>
            <a:effectLst>
              <a:outerShdw dist="35921" dir="2700000" algn="ctr" rotWithShape="0">
                <a:schemeClr val="tx1"/>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3000" b="1">
                  <a:effectLst>
                    <a:outerShdw blurRad="38100" dist="38100" dir="2700000" algn="tl">
                      <a:srgbClr val="FFFFFF"/>
                    </a:outerShdw>
                  </a:effectLst>
                  <a:latin typeface="Maiandra GD" panose="020E0502030308020204" pitchFamily="34" charset="0"/>
                </a:rPr>
                <a:t>Grow-out</a:t>
              </a:r>
            </a:p>
          </p:txBody>
        </p:sp>
        <p:sp>
          <p:nvSpPr>
            <p:cNvPr id="40977" name="AutoShape 17"/>
            <p:cNvSpPr>
              <a:spLocks noChangeArrowheads="1"/>
            </p:cNvSpPr>
            <p:nvPr/>
          </p:nvSpPr>
          <p:spPr bwMode="auto">
            <a:xfrm rot="16200000">
              <a:off x="1477" y="2910"/>
              <a:ext cx="794" cy="867"/>
            </a:xfrm>
            <a:custGeom>
              <a:avLst/>
              <a:gdLst>
                <a:gd name="G0" fmla="+- 12900 0 0"/>
                <a:gd name="G1" fmla="+- 4405 0 0"/>
                <a:gd name="G2" fmla="+- 12158 0 4405"/>
                <a:gd name="G3" fmla="+- G2 0 4405"/>
                <a:gd name="G4" fmla="*/ G3 32768 32059"/>
                <a:gd name="G5" fmla="*/ G4 1 2"/>
                <a:gd name="G6" fmla="+- 21600 0 12900"/>
                <a:gd name="G7" fmla="*/ G6 4405 6079"/>
                <a:gd name="G8" fmla="+- G7 12900 0"/>
                <a:gd name="T0" fmla="*/ 12900 w 21600"/>
                <a:gd name="T1" fmla="*/ 0 h 21600"/>
                <a:gd name="T2" fmla="*/ 12900 w 21600"/>
                <a:gd name="T3" fmla="*/ 12158 h 21600"/>
                <a:gd name="T4" fmla="*/ 1711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2900" y="0"/>
                  </a:lnTo>
                  <a:lnTo>
                    <a:pt x="12900" y="4405"/>
                  </a:lnTo>
                  <a:lnTo>
                    <a:pt x="12427" y="4405"/>
                  </a:lnTo>
                  <a:cubicBezTo>
                    <a:pt x="5564" y="4405"/>
                    <a:pt x="0" y="7876"/>
                    <a:pt x="0" y="12158"/>
                  </a:cubicBezTo>
                  <a:lnTo>
                    <a:pt x="0" y="21600"/>
                  </a:lnTo>
                  <a:lnTo>
                    <a:pt x="3422" y="21600"/>
                  </a:lnTo>
                  <a:lnTo>
                    <a:pt x="3422" y="12158"/>
                  </a:lnTo>
                  <a:cubicBezTo>
                    <a:pt x="3422" y="9725"/>
                    <a:pt x="7454" y="7753"/>
                    <a:pt x="12427" y="7753"/>
                  </a:cubicBezTo>
                  <a:lnTo>
                    <a:pt x="12900" y="7753"/>
                  </a:lnTo>
                  <a:lnTo>
                    <a:pt x="12900" y="12158"/>
                  </a:lnTo>
                  <a:close/>
                </a:path>
              </a:pathLst>
            </a:custGeom>
            <a:solidFill>
              <a:schemeClr val="accent1"/>
            </a:solidFill>
            <a:ln>
              <a:noFill/>
            </a:ln>
            <a:effectLst>
              <a:outerShdw dist="35921" dir="2700000" algn="ctr" rotWithShape="0">
                <a:schemeClr val="tx1"/>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CA"/>
            </a:p>
          </p:txBody>
        </p:sp>
      </p:grpSp>
      <p:grpSp>
        <p:nvGrpSpPr>
          <p:cNvPr id="40978" name="Group 18"/>
          <p:cNvGrpSpPr>
            <a:grpSpLocks/>
          </p:cNvGrpSpPr>
          <p:nvPr/>
        </p:nvGrpSpPr>
        <p:grpSpPr bwMode="auto">
          <a:xfrm>
            <a:off x="1676400" y="2057400"/>
            <a:ext cx="6553200" cy="3124200"/>
            <a:chOff x="-83" y="1248"/>
            <a:chExt cx="4403" cy="2160"/>
          </a:xfrm>
        </p:grpSpPr>
        <p:pic>
          <p:nvPicPr>
            <p:cNvPr id="40979" name="Picture 19" descr="tilap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8" y="1872"/>
              <a:ext cx="2112" cy="1536"/>
            </a:xfrm>
            <a:prstGeom prst="rect">
              <a:avLst/>
            </a:prstGeom>
            <a:solidFill>
              <a:schemeClr val="accent1"/>
            </a:solidFill>
            <a:ln w="38100">
              <a:solidFill>
                <a:schemeClr val="bg1"/>
              </a:solidFill>
              <a:miter lim="800000"/>
              <a:headEnd/>
              <a:tailEnd/>
            </a:ln>
            <a:effectLst>
              <a:outerShdw dist="35921" dir="2700000" algn="ctr" rotWithShape="0">
                <a:schemeClr val="tx1"/>
              </a:outerShdw>
            </a:effectLst>
          </p:spPr>
        </p:pic>
        <p:grpSp>
          <p:nvGrpSpPr>
            <p:cNvPr id="40980" name="Group 20"/>
            <p:cNvGrpSpPr>
              <a:grpSpLocks/>
            </p:cNvGrpSpPr>
            <p:nvPr/>
          </p:nvGrpSpPr>
          <p:grpSpPr bwMode="auto">
            <a:xfrm>
              <a:off x="-83" y="1248"/>
              <a:ext cx="2725" cy="905"/>
              <a:chOff x="-83" y="1248"/>
              <a:chExt cx="2725" cy="905"/>
            </a:xfrm>
          </p:grpSpPr>
          <p:grpSp>
            <p:nvGrpSpPr>
              <p:cNvPr id="40981" name="Group 21"/>
              <p:cNvGrpSpPr>
                <a:grpSpLocks/>
              </p:cNvGrpSpPr>
              <p:nvPr/>
            </p:nvGrpSpPr>
            <p:grpSpPr bwMode="auto">
              <a:xfrm>
                <a:off x="1223" y="1253"/>
                <a:ext cx="1419" cy="900"/>
                <a:chOff x="1056" y="1488"/>
                <a:chExt cx="1336" cy="816"/>
              </a:xfrm>
            </p:grpSpPr>
            <p:sp>
              <p:nvSpPr>
                <p:cNvPr id="40982" name="AutoShape 22"/>
                <p:cNvSpPr>
                  <a:spLocks noChangeArrowheads="1"/>
                </p:cNvSpPr>
                <p:nvPr/>
              </p:nvSpPr>
              <p:spPr bwMode="auto">
                <a:xfrm rot="10800000" flipV="1">
                  <a:off x="1056" y="1488"/>
                  <a:ext cx="720" cy="816"/>
                </a:xfrm>
                <a:custGeom>
                  <a:avLst/>
                  <a:gdLst>
                    <a:gd name="G0" fmla="+- 12900 0 0"/>
                    <a:gd name="G1" fmla="+- 4405 0 0"/>
                    <a:gd name="G2" fmla="+- 12158 0 4405"/>
                    <a:gd name="G3" fmla="+- G2 0 4405"/>
                    <a:gd name="G4" fmla="*/ G3 32768 32059"/>
                    <a:gd name="G5" fmla="*/ G4 1 2"/>
                    <a:gd name="G6" fmla="+- 21600 0 12900"/>
                    <a:gd name="G7" fmla="*/ G6 4405 6079"/>
                    <a:gd name="G8" fmla="+- G7 12900 0"/>
                    <a:gd name="T0" fmla="*/ 12900 w 21600"/>
                    <a:gd name="T1" fmla="*/ 0 h 21600"/>
                    <a:gd name="T2" fmla="*/ 12900 w 21600"/>
                    <a:gd name="T3" fmla="*/ 12158 h 21600"/>
                    <a:gd name="T4" fmla="*/ 1711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2900" y="0"/>
                      </a:lnTo>
                      <a:lnTo>
                        <a:pt x="12900" y="4405"/>
                      </a:lnTo>
                      <a:lnTo>
                        <a:pt x="12427" y="4405"/>
                      </a:lnTo>
                      <a:cubicBezTo>
                        <a:pt x="5564" y="4405"/>
                        <a:pt x="0" y="7876"/>
                        <a:pt x="0" y="12158"/>
                      </a:cubicBezTo>
                      <a:lnTo>
                        <a:pt x="0" y="21600"/>
                      </a:lnTo>
                      <a:lnTo>
                        <a:pt x="3422" y="21600"/>
                      </a:lnTo>
                      <a:lnTo>
                        <a:pt x="3422" y="12158"/>
                      </a:lnTo>
                      <a:cubicBezTo>
                        <a:pt x="3422" y="9725"/>
                        <a:pt x="7454" y="7753"/>
                        <a:pt x="12427" y="7753"/>
                      </a:cubicBezTo>
                      <a:lnTo>
                        <a:pt x="12900" y="7753"/>
                      </a:lnTo>
                      <a:lnTo>
                        <a:pt x="12900" y="12158"/>
                      </a:lnTo>
                      <a:close/>
                    </a:path>
                  </a:pathLst>
                </a:custGeom>
                <a:solidFill>
                  <a:schemeClr val="accent1"/>
                </a:solidFill>
                <a:ln>
                  <a:noFill/>
                </a:ln>
                <a:effectLst>
                  <a:outerShdw dist="35921" dir="2700000" algn="ctr" rotWithShape="0">
                    <a:schemeClr val="tx1"/>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CA"/>
                </a:p>
              </p:txBody>
            </p:sp>
            <p:sp>
              <p:nvSpPr>
                <p:cNvPr id="40983" name="AutoShape 23"/>
                <p:cNvSpPr>
                  <a:spLocks noChangeArrowheads="1"/>
                </p:cNvSpPr>
                <p:nvPr/>
              </p:nvSpPr>
              <p:spPr bwMode="auto">
                <a:xfrm rot="10800000" flipH="1" flipV="1">
                  <a:off x="1672" y="1488"/>
                  <a:ext cx="720" cy="816"/>
                </a:xfrm>
                <a:custGeom>
                  <a:avLst/>
                  <a:gdLst>
                    <a:gd name="G0" fmla="+- 12900 0 0"/>
                    <a:gd name="G1" fmla="+- 4405 0 0"/>
                    <a:gd name="G2" fmla="+- 12158 0 4405"/>
                    <a:gd name="G3" fmla="+- G2 0 4405"/>
                    <a:gd name="G4" fmla="*/ G3 32768 32059"/>
                    <a:gd name="G5" fmla="*/ G4 1 2"/>
                    <a:gd name="G6" fmla="+- 21600 0 12900"/>
                    <a:gd name="G7" fmla="*/ G6 4405 6079"/>
                    <a:gd name="G8" fmla="+- G7 12900 0"/>
                    <a:gd name="T0" fmla="*/ 12900 w 21600"/>
                    <a:gd name="T1" fmla="*/ 0 h 21600"/>
                    <a:gd name="T2" fmla="*/ 12900 w 21600"/>
                    <a:gd name="T3" fmla="*/ 12158 h 21600"/>
                    <a:gd name="T4" fmla="*/ 1711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2900" y="0"/>
                      </a:lnTo>
                      <a:lnTo>
                        <a:pt x="12900" y="4405"/>
                      </a:lnTo>
                      <a:lnTo>
                        <a:pt x="12427" y="4405"/>
                      </a:lnTo>
                      <a:cubicBezTo>
                        <a:pt x="5564" y="4405"/>
                        <a:pt x="0" y="7876"/>
                        <a:pt x="0" y="12158"/>
                      </a:cubicBezTo>
                      <a:lnTo>
                        <a:pt x="0" y="21600"/>
                      </a:lnTo>
                      <a:lnTo>
                        <a:pt x="3422" y="21600"/>
                      </a:lnTo>
                      <a:lnTo>
                        <a:pt x="3422" y="12158"/>
                      </a:lnTo>
                      <a:cubicBezTo>
                        <a:pt x="3422" y="9725"/>
                        <a:pt x="7454" y="7753"/>
                        <a:pt x="12427" y="7753"/>
                      </a:cubicBezTo>
                      <a:lnTo>
                        <a:pt x="12900" y="7753"/>
                      </a:lnTo>
                      <a:lnTo>
                        <a:pt x="12900" y="12158"/>
                      </a:lnTo>
                      <a:close/>
                    </a:path>
                  </a:pathLst>
                </a:custGeom>
                <a:solidFill>
                  <a:schemeClr val="accent1"/>
                </a:solidFill>
                <a:ln>
                  <a:noFill/>
                </a:ln>
                <a:effectLst>
                  <a:outerShdw dist="35921" dir="2700000" algn="ctr" rotWithShape="0">
                    <a:schemeClr val="tx1"/>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CA"/>
                </a:p>
              </p:txBody>
            </p:sp>
          </p:grpSp>
          <p:sp>
            <p:nvSpPr>
              <p:cNvPr id="40984" name="Rectangle 24"/>
              <p:cNvSpPr>
                <a:spLocks noChangeArrowheads="1"/>
              </p:cNvSpPr>
              <p:nvPr/>
            </p:nvSpPr>
            <p:spPr bwMode="auto">
              <a:xfrm>
                <a:off x="-83" y="1248"/>
                <a:ext cx="1427" cy="702"/>
              </a:xfrm>
              <a:prstGeom prst="rect">
                <a:avLst/>
              </a:prstGeom>
              <a:solidFill>
                <a:schemeClr val="accent1"/>
              </a:solidFill>
              <a:ln>
                <a:noFill/>
              </a:ln>
              <a:effectLst>
                <a:outerShdw dist="35921" dir="2700000" algn="ctr" rotWithShape="0">
                  <a:schemeClr val="tx1"/>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sz="3000" b="1">
                    <a:effectLst>
                      <a:outerShdw blurRad="38100" dist="38100" dir="2700000" algn="tl">
                        <a:srgbClr val="FFFFFF"/>
                      </a:outerShdw>
                    </a:effectLst>
                    <a:latin typeface="Maiandra GD" panose="020E0502030308020204" pitchFamily="34" charset="0"/>
                  </a:rPr>
                  <a:t>Harvest &amp; Market</a:t>
                </a:r>
              </a:p>
            </p:txBody>
          </p:sp>
        </p:grpSp>
      </p:grpSp>
    </p:spTree>
    <p:extLst>
      <p:ext uri="{BB962C8B-B14F-4D97-AF65-F5344CB8AC3E}">
        <p14:creationId xmlns:p14="http://schemas.microsoft.com/office/powerpoint/2010/main" val="10722784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
                                  </p:stCondLst>
                                  <p:childTnLst>
                                    <p:set>
                                      <p:cBhvr>
                                        <p:cTn id="6" dur="1" fill="hold">
                                          <p:stCondLst>
                                            <p:cond delay="499"/>
                                          </p:stCondLst>
                                        </p:cTn>
                                        <p:tgtEl>
                                          <p:spTgt spid="40964"/>
                                        </p:tgtEl>
                                        <p:attrNameLst>
                                          <p:attrName>style.visibility</p:attrName>
                                        </p:attrNameLst>
                                      </p:cBhvr>
                                      <p:to>
                                        <p:strVal val="visible"/>
                                      </p:to>
                                    </p:set>
                                  </p:childTnLst>
                                  <p:subTnLst>
                                    <p:set>
                                      <p:cBhvr override="childStyle">
                                        <p:cTn dur="1" fill="hold" display="0" masterRel="nextClick" afterEffect="1"/>
                                        <p:tgtEl>
                                          <p:spTgt spid="40964"/>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0966"/>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nodeType="afterEffect">
                                  <p:stCondLst>
                                    <p:cond delay="100"/>
                                  </p:stCondLst>
                                  <p:childTnLst>
                                    <p:set>
                                      <p:cBhvr>
                                        <p:cTn id="13" dur="1" fill="hold">
                                          <p:stCondLst>
                                            <p:cond delay="499"/>
                                          </p:stCondLst>
                                        </p:cTn>
                                        <p:tgtEl>
                                          <p:spTgt spid="40965"/>
                                        </p:tgtEl>
                                        <p:attrNameLst>
                                          <p:attrName>style.visibility</p:attrName>
                                        </p:attrNameLst>
                                      </p:cBhvr>
                                      <p:to>
                                        <p:strVal val="visible"/>
                                      </p:to>
                                    </p:set>
                                  </p:childTnLst>
                                  <p:subTnLst>
                                    <p:set>
                                      <p:cBhvr override="childStyle">
                                        <p:cTn dur="1" fill="hold" display="0" masterRel="nextClick" afterEffect="1"/>
                                        <p:tgtEl>
                                          <p:spTgt spid="40965"/>
                                        </p:tgtEl>
                                        <p:attrNameLst>
                                          <p:attrName>style.visibility</p:attrName>
                                        </p:attrNameLst>
                                      </p:cBhvr>
                                      <p:to>
                                        <p:strVal val="hidden"/>
                                      </p:to>
                                    </p:set>
                                  </p:sub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499"/>
                                          </p:stCondLst>
                                        </p:cTn>
                                        <p:tgtEl>
                                          <p:spTgt spid="40969"/>
                                        </p:tgtEl>
                                        <p:attrNameLst>
                                          <p:attrName>style.visibility</p:attrName>
                                        </p:attrNameLst>
                                      </p:cBhvr>
                                      <p:to>
                                        <p:strVal val="visible"/>
                                      </p:to>
                                    </p:set>
                                  </p:childTnLst>
                                  <p:subTnLst>
                                    <p:set>
                                      <p:cBhvr override="childStyle">
                                        <p:cTn dur="1" fill="hold" display="0" masterRel="nextClick" afterEffect="1"/>
                                        <p:tgtEl>
                                          <p:spTgt spid="40969"/>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40970"/>
                                        </p:tgtEl>
                                        <p:attrNameLst>
                                          <p:attrName>style.visibility</p:attrName>
                                        </p:attrNameLst>
                                      </p:cBhvr>
                                      <p:to>
                                        <p:strVal val="visible"/>
                                      </p:to>
                                    </p:set>
                                  </p:childTnLst>
                                </p:cTn>
                              </p:par>
                            </p:childTnLst>
                          </p:cTn>
                        </p:par>
                        <p:par>
                          <p:cTn id="22" fill="hold" nodeType="afterGroup">
                            <p:stCondLst>
                              <p:cond delay="500"/>
                            </p:stCondLst>
                            <p:childTnLst>
                              <p:par>
                                <p:cTn id="23" presetID="1" presetClass="entr" presetSubtype="0" fill="hold" nodeType="afterEffect">
                                  <p:stCondLst>
                                    <p:cond delay="100"/>
                                  </p:stCondLst>
                                  <p:childTnLst>
                                    <p:set>
                                      <p:cBhvr>
                                        <p:cTn id="24" dur="1" fill="hold">
                                          <p:stCondLst>
                                            <p:cond delay="499"/>
                                          </p:stCondLst>
                                        </p:cTn>
                                        <p:tgtEl>
                                          <p:spTgt spid="40973"/>
                                        </p:tgtEl>
                                        <p:attrNameLst>
                                          <p:attrName>style.visibility</p:attrName>
                                        </p:attrNameLst>
                                      </p:cBhvr>
                                      <p:to>
                                        <p:strVal val="visible"/>
                                      </p:to>
                                    </p:set>
                                  </p:childTnLst>
                                  <p:subTnLst>
                                    <p:set>
                                      <p:cBhvr override="childStyle">
                                        <p:cTn dur="1" fill="hold" display="0" masterRel="nextClick" afterEffect="1"/>
                                        <p:tgtEl>
                                          <p:spTgt spid="40973"/>
                                        </p:tgtEl>
                                        <p:attrNameLst>
                                          <p:attrName>style.visibility</p:attrName>
                                        </p:attrNameLst>
                                      </p:cBhvr>
                                      <p:to>
                                        <p:strVal val="hidden"/>
                                      </p:to>
                                    </p:set>
                                  </p:sub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40975"/>
                                        </p:tgtEl>
                                        <p:attrNameLst>
                                          <p:attrName>style.visibility</p:attrName>
                                        </p:attrNameLst>
                                      </p:cBhvr>
                                      <p:to>
                                        <p:strVal val="visible"/>
                                      </p:to>
                                    </p:set>
                                  </p:childTnLst>
                                </p:cTn>
                              </p:par>
                            </p:childTnLst>
                          </p:cTn>
                        </p:par>
                        <p:par>
                          <p:cTn id="29" fill="hold" nodeType="afterGroup">
                            <p:stCondLst>
                              <p:cond delay="500"/>
                            </p:stCondLst>
                            <p:childTnLst>
                              <p:par>
                                <p:cTn id="30" presetID="1" presetClass="entr" presetSubtype="0" fill="hold" nodeType="afterEffect">
                                  <p:stCondLst>
                                    <p:cond delay="100"/>
                                  </p:stCondLst>
                                  <p:childTnLst>
                                    <p:set>
                                      <p:cBhvr>
                                        <p:cTn id="31" dur="1" fill="hold">
                                          <p:stCondLst>
                                            <p:cond delay="499"/>
                                          </p:stCondLst>
                                        </p:cTn>
                                        <p:tgtEl>
                                          <p:spTgt spid="40974"/>
                                        </p:tgtEl>
                                        <p:attrNameLst>
                                          <p:attrName>style.visibility</p:attrName>
                                        </p:attrNameLst>
                                      </p:cBhvr>
                                      <p:to>
                                        <p:strVal val="visible"/>
                                      </p:to>
                                    </p:set>
                                  </p:childTnLst>
                                  <p:subTnLst>
                                    <p:set>
                                      <p:cBhvr override="childStyle">
                                        <p:cTn dur="1" fill="hold" display="0" masterRel="nextClick" afterEffect="1"/>
                                        <p:tgtEl>
                                          <p:spTgt spid="40974"/>
                                        </p:tgtEl>
                                        <p:attrNameLst>
                                          <p:attrName>style.visibility</p:attrName>
                                        </p:attrNameLst>
                                      </p:cBhvr>
                                      <p:to>
                                        <p:strVal val="hidden"/>
                                      </p:to>
                                    </p:set>
                                  </p:sub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499"/>
                                          </p:stCondLst>
                                        </p:cTn>
                                        <p:tgtEl>
                                          <p:spTgt spid="409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b="1" dirty="0">
                <a:solidFill>
                  <a:schemeClr val="tx1"/>
                </a:solidFill>
                <a:effectLst>
                  <a:outerShdw blurRad="38100" dist="38100" dir="2700000" algn="tl">
                    <a:srgbClr val="C0C0C0"/>
                  </a:outerShdw>
                </a:effectLst>
              </a:rPr>
              <a:t>Aquaculture Systems</a:t>
            </a:r>
          </a:p>
        </p:txBody>
      </p:sp>
      <p:sp>
        <p:nvSpPr>
          <p:cNvPr id="41987" name="Rectangle 3"/>
          <p:cNvSpPr>
            <a:spLocks noGrp="1" noChangeArrowheads="1"/>
          </p:cNvSpPr>
          <p:nvPr>
            <p:ph type="body" idx="1"/>
          </p:nvPr>
        </p:nvSpPr>
        <p:spPr>
          <a:xfrm>
            <a:off x="2209801" y="1600200"/>
            <a:ext cx="8183563" cy="4114800"/>
          </a:xfrm>
        </p:spPr>
        <p:txBody>
          <a:bodyPr/>
          <a:lstStyle/>
          <a:p>
            <a:pPr>
              <a:buClr>
                <a:schemeClr val="accent1"/>
              </a:buClr>
            </a:pPr>
            <a:r>
              <a:rPr lang="en-US" altLang="en-US" sz="3600" b="1"/>
              <a:t>Open</a:t>
            </a:r>
          </a:p>
          <a:p>
            <a:pPr lvl="1">
              <a:buClr>
                <a:schemeClr val="accent1"/>
              </a:buClr>
            </a:pPr>
            <a:r>
              <a:rPr lang="en-US" altLang="en-US" sz="3200" b="1"/>
              <a:t>Netpens, cages, longlines, bottom culture</a:t>
            </a:r>
          </a:p>
          <a:p>
            <a:pPr>
              <a:buClr>
                <a:schemeClr val="accent1"/>
              </a:buClr>
            </a:pPr>
            <a:r>
              <a:rPr lang="en-US" altLang="en-US" sz="3600" b="1"/>
              <a:t>Semi-closed</a:t>
            </a:r>
          </a:p>
          <a:p>
            <a:pPr lvl="1">
              <a:buClr>
                <a:schemeClr val="accent1"/>
              </a:buClr>
            </a:pPr>
            <a:r>
              <a:rPr lang="en-US" altLang="en-US" sz="3200" b="1"/>
              <a:t>Ponds, raceways, tanks</a:t>
            </a:r>
          </a:p>
          <a:p>
            <a:pPr>
              <a:buClr>
                <a:schemeClr val="accent1"/>
              </a:buClr>
            </a:pPr>
            <a:r>
              <a:rPr lang="en-US" altLang="en-US" sz="3600" b="1"/>
              <a:t>Closed</a:t>
            </a:r>
          </a:p>
          <a:p>
            <a:pPr lvl="1">
              <a:buClr>
                <a:schemeClr val="accent1"/>
              </a:buClr>
            </a:pPr>
            <a:r>
              <a:rPr lang="en-US" altLang="en-US" sz="3200" b="1"/>
              <a:t>raceways, tanks</a:t>
            </a:r>
          </a:p>
        </p:txBody>
      </p:sp>
    </p:spTree>
    <p:extLst>
      <p:ext uri="{BB962C8B-B14F-4D97-AF65-F5344CB8AC3E}">
        <p14:creationId xmlns:p14="http://schemas.microsoft.com/office/powerpoint/2010/main" val="1997705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09800" y="304800"/>
            <a:ext cx="8229600" cy="838200"/>
          </a:xfrm>
        </p:spPr>
        <p:txBody>
          <a:bodyPr/>
          <a:lstStyle/>
          <a:p>
            <a:r>
              <a:rPr lang="en-US" altLang="en-US" sz="4000" b="1" dirty="0">
                <a:solidFill>
                  <a:schemeClr val="tx1"/>
                </a:solidFill>
                <a:effectLst>
                  <a:outerShdw blurRad="38100" dist="38100" dir="2700000" algn="tl">
                    <a:srgbClr val="C0C0C0"/>
                  </a:outerShdw>
                </a:effectLst>
              </a:rPr>
              <a:t>Aquaculture systems: Open</a:t>
            </a:r>
            <a:endParaRPr lang="en-US" altLang="en-US" dirty="0">
              <a:solidFill>
                <a:schemeClr val="tx1"/>
              </a:solidFill>
              <a:effectLst>
                <a:outerShdw blurRad="38100" dist="38100" dir="2700000" algn="tl">
                  <a:srgbClr val="C0C0C0"/>
                </a:outerShdw>
              </a:effectLst>
            </a:endParaRPr>
          </a:p>
        </p:txBody>
      </p:sp>
      <p:sp>
        <p:nvSpPr>
          <p:cNvPr id="43011" name="Rectangle 3"/>
          <p:cNvSpPr>
            <a:spLocks noGrp="1" noChangeArrowheads="1"/>
          </p:cNvSpPr>
          <p:nvPr>
            <p:ph type="body" idx="1"/>
          </p:nvPr>
        </p:nvSpPr>
        <p:spPr>
          <a:xfrm>
            <a:off x="1981200" y="1295401"/>
            <a:ext cx="8229600" cy="2779713"/>
          </a:xfrm>
          <a:ln/>
          <a:extLst>
            <a:ext uri="{91240B29-F687-4F45-9708-019B960494DF}">
              <a14:hiddenLine xmlns:a14="http://schemas.microsoft.com/office/drawing/2010/main" w="76200" cmpd="tri">
                <a:solidFill>
                  <a:srgbClr val="00CCFF"/>
                </a:solidFill>
                <a:miter lim="800000"/>
                <a:headEnd/>
                <a:tailEnd/>
              </a14:hiddenLine>
            </a:ext>
          </a:extLst>
        </p:spPr>
        <p:txBody>
          <a:bodyPr/>
          <a:lstStyle/>
          <a:p>
            <a:pPr>
              <a:buClr>
                <a:schemeClr val="accent1"/>
              </a:buClr>
            </a:pPr>
            <a:r>
              <a:rPr lang="en-US" altLang="en-US" b="1"/>
              <a:t>Organisms are reared in natural systems</a:t>
            </a:r>
          </a:p>
          <a:p>
            <a:pPr>
              <a:buClr>
                <a:schemeClr val="accent1"/>
              </a:buClr>
            </a:pPr>
            <a:r>
              <a:rPr lang="en-US" altLang="en-US" b="1"/>
              <a:t>No diversion or pumping of water</a:t>
            </a:r>
          </a:p>
          <a:p>
            <a:pPr>
              <a:buClr>
                <a:schemeClr val="accent1"/>
              </a:buClr>
            </a:pPr>
            <a:r>
              <a:rPr lang="en-US" altLang="en-US" b="1"/>
              <a:t>Floating netpens, floating racks, longlines, on-bottom culture</a:t>
            </a:r>
            <a:endParaRPr lang="en-US" altLang="en-US"/>
          </a:p>
        </p:txBody>
      </p:sp>
      <p:pic>
        <p:nvPicPr>
          <p:cNvPr id="43017" name="Picture 9" descr="Open Net Pens or Cages (Illustration © Monterey Bay Aquarium)"/>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781800" y="35814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Picture 10" descr="Shellfish Culture (Illustration © Monterey Bay Aquarium)"/>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895600" y="35814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1016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TC104033923[[fn=Depth]]</Template>
  <TotalTime>390</TotalTime>
  <Words>966</Words>
  <Application>Microsoft Office PowerPoint</Application>
  <PresentationFormat>Widescreen</PresentationFormat>
  <Paragraphs>192</Paragraphs>
  <Slides>31</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2" baseType="lpstr">
      <vt:lpstr>Arial</vt:lpstr>
      <vt:lpstr>Benguiat Bk BT</vt:lpstr>
      <vt:lpstr>Calibri</vt:lpstr>
      <vt:lpstr>Corbel</vt:lpstr>
      <vt:lpstr>Lucida Sans</vt:lpstr>
      <vt:lpstr>Maiandra GD</vt:lpstr>
      <vt:lpstr>Tahoma</vt:lpstr>
      <vt:lpstr>Times</vt:lpstr>
      <vt:lpstr>Times New Roman</vt:lpstr>
      <vt:lpstr>Depth</vt:lpstr>
      <vt:lpstr>Image</vt:lpstr>
      <vt:lpstr>Unit 4 Fisheries and Aquaculture Part 2 </vt:lpstr>
      <vt:lpstr>PowerPoint Presentation</vt:lpstr>
      <vt:lpstr>Types of Aquaculture</vt:lpstr>
      <vt:lpstr>Aquaculture is Agriculture</vt:lpstr>
      <vt:lpstr>PowerPoint Presentation</vt:lpstr>
      <vt:lpstr>PowerPoint Presentation</vt:lpstr>
      <vt:lpstr>PowerPoint Presentation</vt:lpstr>
      <vt:lpstr>Aquaculture Systems</vt:lpstr>
      <vt:lpstr>Aquaculture systems: Open</vt:lpstr>
      <vt:lpstr>Aquaculture systems: Semiclosed</vt:lpstr>
      <vt:lpstr>Aquaculture systems: Closed</vt:lpstr>
      <vt:lpstr>Water Systems</vt:lpstr>
      <vt:lpstr>Aquaculture systems: Flow-through</vt:lpstr>
      <vt:lpstr>Flow-through aquaculture systems</vt:lpstr>
      <vt:lpstr>Aquaculture systems: Recirculating</vt:lpstr>
      <vt:lpstr>Recirculating aquaculture systems</vt:lpstr>
      <vt:lpstr>Methods of Cultivation  Extensive vs. Intensive</vt:lpstr>
      <vt:lpstr>World Seafood Production (FAO)</vt:lpstr>
      <vt:lpstr>The Good:  Need for a Solution</vt:lpstr>
      <vt:lpstr>Total Production &amp; Value: NB, NL, NS, PEI</vt:lpstr>
      <vt:lpstr>Key Industry Drivers </vt:lpstr>
      <vt:lpstr>Science Based Industry </vt:lpstr>
      <vt:lpstr>Monitoring and Sustainability </vt:lpstr>
      <vt:lpstr>Market Based Industry </vt:lpstr>
      <vt:lpstr>The Bad: New Practice </vt:lpstr>
      <vt:lpstr>Habitat Degradation</vt:lpstr>
      <vt:lpstr>Fish Meal </vt:lpstr>
      <vt:lpstr>Introduction of Exotics</vt:lpstr>
      <vt:lpstr>Spawning Difficulties </vt:lpstr>
      <vt:lpstr>Diseases</vt:lpstr>
      <vt:lpstr>Pollution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Density of Seawater</dc:title>
  <dc:creator>Techology Support</dc:creator>
  <cp:lastModifiedBy>kerri muirhead</cp:lastModifiedBy>
  <cp:revision>21</cp:revision>
  <dcterms:created xsi:type="dcterms:W3CDTF">2014-09-23T11:43:17Z</dcterms:created>
  <dcterms:modified xsi:type="dcterms:W3CDTF">2016-01-24T15:12:35Z</dcterms:modified>
</cp:coreProperties>
</file>