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95" r:id="rId2"/>
    <p:sldId id="345" r:id="rId3"/>
    <p:sldId id="346" r:id="rId4"/>
    <p:sldId id="347" r:id="rId5"/>
    <p:sldId id="348" r:id="rId6"/>
    <p:sldId id="349" r:id="rId7"/>
    <p:sldId id="353" r:id="rId8"/>
    <p:sldId id="354" r:id="rId9"/>
    <p:sldId id="355" r:id="rId10"/>
    <p:sldId id="356" r:id="rId11"/>
    <p:sldId id="358" r:id="rId12"/>
    <p:sldId id="361" r:id="rId13"/>
    <p:sldId id="362" r:id="rId14"/>
    <p:sldId id="365" r:id="rId15"/>
    <p:sldId id="366" r:id="rId16"/>
    <p:sldId id="368" r:id="rId17"/>
    <p:sldId id="369" r:id="rId18"/>
    <p:sldId id="370" r:id="rId19"/>
    <p:sldId id="296" r:id="rId20"/>
    <p:sldId id="297" r:id="rId21"/>
    <p:sldId id="298" r:id="rId22"/>
    <p:sldId id="299" r:id="rId23"/>
    <p:sldId id="301" r:id="rId24"/>
    <p:sldId id="302" r:id="rId25"/>
    <p:sldId id="303" r:id="rId26"/>
    <p:sldId id="305" r:id="rId27"/>
    <p:sldId id="306" r:id="rId28"/>
    <p:sldId id="307" r:id="rId29"/>
    <p:sldId id="315" r:id="rId30"/>
    <p:sldId id="320" r:id="rId31"/>
    <p:sldId id="321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2" r:id="rId40"/>
    <p:sldId id="333" r:id="rId41"/>
    <p:sldId id="334" r:id="rId42"/>
    <p:sldId id="336" r:id="rId43"/>
    <p:sldId id="339" r:id="rId44"/>
    <p:sldId id="34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2016-01-24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8887AA-EE0F-4D86-9808-911526AA4E2C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Facts on file science online</a:t>
            </a:r>
          </a:p>
        </p:txBody>
      </p:sp>
    </p:spTree>
    <p:extLst>
      <p:ext uri="{BB962C8B-B14F-4D97-AF65-F5344CB8AC3E}">
        <p14:creationId xmlns:p14="http://schemas.microsoft.com/office/powerpoint/2010/main" val="27377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isual.ly/35-fish-facts-will-make-you-never-want-eat-fish-again?utm_source=visually_embe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eder.jrc.cec.eu.int/fisheries/shrimps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orb.homedns.org/nwp/storycode/ted-web/large-6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globe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aw.umkc.edu/faculty/profiles/glesnerfines/bgf_logo.gi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482385" y="4697069"/>
            <a:ext cx="4709615" cy="1641490"/>
          </a:xfrm>
        </p:spPr>
        <p:txBody>
          <a:bodyPr>
            <a:normAutofit/>
          </a:bodyPr>
          <a:lstStyle/>
          <a:p>
            <a:r>
              <a:rPr lang="en-CA" sz="7200" dirty="0" smtClean="0"/>
              <a:t>Unit 4 Fisheries and Aquaculture 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95901" y="3669318"/>
            <a:ext cx="9144000" cy="754025"/>
          </a:xfrm>
        </p:spPr>
        <p:txBody>
          <a:bodyPr>
            <a:noAutofit/>
          </a:bodyPr>
          <a:lstStyle/>
          <a:p>
            <a:r>
              <a:rPr lang="en-CA" sz="6600" dirty="0" smtClean="0"/>
              <a:t>Exam Review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34775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Fishing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80927"/>
            <a:ext cx="10233800" cy="43513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Fishing techniques has changed. Fishermen have started to use bigger nets, longer fishing lines and fish trackers. 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0" y="2634714"/>
            <a:ext cx="6210121" cy="393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30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05" y="215247"/>
            <a:ext cx="8357315" cy="29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57" y="3460957"/>
            <a:ext cx="5484886" cy="33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5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Purse Seine Net</a:t>
            </a:r>
            <a:endParaRPr lang="en-CA" dirty="0"/>
          </a:p>
        </p:txBody>
      </p:sp>
      <p:pic>
        <p:nvPicPr>
          <p:cNvPr id="4" name="Content Placeholder 3" descr="EoO_10e_Figure_13_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1" y="1401664"/>
            <a:ext cx="6284890" cy="545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6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5765"/>
            <a:ext cx="10385308" cy="46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40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28997"/>
            <a:ext cx="11083344" cy="1325563"/>
          </a:xfrm>
        </p:spPr>
        <p:txBody>
          <a:bodyPr>
            <a:normAutofit/>
          </a:bodyPr>
          <a:lstStyle/>
          <a:p>
            <a:r>
              <a:rPr lang="en-CA" sz="4400" dirty="0" smtClean="0"/>
              <a:t>The Ocean’s Most </a:t>
            </a:r>
            <a:r>
              <a:rPr lang="en-CA" sz="4400" dirty="0"/>
              <a:t>V</a:t>
            </a:r>
            <a:r>
              <a:rPr lang="en-CA" sz="4400" dirty="0" smtClean="0"/>
              <a:t>aluable Biological Resource </a:t>
            </a:r>
            <a:endParaRPr lang="en-CA" sz="4400" dirty="0"/>
          </a:p>
        </p:txBody>
      </p:sp>
      <p:pic>
        <p:nvPicPr>
          <p:cNvPr id="4" name="Content Placeholder 3" descr="1717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75" y="1096982"/>
            <a:ext cx="8964706" cy="3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9775" y="4480313"/>
            <a:ext cx="9284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Stern trawler </a:t>
            </a:r>
            <a:r>
              <a:rPr lang="en-US" altLang="en-US" sz="2800" b="1" dirty="0" smtClean="0"/>
              <a:t>fishing</a:t>
            </a:r>
            <a:r>
              <a:rPr lang="en-US" altLang="en-US" sz="2800" dirty="0" smtClean="0"/>
              <a:t>: </a:t>
            </a:r>
            <a:r>
              <a:rPr lang="en-US" altLang="en-US" sz="2800" dirty="0"/>
              <a:t>After sonar on the trawler finds the fish, they’re captured by a trawl net more than 122 meters (400 feet) wide. The largest nets extend about 0.8 kilometer behind the towing vessel and are large enough to hold a dozen 747 jetliners.</a:t>
            </a:r>
          </a:p>
        </p:txBody>
      </p:sp>
    </p:spTree>
    <p:extLst>
      <p:ext uri="{BB962C8B-B14F-4D97-AF65-F5344CB8AC3E}">
        <p14:creationId xmlns:p14="http://schemas.microsoft.com/office/powerpoint/2010/main" val="6304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98" y="3301776"/>
            <a:ext cx="3433579" cy="13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~AUT0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9" y="1279496"/>
            <a:ext cx="9930421" cy="40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2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By-Catch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Animals that are unintentionally killed when desirable organisms are fished</a:t>
            </a:r>
          </a:p>
          <a:p>
            <a:pPr marL="461963" indent="-461963">
              <a:buFont typeface="Wingdings" panose="05000000000000000000" pitchFamily="2" charset="2"/>
              <a:buChar char="N"/>
            </a:pPr>
            <a:endParaRPr lang="en-US" altLang="en-US" dirty="0" smtClean="0"/>
          </a:p>
          <a:p>
            <a:pPr marL="461963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In many cases, by-kill exceeds the target catch</a:t>
            </a:r>
          </a:p>
          <a:p>
            <a:pPr marL="461963" indent="-461963">
              <a:buFont typeface="Wingdings" panose="05000000000000000000" pitchFamily="2" charset="2"/>
              <a:buChar char="N"/>
            </a:pPr>
            <a:endParaRPr lang="en-US" altLang="en-US" dirty="0" smtClean="0"/>
          </a:p>
          <a:p>
            <a:pPr marL="461963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Example:  </a:t>
            </a:r>
          </a:p>
          <a:p>
            <a:pPr marL="919163" lvl="1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Thousands of dolphins were by-caught in tuna nets until regulations changed the net design and ship maneuvers</a:t>
            </a:r>
          </a:p>
          <a:p>
            <a:pPr marL="461963" indent="-461963">
              <a:buFont typeface="Wingdings" panose="05000000000000000000" pitchFamily="2" charset="2"/>
              <a:buChar char="N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29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Technology Improves Catches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75% of fishers are vast commercial fleets who find fish by using:</a:t>
            </a:r>
          </a:p>
          <a:p>
            <a:pPr lvl="1" eaLnBrk="1" hangingPunct="1"/>
            <a:r>
              <a:rPr lang="en-US" altLang="en-US" smtClean="0"/>
              <a:t>satellite sensors</a:t>
            </a:r>
          </a:p>
          <a:p>
            <a:pPr lvl="1" eaLnBrk="1" hangingPunct="1"/>
            <a:r>
              <a:rPr lang="en-US" altLang="en-US" smtClean="0"/>
              <a:t>aerial photography</a:t>
            </a:r>
          </a:p>
          <a:p>
            <a:pPr lvl="1" eaLnBrk="1" hangingPunct="1"/>
            <a:r>
              <a:rPr lang="en-US" altLang="en-US" smtClean="0"/>
              <a:t>scouting vessels</a:t>
            </a:r>
          </a:p>
          <a:p>
            <a:pPr lvl="1" eaLnBrk="1" hangingPunct="1"/>
            <a:r>
              <a:rPr lang="en-US" altLang="en-US" smtClean="0"/>
              <a:t>sonar</a:t>
            </a:r>
          </a:p>
          <a:p>
            <a:pPr lvl="1" eaLnBrk="1" hangingPunct="1"/>
            <a:r>
              <a:rPr lang="en-US" altLang="en-US" smtClean="0"/>
              <a:t>global positioning systems</a:t>
            </a:r>
          </a:p>
          <a:p>
            <a:pPr eaLnBrk="1" hangingPunct="1"/>
            <a:r>
              <a:rPr lang="en-US" altLang="en-US" smtClean="0"/>
              <a:t>Huge factory ships follow along to can and freeze the fish as they are caught</a:t>
            </a:r>
          </a:p>
        </p:txBody>
      </p:sp>
    </p:spTree>
    <p:extLst>
      <p:ext uri="{BB962C8B-B14F-4D97-AF65-F5344CB8AC3E}">
        <p14:creationId xmlns:p14="http://schemas.microsoft.com/office/powerpoint/2010/main" val="172160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Declining Fish Populations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Fish stocks worldwide have been declining; many have collapsed, due to overfishing - too many fishers, too little fish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Other reasons for declining numbers are mismanagement, habitat destruction, interference with breeding, increased ocean pollution</a:t>
            </a:r>
          </a:p>
        </p:txBody>
      </p:sp>
    </p:spTree>
    <p:extLst>
      <p:ext uri="{BB962C8B-B14F-4D97-AF65-F5344CB8AC3E}">
        <p14:creationId xmlns:p14="http://schemas.microsoft.com/office/powerpoint/2010/main" val="356253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“fishing”?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Exploitation of marine </a:t>
            </a:r>
            <a:r>
              <a:rPr lang="en-US" altLang="en-US" b="1" dirty="0">
                <a:solidFill>
                  <a:schemeClr val="tx1"/>
                </a:solidFill>
              </a:rPr>
              <a:t>organisms</a:t>
            </a:r>
            <a:r>
              <a:rPr lang="en-US" altLang="en-US" dirty="0">
                <a:solidFill>
                  <a:schemeClr val="tx1"/>
                </a:solidFill>
              </a:rPr>
              <a:t> for sustenance, profit, or fun.</a:t>
            </a:r>
          </a:p>
          <a:p>
            <a:endParaRPr lang="en-CA" altLang="en-US" u="sng" dirty="0" smtClean="0"/>
          </a:p>
          <a:p>
            <a:r>
              <a:rPr lang="en-CA" altLang="en-US" u="sng" dirty="0" smtClean="0"/>
              <a:t>Examples</a:t>
            </a:r>
            <a:r>
              <a:rPr lang="en-CA" altLang="en-US" u="sng" dirty="0"/>
              <a:t>:</a:t>
            </a:r>
          </a:p>
          <a:p>
            <a:endParaRPr lang="en-US" altLang="en-US" u="sng" dirty="0"/>
          </a:p>
          <a:p>
            <a:pPr lvl="1"/>
            <a:r>
              <a:rPr lang="en-US" altLang="en-US" sz="2800" dirty="0"/>
              <a:t>Fish (cod, halibut, salmon, redfish, stripped bass)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Shellfish (</a:t>
            </a:r>
            <a:r>
              <a:rPr lang="en-US" altLang="en-US" sz="2800" dirty="0"/>
              <a:t>Mollusks - clams, scallops, oysters )      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Crustaceans (</a:t>
            </a:r>
            <a:r>
              <a:rPr lang="en-US" altLang="en-US" sz="2800" dirty="0"/>
              <a:t>crabs, shrimp, lobster)</a:t>
            </a:r>
          </a:p>
          <a:p>
            <a:pPr lvl="1"/>
            <a:r>
              <a:rPr lang="en-US" altLang="en-US" sz="2800" dirty="0"/>
              <a:t>Reptiles- turtles</a:t>
            </a:r>
          </a:p>
          <a:p>
            <a:pPr lvl="1"/>
            <a:r>
              <a:rPr lang="en-US" altLang="en-US" sz="2800" dirty="0"/>
              <a:t>Mammals- whales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Concepts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03653"/>
            <a:ext cx="10233800" cy="514184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>
                <a:sym typeface="Wingdings 2" panose="05020102010507070707" pitchFamily="18" charset="2"/>
              </a:rPr>
              <a:t>We have used more natural resources since 1955 than in all of recorded human history up to that time</a:t>
            </a:r>
            <a:r>
              <a:rPr lang="en-US" altLang="en-US" sz="3200" dirty="0" smtClean="0">
                <a:sym typeface="Wingdings 2" panose="05020102010507070707" pitchFamily="18" charset="2"/>
              </a:rPr>
              <a:t>.</a:t>
            </a:r>
          </a:p>
          <a:p>
            <a:endParaRPr lang="en-US" altLang="en-US" sz="3200" dirty="0">
              <a:sym typeface="Wingdings 2" panose="05020102010507070707" pitchFamily="18" charset="2"/>
            </a:endParaRPr>
          </a:p>
          <a:p>
            <a:r>
              <a:rPr lang="en-US" altLang="en-US" sz="3200" dirty="0">
                <a:sym typeface="Wingdings 2" panose="05020102010507070707" pitchFamily="18" charset="2"/>
              </a:rPr>
              <a:t>Fish provide 3.0 billion people with at least 15% of their average per capita </a:t>
            </a:r>
            <a:r>
              <a:rPr lang="en-US" altLang="en-US" sz="3200" i="1" dirty="0">
                <a:sym typeface="Wingdings 2" panose="05020102010507070707" pitchFamily="18" charset="2"/>
              </a:rPr>
              <a:t>animal </a:t>
            </a:r>
            <a:r>
              <a:rPr lang="en-US" altLang="en-US" sz="3200" dirty="0">
                <a:sym typeface="Wingdings 2" panose="05020102010507070707" pitchFamily="18" charset="2"/>
              </a:rPr>
              <a:t>protein intake</a:t>
            </a:r>
            <a:r>
              <a:rPr lang="en-US" altLang="en-US" sz="3200" dirty="0" smtClean="0">
                <a:sym typeface="Wingdings 2" panose="05020102010507070707" pitchFamily="18" charset="2"/>
              </a:rPr>
              <a:t>.</a:t>
            </a:r>
          </a:p>
          <a:p>
            <a:endParaRPr lang="en-US" altLang="en-US" sz="3200" dirty="0">
              <a:sym typeface="Wingdings 2" panose="05020102010507070707" pitchFamily="18" charset="2"/>
            </a:endParaRPr>
          </a:p>
          <a:p>
            <a:r>
              <a:rPr lang="en-US" altLang="en-US" sz="3200" dirty="0">
                <a:sym typeface="Wingdings 2" panose="05020102010507070707" pitchFamily="18" charset="2"/>
              </a:rPr>
              <a:t>Our present level of growth and exploitation of marine resources is unsustainable</a:t>
            </a:r>
            <a:r>
              <a:rPr lang="en-US" altLang="en-US" sz="3200" dirty="0" smtClean="0">
                <a:sym typeface="Wingdings 2" panose="05020102010507070707" pitchFamily="18" charset="2"/>
              </a:rPr>
              <a:t>.</a:t>
            </a:r>
          </a:p>
          <a:p>
            <a:endParaRPr lang="en-US" altLang="en-US" sz="3200" dirty="0" smtClean="0">
              <a:sym typeface="Wingdings 2" panose="05020102010507070707" pitchFamily="18" charset="2"/>
            </a:endParaRPr>
          </a:p>
          <a:p>
            <a:r>
              <a:rPr lang="en-US" altLang="en-US" sz="3200" dirty="0">
                <a:sym typeface="Wingdings 2" panose="05020102010507070707" pitchFamily="18" charset="2"/>
                <a:hlinkClick r:id="rId2"/>
              </a:rPr>
              <a:t>http://</a:t>
            </a:r>
            <a:r>
              <a:rPr lang="en-US" altLang="en-US" sz="3200" dirty="0" smtClean="0">
                <a:sym typeface="Wingdings 2" panose="05020102010507070707" pitchFamily="18" charset="2"/>
                <a:hlinkClick r:id="rId2"/>
              </a:rPr>
              <a:t>visual.ly/35-fish-facts-will-make-you-never-want-eat-fish-again?utm_source=visually_embed</a:t>
            </a:r>
            <a:endParaRPr lang="en-US" altLang="en-US" sz="3200" dirty="0" smtClean="0">
              <a:sym typeface="Wingdings 2" panose="05020102010507070707" pitchFamily="18" charset="2"/>
            </a:endParaRPr>
          </a:p>
          <a:p>
            <a:endParaRPr lang="en-US" altLang="en-US" sz="3200" dirty="0">
              <a:sym typeface="Wingdings 2" panose="05020102010507070707" pitchFamily="18" charset="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855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Why do we fish?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5181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Survival</a:t>
            </a:r>
            <a:r>
              <a:rPr lang="en-US" altLang="en-US" dirty="0" smtClean="0">
                <a:solidFill>
                  <a:schemeClr val="tx1"/>
                </a:solidFill>
              </a:rPr>
              <a:t>- many costal communities, particularly in developing countries, fish as a primary food source.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Recreation</a:t>
            </a:r>
            <a:r>
              <a:rPr lang="en-US" altLang="en-US" dirty="0" smtClean="0">
                <a:solidFill>
                  <a:schemeClr val="tx1"/>
                </a:solidFill>
              </a:rPr>
              <a:t>- fishing for fun.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Profit</a:t>
            </a:r>
            <a:r>
              <a:rPr lang="en-US" altLang="en-US" dirty="0" smtClean="0">
                <a:solidFill>
                  <a:schemeClr val="tx1"/>
                </a:solidFill>
              </a:rPr>
              <a:t>- commercial exploitation as a means of earning a livelihood.</a:t>
            </a:r>
          </a:p>
        </p:txBody>
      </p:sp>
      <p:pic>
        <p:nvPicPr>
          <p:cNvPr id="6148" name="Picture 3" descr="100_7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78228"/>
            <a:ext cx="4419600" cy="49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What are some of the effects </a:t>
            </a:r>
            <a:r>
              <a:rPr lang="en-US" altLang="en-US" sz="4000" dirty="0" smtClean="0">
                <a:solidFill>
                  <a:schemeClr val="tx1"/>
                </a:solidFill>
              </a:rPr>
              <a:t>of </a:t>
            </a:r>
            <a:r>
              <a:rPr lang="en-US" altLang="en-US" sz="4000" dirty="0">
                <a:solidFill>
                  <a:schemeClr val="tx1"/>
                </a:solidFill>
              </a:rPr>
              <a:t>fishing on humans?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Sociology</a:t>
            </a:r>
            <a:r>
              <a:rPr lang="en-US" altLang="en-US" dirty="0" smtClean="0">
                <a:solidFill>
                  <a:schemeClr val="tx1"/>
                </a:solidFill>
              </a:rPr>
              <a:t>- in some places people need to fish to survive, in many others they simply want to fish as a mode of recreation.</a:t>
            </a:r>
          </a:p>
          <a:p>
            <a:pPr eaLnBrk="1" hangingPunct="1"/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Economics-</a:t>
            </a:r>
            <a:r>
              <a:rPr lang="en-US" altLang="en-US" dirty="0" smtClean="0">
                <a:solidFill>
                  <a:schemeClr val="tx1"/>
                </a:solidFill>
              </a:rPr>
              <a:t> individuals and regions can be dependent on fishing as a source of income.</a:t>
            </a:r>
          </a:p>
          <a:p>
            <a:pPr eaLnBrk="1" hangingPunct="1"/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Ecology</a:t>
            </a:r>
            <a:r>
              <a:rPr lang="en-US" altLang="en-US" dirty="0" smtClean="0">
                <a:solidFill>
                  <a:schemeClr val="tx1"/>
                </a:solidFill>
              </a:rPr>
              <a:t>- natural systems are easily disrupted by fishing.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918" y="216489"/>
            <a:ext cx="10064002" cy="757130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</a:rPr>
              <a:t>Today’s Fisheries Are Not Sustainable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827393" y="973619"/>
            <a:ext cx="8720137" cy="57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 dirty="0">
                <a:solidFill>
                  <a:schemeClr val="tx1">
                    <a:lumMod val="95000"/>
                  </a:schemeClr>
                </a:solidFill>
              </a:rPr>
              <a:t>Maximum sustainable yield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 – maximum amount of any species that can be harvested without affecting future </a:t>
            </a:r>
            <a:r>
              <a:rPr lang="en-US" altLang="en-US" sz="2600" dirty="0" smtClean="0">
                <a:solidFill>
                  <a:schemeClr val="tx1">
                    <a:lumMod val="95000"/>
                  </a:schemeClr>
                </a:solidFill>
              </a:rPr>
              <a:t>yields</a:t>
            </a:r>
          </a:p>
          <a:p>
            <a:pPr eaLnBrk="1" hangingPunct="1"/>
            <a:endParaRPr lang="en-US" altLang="en-US" sz="26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2600" b="1" u="sng" dirty="0">
                <a:solidFill>
                  <a:schemeClr val="tx1">
                    <a:lumMod val="95000"/>
                  </a:schemeClr>
                </a:solidFill>
              </a:rPr>
              <a:t>Overfished</a:t>
            </a:r>
            <a:r>
              <a:rPr lang="en-US" altLang="en-US" sz="2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– status assigned to fish stocks that have been harvested so there is not enough breeding stock left for </a:t>
            </a:r>
            <a:r>
              <a:rPr lang="en-US" altLang="en-US" sz="2600" dirty="0" smtClean="0">
                <a:solidFill>
                  <a:schemeClr val="tx1">
                    <a:lumMod val="95000"/>
                  </a:schemeClr>
                </a:solidFill>
              </a:rPr>
              <a:t>replenishment</a:t>
            </a:r>
          </a:p>
          <a:p>
            <a:pPr eaLnBrk="1" hangingPunct="1"/>
            <a:endParaRPr lang="en-US" altLang="en-US" sz="26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2600" b="1" u="sng" dirty="0">
                <a:solidFill>
                  <a:schemeClr val="tx1">
                    <a:lumMod val="95000"/>
                  </a:schemeClr>
                </a:solidFill>
              </a:rPr>
              <a:t>Commercial extinction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 – depletion of a species to the point where it is no longer profitable to </a:t>
            </a:r>
            <a:r>
              <a:rPr lang="en-US" altLang="en-US" sz="2600" dirty="0" smtClean="0">
                <a:solidFill>
                  <a:schemeClr val="tx1">
                    <a:lumMod val="95000"/>
                  </a:schemeClr>
                </a:solidFill>
              </a:rPr>
              <a:t>harvest</a:t>
            </a:r>
          </a:p>
          <a:p>
            <a:pPr eaLnBrk="1" hangingPunct="1"/>
            <a:endParaRPr lang="en-US" altLang="en-US" sz="26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2600" b="1" u="sng" dirty="0" smtClean="0">
                <a:solidFill>
                  <a:schemeClr val="tx1">
                    <a:lumMod val="95000"/>
                  </a:schemeClr>
                </a:solidFill>
              </a:rPr>
              <a:t>By Catch </a:t>
            </a:r>
            <a:r>
              <a:rPr lang="en-US" altLang="en-US" sz="2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– animals unintentionally killed when other species are being harvested</a:t>
            </a:r>
          </a:p>
        </p:txBody>
      </p:sp>
    </p:spTree>
    <p:extLst>
      <p:ext uri="{BB962C8B-B14F-4D97-AF65-F5344CB8AC3E}">
        <p14:creationId xmlns:p14="http://schemas.microsoft.com/office/powerpoint/2010/main" val="42724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28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What is “over fishing”?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2895600"/>
          </a:xfrm>
          <a:solidFill>
            <a:schemeClr val="tx1">
              <a:alpha val="50195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Removal of organisms from the marine environment by humans at a rate which cannot be sustained by the local ecosystem and therefore significantly alters natural ecosystem.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 sz="2400" dirty="0">
                <a:solidFill>
                  <a:srgbClr val="002060"/>
                </a:solidFill>
              </a:rPr>
              <a:t>                                    or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Fishing a population faster than it can replace itself; the population decreases in size as a result.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altLang="en-US" sz="2400" dirty="0">
                <a:solidFill>
                  <a:schemeClr val="tx1">
                    <a:lumMod val="95000"/>
                  </a:schemeClr>
                </a:solidFill>
              </a:rPr>
            </a:br>
            <a:endParaRPr lang="en-US" alt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196" name="Picture 7" descr="overfishing-in-the-mediter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1"/>
          <a:stretch>
            <a:fillRect/>
          </a:stretch>
        </p:blipFill>
        <p:spPr bwMode="auto">
          <a:xfrm>
            <a:off x="3962400" y="3886201"/>
            <a:ext cx="45720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042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How big is the problem?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2743200"/>
          </a:xfrm>
          <a:solidFill>
            <a:schemeClr val="tx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The world marine catch is nearly 100 million </a:t>
            </a:r>
            <a:r>
              <a:rPr lang="en-US" altLang="en-US" dirty="0" err="1" smtClean="0">
                <a:solidFill>
                  <a:srgbClr val="002060"/>
                </a:solidFill>
              </a:rPr>
              <a:t>tonnes</a:t>
            </a:r>
            <a:r>
              <a:rPr lang="en-US" altLang="en-US" dirty="0" smtClean="0">
                <a:solidFill>
                  <a:srgbClr val="002060"/>
                </a:solidFill>
              </a:rPr>
              <a:t> per year.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27 </a:t>
            </a:r>
            <a:r>
              <a:rPr lang="en-US" altLang="en-US" dirty="0" err="1" smtClean="0">
                <a:solidFill>
                  <a:srgbClr val="002060"/>
                </a:solidFill>
              </a:rPr>
              <a:t>millon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tonnes</a:t>
            </a:r>
            <a:r>
              <a:rPr lang="en-US" altLang="en-US" dirty="0" smtClean="0">
                <a:solidFill>
                  <a:srgbClr val="002060"/>
                </a:solidFill>
              </a:rPr>
              <a:t> of by-catch (almost 1/3 of total catch) is thrown back dead into the ocean</a:t>
            </a:r>
          </a:p>
        </p:txBody>
      </p:sp>
      <p:pic>
        <p:nvPicPr>
          <p:cNvPr id="9220" name="Picture 6" descr="shrim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4136258"/>
            <a:ext cx="4541949" cy="25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781801" y="4274018"/>
            <a:ext cx="3603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Larger shrimps fetch a higher price, there is an incentive for discarding smaller fish as shown left.</a:t>
            </a:r>
          </a:p>
        </p:txBody>
      </p:sp>
    </p:spTree>
    <p:extLst>
      <p:ext uri="{BB962C8B-B14F-4D97-AF65-F5344CB8AC3E}">
        <p14:creationId xmlns:p14="http://schemas.microsoft.com/office/powerpoint/2010/main" val="7183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39115"/>
            <a:ext cx="9144000" cy="84023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Over - Whaling continues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45306"/>
            <a:ext cx="8732839" cy="1421928"/>
          </a:xfr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3200" dirty="0"/>
              <a:t>Only about 1,000 blue whales were left, and experts fear that the population may have been too small to recover.</a:t>
            </a:r>
          </a:p>
        </p:txBody>
      </p:sp>
      <p:pic>
        <p:nvPicPr>
          <p:cNvPr id="43012" name="Picture 5" descr="1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9" y="2219032"/>
            <a:ext cx="5021261" cy="41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1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2511426"/>
            <a:ext cx="25257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572"/>
            <a:ext cx="10515600" cy="1325563"/>
          </a:xfrm>
        </p:spPr>
        <p:txBody>
          <a:bodyPr/>
          <a:lstStyle/>
          <a:p>
            <a:pPr eaLnBrk="1" hangingPunct="1"/>
            <a:r>
              <a:rPr lang="en-CA" altLang="en-US" sz="4000" dirty="0"/>
              <a:t>What are some consequences of over fishing?</a:t>
            </a:r>
            <a:endParaRPr lang="en-US" alt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068" y="1350135"/>
            <a:ext cx="7021132" cy="477602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Much more complicated than reduction of one species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Trophic interactions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3200" dirty="0">
                <a:solidFill>
                  <a:schemeClr val="tx1"/>
                </a:solidFill>
              </a:rPr>
              <a:t>Examples: Salmon, killer whale, sea otter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Change in ecosystem structure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Loss of biodiversity</a:t>
            </a:r>
          </a:p>
          <a:p>
            <a:pPr eaLnBrk="1" hangingPunct="1"/>
            <a:endParaRPr lang="en-US" altLang="en-US" sz="32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0244" name="Picture 7" descr="Food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5" b="-381"/>
          <a:stretch>
            <a:fillRect/>
          </a:stretch>
        </p:blipFill>
        <p:spPr bwMode="auto">
          <a:xfrm>
            <a:off x="8667482" y="1350135"/>
            <a:ext cx="1905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Consequences…By - Catch!</a:t>
            </a:r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By-catch </a:t>
            </a:r>
            <a:r>
              <a:rPr lang="en-US" altLang="en-US" sz="3200" dirty="0">
                <a:solidFill>
                  <a:schemeClr val="tx1"/>
                </a:solidFill>
              </a:rPr>
              <a:t>is all non-target species caught with target species whether retained then sold or discarded 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Example:  Dolphins </a:t>
            </a:r>
            <a:r>
              <a:rPr lang="en-US" altLang="en-US" dirty="0">
                <a:solidFill>
                  <a:schemeClr val="tx1"/>
                </a:solidFill>
              </a:rPr>
              <a:t>caught in tuna nets. 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Often </a:t>
            </a:r>
            <a:r>
              <a:rPr lang="en-US" altLang="en-US" sz="3200" dirty="0">
                <a:solidFill>
                  <a:schemeClr val="tx1"/>
                </a:solidFill>
              </a:rPr>
              <a:t>a problem with widespread use of unselective fishing gear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Bottom </a:t>
            </a:r>
            <a:r>
              <a:rPr lang="en-US" altLang="en-US" sz="3200" dirty="0">
                <a:solidFill>
                  <a:schemeClr val="tx1"/>
                </a:solidFill>
              </a:rPr>
              <a:t>trawling disturbs everything on the ocean </a:t>
            </a:r>
            <a:r>
              <a:rPr lang="en-US" altLang="en-US" sz="3200" dirty="0" smtClean="0">
                <a:solidFill>
                  <a:schemeClr val="tx1"/>
                </a:solidFill>
              </a:rPr>
              <a:t>floor!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 idx="4294967295"/>
          </p:nvPr>
        </p:nvSpPr>
        <p:spPr>
          <a:xfrm>
            <a:off x="838199" y="10808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Incidental Catch or Bycatch 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618456" y="1809840"/>
            <a:ext cx="8955087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Bycatch </a:t>
            </a:r>
            <a:r>
              <a:rPr lang="en-US" altLang="en-US" dirty="0"/>
              <a:t>may be up to 8 times more than the intended catch. </a:t>
            </a:r>
            <a:r>
              <a:rPr lang="en-US" altLang="en-US" dirty="0" smtClean="0"/>
              <a:t>Birds, turtles, dolphins, sharks</a:t>
            </a:r>
          </a:p>
        </p:txBody>
      </p:sp>
      <p:pic>
        <p:nvPicPr>
          <p:cNvPr id="61444" name="Picture 4" descr="1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016250"/>
            <a:ext cx="46291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http://norb.homedns.org/nwp/storycode/ted-web/thumbnails/thumb-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3887789"/>
            <a:ext cx="29495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47108" name="Picture 5" descr="OVERFISHINGfromP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226099"/>
            <a:ext cx="8505333" cy="64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Marine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439259"/>
            <a:ext cx="10233800" cy="479411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How are marine resources classified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pPr lvl="1"/>
            <a:r>
              <a:rPr lang="en-US" altLang="en-US" sz="2800" b="1" dirty="0"/>
              <a:t>Physical resources</a:t>
            </a:r>
            <a:r>
              <a:rPr lang="en-US" altLang="en-US" sz="2800" dirty="0"/>
              <a:t> – result from the deposition, precipitation, or accumulation of useful substances in the ocean or seabed</a:t>
            </a:r>
            <a:r>
              <a:rPr lang="en-US" altLang="en-US" sz="2800" dirty="0" smtClean="0"/>
              <a:t>.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Biological resources</a:t>
            </a:r>
            <a:r>
              <a:rPr lang="en-US" altLang="en-US" sz="2800" dirty="0"/>
              <a:t> – living animals and plants collected for human use</a:t>
            </a:r>
            <a:r>
              <a:rPr lang="en-US" altLang="en-US" sz="2800" dirty="0" smtClean="0"/>
              <a:t>.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Marine energy resources</a:t>
            </a:r>
            <a:r>
              <a:rPr lang="en-US" altLang="en-US" sz="2800" dirty="0"/>
              <a:t> – result from the extraction of energy directly from the heat or motion of ocean </a:t>
            </a:r>
            <a:r>
              <a:rPr lang="en-US" altLang="en-US" sz="2800" dirty="0" smtClean="0"/>
              <a:t>water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Non-extractive resources</a:t>
            </a:r>
            <a:r>
              <a:rPr lang="en-US" altLang="en-US" sz="2800" dirty="0"/>
              <a:t> – uses of the ocean in place – transportation of people and commodities by sea, recreation, and waste disposal.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516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Tragedy of the Commons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47" y="1567465"/>
            <a:ext cx="8596668" cy="4734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commons</a:t>
            </a:r>
            <a:r>
              <a:rPr lang="en-US" dirty="0"/>
              <a:t> is any resource that is shared by a group of people.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b="1" dirty="0"/>
              <a:t>For example:</a:t>
            </a:r>
            <a:r>
              <a:rPr lang="en-US" dirty="0"/>
              <a:t>  </a:t>
            </a:r>
            <a:r>
              <a:rPr lang="en-US" dirty="0" smtClean="0"/>
              <a:t>The ocean and the air </a:t>
            </a:r>
            <a:r>
              <a:rPr lang="en-US" dirty="0"/>
              <a:t>we breathe </a:t>
            </a:r>
            <a:r>
              <a:rPr lang="en-US" dirty="0" smtClean="0"/>
              <a:t>are </a:t>
            </a:r>
            <a:r>
              <a:rPr lang="en-US" dirty="0"/>
              <a:t>commons.</a:t>
            </a:r>
            <a:endParaRPr lang="en-CA" dirty="0"/>
          </a:p>
          <a:p>
            <a:endParaRPr lang="en-CA" dirty="0"/>
          </a:p>
          <a:p>
            <a:r>
              <a:rPr lang="en-US" dirty="0"/>
              <a:t>Everybody has the right to freely use the resources of the commons, as either a supply of materials or a place to put wastes.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Often </a:t>
            </a:r>
            <a:r>
              <a:rPr lang="en-US" dirty="0"/>
              <a:t>common areas are used in an unsustainable way, leading to a shrinking resource for everyone.</a:t>
            </a:r>
            <a:endParaRPr lang="en-CA" dirty="0"/>
          </a:p>
          <a:p>
            <a:endParaRPr lang="en-CA" dirty="0"/>
          </a:p>
          <a:p>
            <a:r>
              <a:rPr lang="en-US" b="1" dirty="0"/>
              <a:t>Tragedy of the Commons:</a:t>
            </a:r>
            <a:r>
              <a:rPr lang="en-US" dirty="0"/>
              <a:t>  The destruction of a shared resource by individual greed (ex:  Atlantic Cod Fisheries).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09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74" y="352246"/>
            <a:ext cx="10774251" cy="1325563"/>
          </a:xfrm>
        </p:spPr>
        <p:txBody>
          <a:bodyPr>
            <a:noAutofit/>
          </a:bodyPr>
          <a:lstStyle/>
          <a:p>
            <a:r>
              <a:rPr lang="en-CA" sz="4800" dirty="0" smtClean="0"/>
              <a:t>Collapse of the North Atlantic Cod Fishery 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Canadian cod stock severely depleted by local and distant water fleets </a:t>
            </a:r>
          </a:p>
          <a:p>
            <a:endParaRPr lang="en-CA" dirty="0" smtClean="0"/>
          </a:p>
          <a:p>
            <a:r>
              <a:rPr lang="en-CA" dirty="0" smtClean="0"/>
              <a:t>Canada declared Extended Fisheries Jurisdiction in 1979 to control and rebuild the fishery </a:t>
            </a:r>
          </a:p>
          <a:p>
            <a:endParaRPr lang="en-CA" dirty="0" smtClean="0"/>
          </a:p>
          <a:p>
            <a:r>
              <a:rPr lang="en-CA" dirty="0" smtClean="0"/>
              <a:t>Expected a rise in Total Allowable Catch (TAC) by 1985</a:t>
            </a:r>
          </a:p>
          <a:p>
            <a:endParaRPr lang="en-CA" dirty="0" smtClean="0"/>
          </a:p>
          <a:p>
            <a:r>
              <a:rPr lang="en-CA" dirty="0" smtClean="0"/>
              <a:t>Instead the fishery continued to decline and effectively closed in 1992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15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Happened?!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Mismanagement?</a:t>
            </a:r>
          </a:p>
          <a:p>
            <a:pPr lvl="1"/>
            <a:r>
              <a:rPr lang="en-US" altLang="en-US" sz="3200" dirty="0"/>
              <a:t>Fishing mortality exceeded sustainable level estimates </a:t>
            </a:r>
          </a:p>
          <a:p>
            <a:pPr lvl="1"/>
            <a:endParaRPr lang="en-US" altLang="en-US" sz="3200" dirty="0" smtClean="0"/>
          </a:p>
          <a:p>
            <a:pPr lvl="1"/>
            <a:r>
              <a:rPr lang="en-US" altLang="en-US" sz="3200" dirty="0" smtClean="0"/>
              <a:t>Stocks </a:t>
            </a:r>
            <a:r>
              <a:rPr lang="en-US" altLang="en-US" sz="3200" dirty="0"/>
              <a:t>never achieved 50% of predicted total allowable catch</a:t>
            </a:r>
          </a:p>
          <a:p>
            <a:pPr lvl="1"/>
            <a:endParaRPr lang="en-US" altLang="en-US" sz="3200" dirty="0" smtClean="0"/>
          </a:p>
          <a:p>
            <a:pPr lvl="1"/>
            <a:r>
              <a:rPr lang="en-US" altLang="en-US" sz="3200" dirty="0" smtClean="0"/>
              <a:t>Canadian </a:t>
            </a:r>
            <a:r>
              <a:rPr lang="en-US" altLang="en-US" sz="3200" dirty="0"/>
              <a:t>fleet over harvested </a:t>
            </a:r>
            <a:r>
              <a:rPr lang="en-US" altLang="en-US" sz="3200" dirty="0" smtClean="0"/>
              <a:t>cod</a:t>
            </a:r>
          </a:p>
          <a:p>
            <a:pPr lvl="1"/>
            <a:endParaRPr lang="en-US" altLang="en-US" sz="3200" dirty="0"/>
          </a:p>
          <a:p>
            <a:pPr lvl="1"/>
            <a:r>
              <a:rPr lang="en-US" altLang="en-US" sz="3200" dirty="0" smtClean="0"/>
              <a:t>Marine scientists warned government and recommended a lower TAC… they were ignored.</a:t>
            </a:r>
            <a:endParaRPr lang="en-US" altLang="en-US" sz="3200" dirty="0"/>
          </a:p>
          <a:p>
            <a:pPr>
              <a:buNone/>
            </a:pPr>
            <a:endParaRPr lang="en-US" altLang="en-US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05174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Upper limit was used to calculate harvest quota every year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When </a:t>
            </a:r>
            <a:r>
              <a:rPr lang="en-US" altLang="en-US" sz="3200" dirty="0"/>
              <a:t>upper limit became insufficient to economically support fishery quota was increased</a:t>
            </a:r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Short </a:t>
            </a:r>
            <a:r>
              <a:rPr lang="en-US" altLang="en-US" sz="3200" dirty="0"/>
              <a:t>term economic gain won out over biology 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110545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4275" name="Picture 3" descr="1718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156" y="365125"/>
            <a:ext cx="10889222" cy="57909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2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5299" name="Picture 3" descr="1718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474" y="365125"/>
            <a:ext cx="9555051" cy="60098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2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6324" name="Picture 4" descr="17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28" y="365125"/>
            <a:ext cx="10059743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28" descr="Overfishing: North Sea Herring and Atlantic C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1"/>
          <a:stretch>
            <a:fillRect/>
          </a:stretch>
        </p:blipFill>
        <p:spPr bwMode="auto">
          <a:xfrm>
            <a:off x="3271233" y="153249"/>
            <a:ext cx="5735079" cy="65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Irony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z="3200" dirty="0"/>
              <a:t>Biologists could see the catastrophe happening and were powerless to stop it</a:t>
            </a:r>
          </a:p>
          <a:p>
            <a:pPr>
              <a:buNone/>
            </a:pPr>
            <a:endParaRPr lang="en-US" altLang="en-US" sz="3200" dirty="0"/>
          </a:p>
          <a:p>
            <a:r>
              <a:rPr lang="en-US" altLang="en-US" sz="3200" dirty="0"/>
              <a:t>Long term economic loss (closure of fishery) far outweighs short term benefit</a:t>
            </a:r>
          </a:p>
          <a:p>
            <a:pPr lvl="1"/>
            <a:r>
              <a:rPr lang="en-US" altLang="en-US" sz="3200" dirty="0"/>
              <a:t>Economy loses more  </a:t>
            </a:r>
          </a:p>
          <a:p>
            <a:endParaRPr lang="en-US" alt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5200" dirty="0" smtClean="0">
                <a:solidFill>
                  <a:schemeClr val="tx1"/>
                </a:solidFill>
              </a:rPr>
              <a:t>Now What?</a:t>
            </a:r>
          </a:p>
          <a:p>
            <a:endParaRPr lang="en-US" altLang="en-US" sz="5200" dirty="0">
              <a:solidFill>
                <a:schemeClr val="tx1"/>
              </a:solidFill>
            </a:endParaRP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How </a:t>
            </a:r>
            <a:r>
              <a:rPr lang="en-US" altLang="en-US" sz="3200" dirty="0">
                <a:solidFill>
                  <a:schemeClr val="tx1"/>
                </a:solidFill>
              </a:rPr>
              <a:t>can we fish only to an extent which does not significantly alter it and the natural system in which it occurs?</a:t>
            </a:r>
          </a:p>
          <a:p>
            <a:endParaRPr lang="en-US" altLang="en-US" sz="3200" dirty="0">
              <a:solidFill>
                <a:schemeClr val="tx1"/>
              </a:solidFill>
            </a:endParaRPr>
          </a:p>
          <a:p>
            <a:r>
              <a:rPr lang="en-US" altLang="en-US" sz="3200" dirty="0">
                <a:solidFill>
                  <a:schemeClr val="tx1"/>
                </a:solidFill>
              </a:rPr>
              <a:t>Widely varying degrees of opinion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00350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Estimating populations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Estimating catch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Predicting population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	change based on…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catch.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environmental statistics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limited knowledge of life history.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Tends to err on the side of over </a:t>
            </a:r>
            <a:r>
              <a:rPr lang="en-US" altLang="en-US" dirty="0" smtClean="0">
                <a:solidFill>
                  <a:schemeClr val="tx1"/>
                </a:solidFill>
              </a:rPr>
              <a:t>harvest (should err on side of caution </a:t>
            </a:r>
            <a:r>
              <a:rPr lang="en-US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Cautionary Principle)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Doesn’t always consider ecology</a:t>
            </a:r>
          </a:p>
        </p:txBody>
      </p:sp>
      <p:pic>
        <p:nvPicPr>
          <p:cNvPr id="20484" name="Picture 4" descr="OF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17" y="782331"/>
            <a:ext cx="5409266" cy="381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Marine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Resources can be further classified as renewable or nonrenewable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pPr lvl="1"/>
            <a:r>
              <a:rPr lang="en-US" altLang="en-US" sz="2800" b="1" dirty="0"/>
              <a:t>Renewable resources</a:t>
            </a:r>
            <a:r>
              <a:rPr lang="en-US" altLang="en-US" sz="2800" dirty="0"/>
              <a:t> – naturally replaced by the growth of marine organisms or by other natural physical </a:t>
            </a:r>
            <a:r>
              <a:rPr lang="en-US" altLang="en-US" sz="2800" dirty="0" smtClean="0"/>
              <a:t>processes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Nonrenewable resources</a:t>
            </a:r>
            <a:r>
              <a:rPr lang="en-US" altLang="en-US" sz="2800" dirty="0"/>
              <a:t> – oil, gas, and solid mineral deposits are present in the ocean in fixed amounts and cannot be replenished over time spans as short as human lifetimes.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9927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/>
          <p:cNvSpPr>
            <a:spLocks noGrp="1"/>
          </p:cNvSpPr>
          <p:nvPr>
            <p:ph type="title" idx="4294967295"/>
          </p:nvPr>
        </p:nvSpPr>
        <p:spPr>
          <a:xfrm>
            <a:off x="838200" y="21057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Fisheries Management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85888"/>
            <a:ext cx="9372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Canada and United States restrict fishing and enforce bans</a:t>
            </a:r>
          </a:p>
          <a:p>
            <a:pPr eaLnBrk="1" hangingPunct="1"/>
            <a:r>
              <a:rPr lang="en-US" altLang="en-US" dirty="0" smtClean="0"/>
              <a:t>Some fish stocks in North Atlantic rebounding. </a:t>
            </a:r>
          </a:p>
          <a:p>
            <a:pPr eaLnBrk="1" hangingPunct="1"/>
            <a:r>
              <a:rPr lang="en-US" altLang="en-US" dirty="0" smtClean="0"/>
              <a:t>Other fish stocks still in decline (e.g., cod)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71684" name="Picture 7" descr="http://www.nefsc.noaa.gov/sos/spsyn/pg/cod/images/fig1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0" y="3168203"/>
            <a:ext cx="4343270" cy="30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4" descr="The Boston Glo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1" y="3429794"/>
            <a:ext cx="329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199" y="4079451"/>
            <a:ext cx="636109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CA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Gulf of Maine fishermen face 6-month cod ban</a:t>
            </a: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Fisheries Management</a:t>
            </a:r>
            <a:r>
              <a:rPr lang="en-US" altLang="en-US" smtClean="0"/>
              <a:t> 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Consumers have POWER!</a:t>
            </a:r>
          </a:p>
          <a:p>
            <a:pPr lvl="1"/>
            <a:r>
              <a:rPr lang="en-US" altLang="en-US" dirty="0" smtClean="0"/>
              <a:t>Consumer choices in seafood, know where your fish comes from!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Consume and purchase seafood from local, healthy, thriving fisheries</a:t>
            </a:r>
          </a:p>
          <a:p>
            <a:pPr lvl="1" eaLnBrk="1" hangingPunct="1"/>
            <a:r>
              <a:rPr lang="en-US" altLang="en-US" dirty="0" smtClean="0"/>
              <a:t>Examples: farmed seafood, Alaska salmon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Ecosystem-based fishery management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Avoid overfished or depleted seafood</a:t>
            </a:r>
          </a:p>
          <a:p>
            <a:pPr lvl="1" eaLnBrk="1" hangingPunct="1"/>
            <a:r>
              <a:rPr lang="en-US" altLang="en-US" dirty="0" smtClean="0"/>
              <a:t>Examples: tuna, shark, shrimp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98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Legislation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Regulation </a:t>
            </a:r>
            <a:r>
              <a:rPr lang="en-US" altLang="en-US" dirty="0">
                <a:solidFill>
                  <a:schemeClr val="tx1"/>
                </a:solidFill>
              </a:rPr>
              <a:t>and laws control the total allowable </a:t>
            </a:r>
            <a:r>
              <a:rPr lang="en-US" altLang="en-US" dirty="0" smtClean="0">
                <a:solidFill>
                  <a:schemeClr val="tx1"/>
                </a:solidFill>
              </a:rPr>
              <a:t>catch (TAC)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Effective regulation should be consistent with </a:t>
            </a:r>
            <a:r>
              <a:rPr lang="en-US" altLang="en-US" dirty="0" smtClean="0">
                <a:solidFill>
                  <a:schemeClr val="tx1"/>
                </a:solidFill>
              </a:rPr>
              <a:t>biology; scientist recommendations should be taken into account.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International Compliance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5" descr="bgf_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00" y="4124459"/>
            <a:ext cx="2087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54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b="1" dirty="0" smtClean="0"/>
              <a:t>Marine Protected Areas (MPAs)</a:t>
            </a:r>
          </a:p>
          <a:p>
            <a:pPr lvl="1"/>
            <a:r>
              <a:rPr lang="en-US" altLang="en-US" sz="3200" dirty="0"/>
              <a:t>Effective if:</a:t>
            </a:r>
          </a:p>
          <a:p>
            <a:pPr lvl="2"/>
            <a:r>
              <a:rPr lang="en-US" altLang="en-US" sz="3200" dirty="0"/>
              <a:t>Large </a:t>
            </a:r>
            <a:r>
              <a:rPr lang="en-US" altLang="en-US" sz="3200" dirty="0" smtClean="0"/>
              <a:t>enough or Networked </a:t>
            </a:r>
            <a:endParaRPr lang="en-US" altLang="en-US" sz="3200" dirty="0"/>
          </a:p>
          <a:p>
            <a:pPr lvl="2"/>
            <a:r>
              <a:rPr lang="en-US" altLang="en-US" sz="3200" dirty="0"/>
              <a:t>Protect source populations</a:t>
            </a:r>
          </a:p>
          <a:p>
            <a:pPr lvl="2"/>
            <a:r>
              <a:rPr lang="en-US" altLang="en-US" sz="3200" dirty="0"/>
              <a:t>Effectively </a:t>
            </a:r>
            <a:r>
              <a:rPr lang="en-US" altLang="en-US" sz="3200" dirty="0" smtClean="0"/>
              <a:t>enforced</a:t>
            </a:r>
          </a:p>
          <a:p>
            <a:pPr lvl="2"/>
            <a:endParaRPr lang="en-US" altLang="en-US" sz="3200" dirty="0"/>
          </a:p>
          <a:p>
            <a:pPr lvl="1"/>
            <a:r>
              <a:rPr lang="en-US" altLang="en-US" sz="3200" dirty="0"/>
              <a:t>Currently well below 1% of marine systems are protected by MPA’s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33688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Conservation of marine fisheries impacts peoples livelihoods, survival, and recreation.</a:t>
            </a:r>
          </a:p>
          <a:p>
            <a:endParaRPr lang="en-US" altLang="en-US" sz="3200" dirty="0" smtClean="0">
              <a:solidFill>
                <a:schemeClr val="tx1"/>
              </a:solidFill>
            </a:endParaRP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Influences </a:t>
            </a:r>
            <a:r>
              <a:rPr lang="en-US" altLang="en-US" sz="3200" dirty="0">
                <a:solidFill>
                  <a:schemeClr val="tx1"/>
                </a:solidFill>
              </a:rPr>
              <a:t>the marine and terrestrial environments.</a:t>
            </a:r>
          </a:p>
          <a:p>
            <a:endParaRPr lang="en-US" altLang="en-US" sz="3200" dirty="0" smtClean="0">
              <a:solidFill>
                <a:schemeClr val="tx1"/>
              </a:solidFill>
            </a:endParaRP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It </a:t>
            </a:r>
            <a:r>
              <a:rPr lang="en-US" altLang="en-US" sz="3200" dirty="0">
                <a:solidFill>
                  <a:schemeClr val="tx1"/>
                </a:solidFill>
              </a:rPr>
              <a:t>is everyone's </a:t>
            </a:r>
            <a:r>
              <a:rPr lang="en-US" altLang="en-US" sz="3200" dirty="0" smtClean="0">
                <a:solidFill>
                  <a:schemeClr val="tx1"/>
                </a:solidFill>
              </a:rPr>
              <a:t>responsibility!!</a:t>
            </a:r>
            <a:endParaRPr lang="en-US" altLang="en-US" sz="3200" dirty="0">
              <a:solidFill>
                <a:schemeClr val="tx1"/>
              </a:solidFill>
            </a:endParaRPr>
          </a:p>
          <a:p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6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Facts and Figures about Fisheries and Nova Scotia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Nova Scotia fishing industry (harvesting and processing) is a major source of direct and indirect employment and income, and is the province’s leading source of export earnings.</a:t>
            </a:r>
          </a:p>
          <a:p>
            <a:endParaRPr lang="en-CA" altLang="en-US" dirty="0">
              <a:cs typeface="Arial" panose="020B0604020202020204" pitchFamily="34" charset="0"/>
            </a:endParaRPr>
          </a:p>
          <a:p>
            <a:r>
              <a:rPr lang="en-CA" altLang="en-US" dirty="0">
                <a:cs typeface="Arial" panose="020B0604020202020204" pitchFamily="34" charset="0"/>
              </a:rPr>
              <a:t>In 2006 the value of Nova Scotia’s commercial Landings was $</a:t>
            </a:r>
            <a:r>
              <a:rPr lang="en-US" altLang="en-US" dirty="0"/>
              <a:t>656 694 000 </a:t>
            </a: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916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Fisheries in Nova Scotia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Maritime Region contains an increasingly viable fishing industry - </a:t>
            </a:r>
            <a:r>
              <a:rPr lang="en-CA" altLang="en-US" dirty="0" smtClean="0"/>
              <a:t>the </a:t>
            </a:r>
            <a:r>
              <a:rPr lang="en-CA" altLang="en-US" dirty="0"/>
              <a:t>Scotia-Fundy commercial fishing industry is worth 40% more today than it was a decade ago. </a:t>
            </a:r>
            <a:endParaRPr lang="en-CA" altLang="en-US" dirty="0" smtClean="0"/>
          </a:p>
          <a:p>
            <a:endParaRPr lang="en-CA" altLang="en-US" dirty="0"/>
          </a:p>
          <a:p>
            <a:r>
              <a:rPr lang="en-CA" altLang="en-US" dirty="0" smtClean="0"/>
              <a:t>This </a:t>
            </a:r>
            <a:r>
              <a:rPr lang="en-CA" altLang="en-US" dirty="0"/>
              <a:t>creates more than 30,000 direct and indirect jobs, including approximately 13,000 full and part-time fishers, operating approximately 4,750 fishing vessels.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76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Fisheries in Nova Scotia</a:t>
            </a:r>
            <a:endParaRPr lang="en-CA" dirty="0"/>
          </a:p>
        </p:txBody>
      </p:sp>
      <p:pic>
        <p:nvPicPr>
          <p:cNvPr id="4" name="Content Placeholder 3" descr="map_gulfofmaine noa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5543"/>
            <a:ext cx="3890356" cy="403998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01301" y="1690688"/>
            <a:ext cx="3092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Georges Bank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East Scotian Shelf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Grand Banks</a:t>
            </a:r>
          </a:p>
        </p:txBody>
      </p:sp>
      <p:pic>
        <p:nvPicPr>
          <p:cNvPr id="6" name="Picture 5" descr="US chart NEF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6938"/>
            <a:ext cx="2895600" cy="2263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5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types of Commercial Fisheries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54648" y="1543912"/>
          <a:ext cx="10700732" cy="412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653"/>
                <a:gridCol w="7328079"/>
              </a:tblGrid>
              <a:tr h="720009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Type of Organisms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Examples</a:t>
                      </a:r>
                      <a:endParaRPr lang="en-CA" sz="2800" dirty="0"/>
                    </a:p>
                  </a:txBody>
                  <a:tcPr/>
                </a:tc>
              </a:tr>
              <a:tr h="720009">
                <a:tc>
                  <a:txBody>
                    <a:bodyPr/>
                    <a:lstStyle/>
                    <a:p>
                      <a:r>
                        <a:rPr lang="en-CA" sz="2800" dirty="0" err="1" smtClean="0"/>
                        <a:t>Groundfish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Cod, Haddock,</a:t>
                      </a:r>
                      <a:r>
                        <a:rPr lang="en-CA" sz="2800" baseline="0" dirty="0" smtClean="0"/>
                        <a:t> Hake</a:t>
                      </a:r>
                      <a:endParaRPr lang="en-CA" sz="2800" dirty="0"/>
                    </a:p>
                  </a:txBody>
                  <a:tcPr/>
                </a:tc>
              </a:tr>
              <a:tr h="124275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Pelagic Fish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Sardine,</a:t>
                      </a:r>
                      <a:r>
                        <a:rPr lang="en-CA" sz="2800" baseline="0" dirty="0" smtClean="0"/>
                        <a:t> </a:t>
                      </a:r>
                      <a:r>
                        <a:rPr lang="en-CA" sz="2800" dirty="0" smtClean="0"/>
                        <a:t>Anchovy, Herring, Mackerel, Tuna</a:t>
                      </a:r>
                      <a:endParaRPr lang="en-CA" sz="2800" dirty="0"/>
                    </a:p>
                  </a:txBody>
                  <a:tcPr/>
                </a:tc>
              </a:tr>
              <a:tr h="720009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Crustaceans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Crab, Lobster,</a:t>
                      </a:r>
                      <a:r>
                        <a:rPr lang="en-CA" sz="2800" baseline="0" dirty="0" smtClean="0"/>
                        <a:t> Shrimp, Krill</a:t>
                      </a:r>
                      <a:endParaRPr lang="en-CA" sz="2800" dirty="0"/>
                    </a:p>
                  </a:txBody>
                  <a:tcPr/>
                </a:tc>
              </a:tr>
              <a:tr h="720009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Molluscs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Oysters, Mussels, Clams. Squid, Scallops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54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Of the thousands of species of marine organisms in the ocean, only ~500 species are regularly caught as part of a commercial fishery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The largest commercial harvest is of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Herring </a:t>
            </a:r>
            <a:r>
              <a:rPr lang="en-US" altLang="en-US" sz="3200" dirty="0">
                <a:ea typeface="ＭＳ Ｐゴシック" panose="020B0600070205080204" pitchFamily="34" charset="-128"/>
              </a:rPr>
              <a:t>and its relatives (sardines, anchovies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).</a:t>
            </a:r>
          </a:p>
          <a:p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This fishery comprises </a:t>
            </a:r>
            <a:r>
              <a:rPr lang="en-US" altLang="en-US" sz="3200" dirty="0">
                <a:ea typeface="ＭＳ Ｐゴシック" panose="020B0600070205080204" pitchFamily="34" charset="-128"/>
              </a:rPr>
              <a:t>a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fifth (1/5) </a:t>
            </a:r>
            <a:r>
              <a:rPr lang="en-US" altLang="en-US" sz="3200" dirty="0">
                <a:ea typeface="ＭＳ Ｐゴシック" panose="020B0600070205080204" pitchFamily="34" charset="-128"/>
              </a:rPr>
              <a:t>of the worldwide catch of marine resources caught each year.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27471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390</TotalTime>
  <Words>1502</Words>
  <Application>Microsoft Office PowerPoint</Application>
  <PresentationFormat>Widescreen</PresentationFormat>
  <Paragraphs>229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Corbel</vt:lpstr>
      <vt:lpstr>Times New Roman</vt:lpstr>
      <vt:lpstr>Wingdings</vt:lpstr>
      <vt:lpstr>Wingdings 2</vt:lpstr>
      <vt:lpstr>Depth</vt:lpstr>
      <vt:lpstr>Unit 4 Fisheries and Aquaculture </vt:lpstr>
      <vt:lpstr>Main Concepts</vt:lpstr>
      <vt:lpstr>Marine Resources</vt:lpstr>
      <vt:lpstr>Marine Resources</vt:lpstr>
      <vt:lpstr>Facts and Figures about Fisheries and Nova Scotia</vt:lpstr>
      <vt:lpstr>Fisheries in Nova Scotia </vt:lpstr>
      <vt:lpstr>Fisheries in Nova Scotia</vt:lpstr>
      <vt:lpstr>Major types of Commercial Fisheries</vt:lpstr>
      <vt:lpstr>Fisheries</vt:lpstr>
      <vt:lpstr>Fishing Techniques</vt:lpstr>
      <vt:lpstr>PowerPoint Presentation</vt:lpstr>
      <vt:lpstr>Purse Seine Net</vt:lpstr>
      <vt:lpstr>PowerPoint Presentation</vt:lpstr>
      <vt:lpstr>The Ocean’s Most Valuable Biological Resource </vt:lpstr>
      <vt:lpstr>PowerPoint Presentation</vt:lpstr>
      <vt:lpstr>By-Catch</vt:lpstr>
      <vt:lpstr>Technology Improves Catches</vt:lpstr>
      <vt:lpstr>Declining Fish Populations</vt:lpstr>
      <vt:lpstr>What is “fishing”?</vt:lpstr>
      <vt:lpstr>Why do we fish?</vt:lpstr>
      <vt:lpstr>What are some of the effects of fishing on humans?</vt:lpstr>
      <vt:lpstr>Today’s Fisheries Are Not Sustainable</vt:lpstr>
      <vt:lpstr>What is “over fishing”?</vt:lpstr>
      <vt:lpstr>How big is the problem?</vt:lpstr>
      <vt:lpstr>Over - Whaling continues</vt:lpstr>
      <vt:lpstr>What are some consequences of over fishing?</vt:lpstr>
      <vt:lpstr>Consequences…By - Catch!</vt:lpstr>
      <vt:lpstr>Incidental Catch or Bycatch </vt:lpstr>
      <vt:lpstr>PowerPoint Presentation</vt:lpstr>
      <vt:lpstr>Tragedy of the Commons</vt:lpstr>
      <vt:lpstr>Collapse of the North Atlantic Cod Fishery </vt:lpstr>
      <vt:lpstr>What Happened?!</vt:lpstr>
      <vt:lpstr>How?</vt:lpstr>
      <vt:lpstr>PowerPoint Presentation</vt:lpstr>
      <vt:lpstr>PowerPoint Presentation</vt:lpstr>
      <vt:lpstr>PowerPoint Presentation</vt:lpstr>
      <vt:lpstr>PowerPoint Presentation</vt:lpstr>
      <vt:lpstr>The Irony </vt:lpstr>
      <vt:lpstr>Problems</vt:lpstr>
      <vt:lpstr>Fisheries Management</vt:lpstr>
      <vt:lpstr>Fisheries Management </vt:lpstr>
      <vt:lpstr>Legislation </vt:lpstr>
      <vt:lpstr>Other Solutions</vt:lpstr>
      <vt:lpstr>Conclusions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kerri muirhead</cp:lastModifiedBy>
  <cp:revision>21</cp:revision>
  <dcterms:created xsi:type="dcterms:W3CDTF">2014-09-23T11:43:17Z</dcterms:created>
  <dcterms:modified xsi:type="dcterms:W3CDTF">2016-01-24T15:11:20Z</dcterms:modified>
</cp:coreProperties>
</file>