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95" r:id="rId2"/>
    <p:sldId id="296" r:id="rId3"/>
    <p:sldId id="297" r:id="rId4"/>
    <p:sldId id="298" r:id="rId5"/>
    <p:sldId id="299" r:id="rId6"/>
    <p:sldId id="300" r:id="rId7"/>
    <p:sldId id="301" r:id="rId8"/>
    <p:sldId id="302" r:id="rId9"/>
    <p:sldId id="304" r:id="rId10"/>
    <p:sldId id="305" r:id="rId11"/>
    <p:sldId id="307" r:id="rId12"/>
    <p:sldId id="308" r:id="rId13"/>
    <p:sldId id="309" r:id="rId14"/>
    <p:sldId id="311" r:id="rId15"/>
    <p:sldId id="312" r:id="rId16"/>
    <p:sldId id="313" r:id="rId17"/>
    <p:sldId id="314" r:id="rId18"/>
    <p:sldId id="317" r:id="rId19"/>
    <p:sldId id="323" r:id="rId20"/>
    <p:sldId id="324" r:id="rId21"/>
    <p:sldId id="325" r:id="rId22"/>
    <p:sldId id="326" r:id="rId23"/>
    <p:sldId id="328" r:id="rId24"/>
    <p:sldId id="329" r:id="rId25"/>
    <p:sldId id="330" r:id="rId26"/>
    <p:sldId id="331" r:id="rId27"/>
    <p:sldId id="339" r:id="rId28"/>
    <p:sldId id="340" r:id="rId29"/>
    <p:sldId id="352" r:id="rId30"/>
    <p:sldId id="355" r:id="rId31"/>
    <p:sldId id="356" r:id="rId32"/>
    <p:sldId id="357" r:id="rId33"/>
    <p:sldId id="360" r:id="rId34"/>
    <p:sldId id="364" r:id="rId35"/>
    <p:sldId id="365" r:id="rId36"/>
    <p:sldId id="366" r:id="rId37"/>
    <p:sldId id="369" r:id="rId38"/>
    <p:sldId id="370" r:id="rId39"/>
    <p:sldId id="371" r:id="rId40"/>
    <p:sldId id="372" r:id="rId41"/>
    <p:sldId id="373" r:id="rId42"/>
    <p:sldId id="374" r:id="rId43"/>
    <p:sldId id="375" r:id="rId44"/>
    <p:sldId id="376" r:id="rId45"/>
    <p:sldId id="377" r:id="rId46"/>
    <p:sldId id="378" r:id="rId47"/>
    <p:sldId id="37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49BC-A425-4B6A-BA63-AF81B7DAD15A}" type="datetimeFigureOut">
              <a:rPr lang="en-CA" smtClean="0"/>
              <a:t>20/01/2016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7F26-15E8-422A-980F-289A324D713B}" type="slidenum">
              <a:rPr lang="en-CA" smtClean="0"/>
              <a:t>‹#›</a:t>
            </a:fld>
            <a:endParaRPr lang="en-CA"/>
          </a:p>
        </p:txBody>
      </p:sp>
    </p:spTree>
    <p:extLst>
      <p:ext uri="{BB962C8B-B14F-4D97-AF65-F5344CB8AC3E}">
        <p14:creationId xmlns:p14="http://schemas.microsoft.com/office/powerpoint/2010/main" val="12638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1/20/2016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482385" y="4697069"/>
            <a:ext cx="4709615" cy="1641490"/>
          </a:xfrm>
        </p:spPr>
        <p:txBody>
          <a:bodyPr>
            <a:normAutofit/>
          </a:bodyPr>
          <a:lstStyle/>
          <a:p>
            <a:r>
              <a:rPr lang="en-CA" sz="8800" dirty="0" smtClean="0"/>
              <a:t>Unit </a:t>
            </a:r>
            <a:r>
              <a:rPr lang="en-CA" sz="8800" dirty="0" smtClean="0"/>
              <a:t>3 Coastal Zones </a:t>
            </a:r>
            <a:endParaRPr lang="en-CA" sz="8800" dirty="0"/>
          </a:p>
        </p:txBody>
      </p:sp>
      <p:sp>
        <p:nvSpPr>
          <p:cNvPr id="3" name="Subtitle 2"/>
          <p:cNvSpPr>
            <a:spLocks noGrp="1"/>
          </p:cNvSpPr>
          <p:nvPr>
            <p:ph type="subTitle" sz="quarter" idx="1"/>
          </p:nvPr>
        </p:nvSpPr>
        <p:spPr>
          <a:xfrm>
            <a:off x="1895901" y="3669318"/>
            <a:ext cx="9144000" cy="754025"/>
          </a:xfrm>
        </p:spPr>
        <p:txBody>
          <a:bodyPr>
            <a:noAutofit/>
          </a:bodyPr>
          <a:lstStyle/>
          <a:p>
            <a:r>
              <a:rPr lang="en-CA" sz="6600" dirty="0" smtClean="0"/>
              <a:t>Exam Review</a:t>
            </a:r>
            <a:endParaRPr lang="en-CA" sz="6600" dirty="0"/>
          </a:p>
        </p:txBody>
      </p:sp>
    </p:spTree>
    <p:extLst>
      <p:ext uri="{BB962C8B-B14F-4D97-AF65-F5344CB8AC3E}">
        <p14:creationId xmlns:p14="http://schemas.microsoft.com/office/powerpoint/2010/main" val="347751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057400" y="-304800"/>
            <a:ext cx="8229600" cy="1143000"/>
          </a:xfrm>
        </p:spPr>
        <p:txBody>
          <a:bodyPr>
            <a:normAutofit/>
          </a:bodyPr>
          <a:lstStyle/>
          <a:p>
            <a:pPr algn="ctr" eaLnBrk="1" hangingPunct="1">
              <a:defRPr/>
            </a:pPr>
            <a:r>
              <a:rPr lang="en-US" sz="4000" u="sng" dirty="0">
                <a:effectLst>
                  <a:outerShdw blurRad="38100" dist="38100" dir="2700000" algn="tl">
                    <a:srgbClr val="C0C0C0"/>
                  </a:outerShdw>
                </a:effectLst>
              </a:rPr>
              <a:t>Longshore Currents</a:t>
            </a:r>
          </a:p>
        </p:txBody>
      </p:sp>
      <p:sp>
        <p:nvSpPr>
          <p:cNvPr id="11267" name="Rectangle 6"/>
          <p:cNvSpPr>
            <a:spLocks noGrp="1" noChangeArrowheads="1"/>
          </p:cNvSpPr>
          <p:nvPr>
            <p:ph sz="half" idx="4294967295"/>
          </p:nvPr>
        </p:nvSpPr>
        <p:spPr>
          <a:xfrm>
            <a:off x="1676400" y="990602"/>
            <a:ext cx="7467600" cy="4525963"/>
          </a:xfrm>
        </p:spPr>
        <p:txBody>
          <a:bodyPr/>
          <a:lstStyle/>
          <a:p>
            <a:pPr eaLnBrk="1" hangingPunct="1"/>
            <a:r>
              <a:rPr lang="en-US" altLang="en-US" dirty="0"/>
              <a:t>Parallel motion of water along shoreline</a:t>
            </a:r>
          </a:p>
          <a:p>
            <a:pPr eaLnBrk="1" hangingPunct="1"/>
            <a:r>
              <a:rPr lang="en-US" altLang="en-US" dirty="0"/>
              <a:t>Caused by </a:t>
            </a:r>
            <a:r>
              <a:rPr lang="en-US" altLang="en-US" dirty="0">
                <a:solidFill>
                  <a:srgbClr val="FFFF00"/>
                </a:solidFill>
              </a:rPr>
              <a:t>wave refraction(bending)</a:t>
            </a:r>
          </a:p>
          <a:p>
            <a:pPr lvl="1" eaLnBrk="1" hangingPunct="1"/>
            <a:r>
              <a:rPr lang="en-US" altLang="en-US" dirty="0" smtClean="0"/>
              <a:t>Causes zigzag motion of water in surf zone</a:t>
            </a:r>
          </a:p>
        </p:txBody>
      </p:sp>
      <p:pic>
        <p:nvPicPr>
          <p:cNvPr id="11268" name="Picture 6" descr="EoO_10e_Figure_10_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46377"/>
            <a:ext cx="62484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476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67409" y="1011560"/>
            <a:ext cx="9134391" cy="4114801"/>
          </a:xfrm>
        </p:spPr>
        <p:txBody>
          <a:bodyPr/>
          <a:lstStyle/>
          <a:p>
            <a:pPr eaLnBrk="1" hangingPunct="1">
              <a:buFontTx/>
              <a:buNone/>
            </a:pPr>
            <a:r>
              <a:rPr lang="en-US" altLang="en-US" dirty="0" smtClean="0">
                <a:ea typeface="ＭＳ Ｐゴシック" panose="020B0600070205080204" pitchFamily="34" charset="-128"/>
              </a:rPr>
              <a:t>Waves are dominant mechanism in coastal erosion—Water forced into cracks in rock at high pressures</a:t>
            </a:r>
          </a:p>
          <a:p>
            <a:pPr>
              <a:buNone/>
            </a:pPr>
            <a:r>
              <a:rPr lang="en-US" altLang="en-US" b="1" dirty="0" smtClean="0">
                <a:solidFill>
                  <a:srgbClr val="FFFF00"/>
                </a:solidFill>
                <a:ea typeface="ＭＳ Ｐゴシック" panose="020B0600070205080204" pitchFamily="34" charset="-128"/>
              </a:rPr>
              <a:t>Coastal Erosion </a:t>
            </a:r>
            <a:r>
              <a:rPr lang="en-US" altLang="en-US" dirty="0" smtClean="0">
                <a:ea typeface="ＭＳ Ｐゴシック" panose="020B0600070205080204" pitchFamily="34" charset="-128"/>
              </a:rPr>
              <a:t>is </a:t>
            </a:r>
            <a:r>
              <a:rPr lang="en-CA" dirty="0"/>
              <a:t>wearing away of land and the removal of beach or dune sediments by wave action, tidal currents, wave currents, drainage or high winds </a:t>
            </a:r>
            <a:endParaRPr lang="en-US" altLang="en-US" dirty="0" smtClean="0">
              <a:ea typeface="ＭＳ Ｐゴシック" panose="020B0600070205080204" pitchFamily="34" charset="-128"/>
            </a:endParaRPr>
          </a:p>
        </p:txBody>
      </p:sp>
      <p:sp>
        <p:nvSpPr>
          <p:cNvPr id="15362" name="Rectangle 2"/>
          <p:cNvSpPr>
            <a:spLocks noGrp="1" noChangeArrowheads="1"/>
          </p:cNvSpPr>
          <p:nvPr>
            <p:ph type="title"/>
          </p:nvPr>
        </p:nvSpPr>
        <p:spPr>
          <a:xfrm>
            <a:off x="391843" y="260649"/>
            <a:ext cx="9144001" cy="712865"/>
          </a:xfrm>
        </p:spPr>
        <p:txBody>
          <a:bodyPr>
            <a:normAutofit fontScale="90000"/>
          </a:bodyPr>
          <a:lstStyle/>
          <a:p>
            <a:pPr eaLnBrk="1" hangingPunct="1"/>
            <a:r>
              <a:rPr lang="en-US" altLang="en-US" dirty="0" smtClean="0">
                <a:solidFill>
                  <a:schemeClr val="tx1"/>
                </a:solidFill>
                <a:ea typeface="ＭＳ Ｐゴシック" panose="020B0600070205080204" pitchFamily="34" charset="-128"/>
              </a:rPr>
              <a:t>Coastal Erosion</a:t>
            </a:r>
          </a:p>
        </p:txBody>
      </p:sp>
      <p:pic>
        <p:nvPicPr>
          <p:cNvPr id="15364" name="Picture 11" descr="19_11l"/>
          <p:cNvPicPr>
            <a:picLocks noChangeAspect="1" noChangeArrowheads="1"/>
          </p:cNvPicPr>
          <p:nvPr/>
        </p:nvPicPr>
        <p:blipFill>
          <a:blip r:embed="rId2">
            <a:extLst>
              <a:ext uri="{28A0092B-C50C-407E-A947-70E740481C1C}">
                <a14:useLocalDpi xmlns:a14="http://schemas.microsoft.com/office/drawing/2010/main" val="0"/>
              </a:ext>
            </a:extLst>
          </a:blip>
          <a:srcRect l="2499" t="1170" r="6667" b="7512"/>
          <a:stretch>
            <a:fillRect/>
          </a:stretch>
        </p:blipFill>
        <p:spPr bwMode="auto">
          <a:xfrm>
            <a:off x="1703512" y="3035350"/>
            <a:ext cx="51054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5365" name="Picture 10" descr="19_01"/>
          <p:cNvPicPr>
            <a:picLocks noChangeAspect="1" noChangeArrowheads="1"/>
          </p:cNvPicPr>
          <p:nvPr/>
        </p:nvPicPr>
        <p:blipFill>
          <a:blip r:embed="rId3" cstate="print">
            <a:extLst>
              <a:ext uri="{28A0092B-C50C-407E-A947-70E740481C1C}">
                <a14:useLocalDpi xmlns:a14="http://schemas.microsoft.com/office/drawing/2010/main" val="0"/>
              </a:ext>
            </a:extLst>
          </a:blip>
          <a:srcRect l="1347" t="7777" r="1683" b="4445"/>
          <a:stretch>
            <a:fillRect/>
          </a:stretch>
        </p:blipFill>
        <p:spPr bwMode="auto">
          <a:xfrm>
            <a:off x="7176121" y="2780928"/>
            <a:ext cx="3511851" cy="3852664"/>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0"/>
            <a:ext cx="8229600" cy="762000"/>
          </a:xfrm>
        </p:spPr>
        <p:txBody>
          <a:bodyPr>
            <a:normAutofit fontScale="90000"/>
          </a:bodyPr>
          <a:lstStyle/>
          <a:p>
            <a:pPr eaLnBrk="1" hangingPunct="1"/>
            <a:r>
              <a:rPr lang="en-US" altLang="en-US" dirty="0" smtClean="0">
                <a:solidFill>
                  <a:schemeClr val="tx1"/>
                </a:solidFill>
                <a:ea typeface="ＭＳ Ｐゴシック" panose="020B0600070205080204" pitchFamily="34" charset="-128"/>
              </a:rPr>
              <a:t>Coastal Erosion</a:t>
            </a:r>
          </a:p>
        </p:txBody>
      </p:sp>
      <p:sp>
        <p:nvSpPr>
          <p:cNvPr id="16387" name="Rectangle 3"/>
          <p:cNvSpPr>
            <a:spLocks noGrp="1" noChangeArrowheads="1"/>
          </p:cNvSpPr>
          <p:nvPr>
            <p:ph type="body" idx="1"/>
          </p:nvPr>
        </p:nvSpPr>
        <p:spPr>
          <a:xfrm>
            <a:off x="1752600" y="795670"/>
            <a:ext cx="8763000" cy="3216275"/>
          </a:xfrm>
        </p:spPr>
        <p:txBody>
          <a:bodyPr/>
          <a:lstStyle/>
          <a:p>
            <a:pPr eaLnBrk="1" hangingPunct="1">
              <a:buFontTx/>
              <a:buNone/>
            </a:pPr>
            <a:r>
              <a:rPr lang="en-US" altLang="en-US" dirty="0" smtClean="0">
                <a:ea typeface="ＭＳ Ｐゴシック" panose="020B0600070205080204" pitchFamily="34" charset="-128"/>
              </a:rPr>
              <a:t>Wave energy is focused on prominent points that jut out into deep water</a:t>
            </a:r>
          </a:p>
          <a:p>
            <a:pPr eaLnBrk="1" hangingPunct="1"/>
            <a:r>
              <a:rPr lang="en-US" altLang="en-US" dirty="0" smtClean="0">
                <a:ea typeface="ＭＳ Ｐゴシック" panose="020B0600070205080204" pitchFamily="34" charset="-128"/>
              </a:rPr>
              <a:t>attack the sides of points and form </a:t>
            </a:r>
            <a:r>
              <a:rPr lang="en-US" altLang="en-US" u="sng" dirty="0" smtClean="0">
                <a:ea typeface="ＭＳ Ｐゴシック" panose="020B0600070205080204" pitchFamily="34" charset="-128"/>
              </a:rPr>
              <a:t>sea caves</a:t>
            </a:r>
            <a:r>
              <a:rPr lang="en-US" altLang="en-US" dirty="0" smtClean="0">
                <a:ea typeface="ＭＳ Ｐゴシック" panose="020B0600070205080204" pitchFamily="34" charset="-128"/>
              </a:rPr>
              <a:t>, </a:t>
            </a:r>
            <a:r>
              <a:rPr lang="en-US" altLang="en-US" u="sng" dirty="0" smtClean="0">
                <a:ea typeface="ＭＳ Ｐゴシック" panose="020B0600070205080204" pitchFamily="34" charset="-128"/>
              </a:rPr>
              <a:t>sea arches</a:t>
            </a:r>
            <a:r>
              <a:rPr lang="en-US" altLang="en-US" dirty="0" smtClean="0">
                <a:ea typeface="ＭＳ Ｐゴシック" panose="020B0600070205080204" pitchFamily="34" charset="-128"/>
              </a:rPr>
              <a:t>, and </a:t>
            </a:r>
            <a:r>
              <a:rPr lang="en-US" altLang="en-US" u="sng" dirty="0" smtClean="0">
                <a:ea typeface="ＭＳ Ｐゴシック" panose="020B0600070205080204" pitchFamily="34" charset="-128"/>
              </a:rPr>
              <a:t>sea stacks</a:t>
            </a:r>
            <a:r>
              <a:rPr lang="en-US" altLang="en-US" dirty="0" smtClean="0">
                <a:ea typeface="ＭＳ Ｐゴシック" panose="020B0600070205080204" pitchFamily="34" charset="-128"/>
              </a:rPr>
              <a:t> by undercutting them</a:t>
            </a:r>
          </a:p>
        </p:txBody>
      </p:sp>
      <p:pic>
        <p:nvPicPr>
          <p:cNvPr id="16388" name="Picture 7" descr="f-p-v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6389" name="Text Box 8"/>
          <p:cNvSpPr txBox="1">
            <a:spLocks noChangeArrowheads="1"/>
          </p:cNvSpPr>
          <p:nvPr/>
        </p:nvSpPr>
        <p:spPr bwMode="auto">
          <a:xfrm>
            <a:off x="1752600" y="2895602"/>
            <a:ext cx="400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00000"/>
                </a:solidFill>
                <a:ea typeface="ＭＳ Ｐゴシック" panose="020B0600070205080204" pitchFamily="34" charset="-128"/>
              </a:rPr>
              <a:t>Sea stack with sea arch in it</a:t>
            </a:r>
          </a:p>
        </p:txBody>
      </p:sp>
      <p:pic>
        <p:nvPicPr>
          <p:cNvPr id="16390" name="Picture 9" descr="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505202"/>
            <a:ext cx="360045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438103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endParaRPr lang="en-CA" altLang="en-US" smtClean="0"/>
          </a:p>
        </p:txBody>
      </p:sp>
      <p:pic>
        <p:nvPicPr>
          <p:cNvPr id="17411" name="Picture 4" descr="1204c"/>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3813"/>
          <a:stretch>
            <a:fillRect/>
          </a:stretch>
        </p:blipFill>
        <p:spPr>
          <a:xfrm>
            <a:off x="1211494" y="764705"/>
            <a:ext cx="9769014" cy="5001343"/>
          </a:xfrm>
        </p:spPr>
      </p:pic>
    </p:spTree>
    <p:extLst>
      <p:ext uri="{BB962C8B-B14F-4D97-AF65-F5344CB8AC3E}">
        <p14:creationId xmlns:p14="http://schemas.microsoft.com/office/powerpoint/2010/main" val="1893580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CA"/>
          </a:p>
        </p:txBody>
      </p:sp>
      <p:sp>
        <p:nvSpPr>
          <p:cNvPr id="19459" name="Rectangle 3"/>
          <p:cNvSpPr>
            <a:spLocks noGrp="1"/>
          </p:cNvSpPr>
          <p:nvPr>
            <p:ph sz="half" idx="1"/>
          </p:nvPr>
        </p:nvSpPr>
        <p:spPr>
          <a:xfrm>
            <a:off x="335361" y="1988841"/>
            <a:ext cx="5139679" cy="3322961"/>
          </a:xfrm>
          <a:noFill/>
        </p:spPr>
        <p:txBody>
          <a:bodyPr wrap="square">
            <a:spAutoFit/>
          </a:bodyPr>
          <a:lstStyle/>
          <a:p>
            <a:pPr marL="742950" lvl="1" indent="-285750">
              <a:lnSpc>
                <a:spcPct val="80000"/>
              </a:lnSpc>
            </a:pPr>
            <a:r>
              <a:rPr lang="en-US" altLang="en-US" sz="2800" dirty="0"/>
              <a:t>Marine erosion is  most rapid on </a:t>
            </a:r>
            <a:r>
              <a:rPr lang="en-US" altLang="en-US" sz="2800" b="1" i="1" dirty="0"/>
              <a:t>high-energy coasts</a:t>
            </a:r>
            <a:r>
              <a:rPr lang="en-US" altLang="en-US" sz="2800" dirty="0"/>
              <a:t>, areas battered by large waves. (</a:t>
            </a:r>
            <a:r>
              <a:rPr lang="en-US" altLang="en-US" sz="2800" b="1" i="1" dirty="0" err="1"/>
              <a:t>erosionional</a:t>
            </a:r>
            <a:r>
              <a:rPr lang="en-US" altLang="en-US" sz="2800" b="1" i="1" dirty="0"/>
              <a:t>  shore</a:t>
            </a:r>
            <a:r>
              <a:rPr lang="en-US" altLang="en-US" sz="2800" dirty="0"/>
              <a:t>) </a:t>
            </a:r>
          </a:p>
          <a:p>
            <a:pPr marL="742950" lvl="1" indent="-285750">
              <a:lnSpc>
                <a:spcPct val="80000"/>
              </a:lnSpc>
            </a:pPr>
            <a:endParaRPr lang="en-US" altLang="en-US" sz="2800" b="1" i="1" dirty="0"/>
          </a:p>
          <a:p>
            <a:pPr marL="742950" lvl="1" indent="-285750">
              <a:lnSpc>
                <a:spcPct val="80000"/>
              </a:lnSpc>
            </a:pPr>
            <a:r>
              <a:rPr lang="en-US" altLang="en-US" sz="2800" b="1" i="1" dirty="0"/>
              <a:t>Low-energy coasts</a:t>
            </a:r>
            <a:r>
              <a:rPr lang="en-US" altLang="en-US" sz="2800" dirty="0"/>
              <a:t> are infrequently attacked by large waves. (</a:t>
            </a:r>
            <a:r>
              <a:rPr lang="en-US" altLang="en-US" sz="2800" b="1" i="1" dirty="0" err="1"/>
              <a:t>deposional</a:t>
            </a:r>
            <a:r>
              <a:rPr lang="en-US" altLang="en-US" sz="2800" b="1" i="1" dirty="0"/>
              <a:t> shore</a:t>
            </a:r>
            <a:r>
              <a:rPr lang="en-US" altLang="en-US" sz="2800" i="1" dirty="0"/>
              <a:t>)</a:t>
            </a:r>
          </a:p>
        </p:txBody>
      </p:sp>
      <p:sp>
        <p:nvSpPr>
          <p:cNvPr id="19458" name="Rectangle 2"/>
          <p:cNvSpPr>
            <a:spLocks noGrp="1"/>
          </p:cNvSpPr>
          <p:nvPr>
            <p:ph type="title"/>
          </p:nvPr>
        </p:nvSpPr>
        <p:spPr>
          <a:xfrm>
            <a:off x="1343473" y="62824"/>
            <a:ext cx="10090601" cy="1588127"/>
          </a:xfrm>
          <a:noFill/>
        </p:spPr>
        <p:txBody>
          <a:bodyPr wrap="square">
            <a:spAutoFit/>
          </a:bodyPr>
          <a:lstStyle/>
          <a:p>
            <a:r>
              <a:rPr lang="en-US" altLang="en-US" b="0" dirty="0">
                <a:solidFill>
                  <a:schemeClr val="tx1"/>
                </a:solidFill>
              </a:rPr>
              <a:t>Shorelines Can Be Straightened by Erosion (Wave Energy)</a:t>
            </a:r>
          </a:p>
        </p:txBody>
      </p:sp>
      <p:pic>
        <p:nvPicPr>
          <p:cNvPr id="19460" name="Picture 4" descr="12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362" y="1463911"/>
            <a:ext cx="6349678" cy="484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924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endParaRPr lang="en-CA" altLang="en-US" smtClean="0"/>
          </a:p>
        </p:txBody>
      </p:sp>
      <p:pic>
        <p:nvPicPr>
          <p:cNvPr id="32771" name="Picture 4" descr="GIPG_8e_Figure_16_13_L"/>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4600" y="381002"/>
            <a:ext cx="7391400" cy="6043613"/>
          </a:xfrm>
          <a:noFill/>
        </p:spPr>
      </p:pic>
    </p:spTree>
    <p:extLst>
      <p:ext uri="{BB962C8B-B14F-4D97-AF65-F5344CB8AC3E}">
        <p14:creationId xmlns:p14="http://schemas.microsoft.com/office/powerpoint/2010/main" val="288493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52600" y="0"/>
            <a:ext cx="8229600" cy="1143000"/>
          </a:xfrm>
        </p:spPr>
        <p:txBody>
          <a:bodyPr>
            <a:normAutofit/>
          </a:bodyPr>
          <a:lstStyle/>
          <a:p>
            <a:pPr algn="ctr" eaLnBrk="1" hangingPunct="1">
              <a:defRPr/>
            </a:pPr>
            <a:r>
              <a:rPr lang="en-US" u="sng" dirty="0" smtClean="0">
                <a:effectLst>
                  <a:outerShdw blurRad="38100" dist="38100" dir="2700000" algn="tl">
                    <a:srgbClr val="C0C0C0"/>
                  </a:outerShdw>
                </a:effectLst>
              </a:rPr>
              <a:t>Erosional Shores-Features</a:t>
            </a:r>
          </a:p>
        </p:txBody>
      </p:sp>
      <p:sp>
        <p:nvSpPr>
          <p:cNvPr id="21507" name="Content Placeholder 4"/>
          <p:cNvSpPr>
            <a:spLocks noGrp="1"/>
          </p:cNvSpPr>
          <p:nvPr>
            <p:ph sz="half" idx="4294967295"/>
          </p:nvPr>
        </p:nvSpPr>
        <p:spPr>
          <a:xfrm>
            <a:off x="1752600" y="1524002"/>
            <a:ext cx="4038600" cy="4525963"/>
          </a:xfrm>
        </p:spPr>
        <p:txBody>
          <a:bodyPr/>
          <a:lstStyle/>
          <a:p>
            <a:pPr eaLnBrk="1" hangingPunct="1"/>
            <a:r>
              <a:rPr lang="en-US" altLang="en-US" dirty="0"/>
              <a:t>Protruding bits of land called </a:t>
            </a:r>
            <a:r>
              <a:rPr lang="en-US" altLang="en-US" u="sng" dirty="0">
                <a:solidFill>
                  <a:srgbClr val="FFFF00"/>
                </a:solidFill>
              </a:rPr>
              <a:t>headlands</a:t>
            </a:r>
            <a:r>
              <a:rPr lang="en-US" altLang="en-US" dirty="0">
                <a:solidFill>
                  <a:srgbClr val="FFFF00"/>
                </a:solidFill>
              </a:rPr>
              <a:t> </a:t>
            </a:r>
            <a:r>
              <a:rPr lang="en-US" altLang="en-US" dirty="0"/>
              <a:t>absorb much wave energy.</a:t>
            </a:r>
          </a:p>
          <a:p>
            <a:pPr eaLnBrk="1" hangingPunct="1"/>
            <a:r>
              <a:rPr lang="en-US" altLang="en-US" u="sng" dirty="0">
                <a:solidFill>
                  <a:srgbClr val="FFFF00"/>
                </a:solidFill>
              </a:rPr>
              <a:t>Wave cut cliffs</a:t>
            </a:r>
            <a:r>
              <a:rPr lang="en-US" altLang="en-US" dirty="0">
                <a:solidFill>
                  <a:srgbClr val="FFFF00"/>
                </a:solidFill>
              </a:rPr>
              <a:t> </a:t>
            </a:r>
            <a:r>
              <a:rPr lang="en-US" altLang="en-US" dirty="0"/>
              <a:t>and </a:t>
            </a:r>
            <a:r>
              <a:rPr lang="en-US" altLang="en-US" u="sng" dirty="0">
                <a:solidFill>
                  <a:srgbClr val="FFFF00"/>
                </a:solidFill>
              </a:rPr>
              <a:t>sea</a:t>
            </a:r>
            <a:r>
              <a:rPr lang="en-US" altLang="en-US" dirty="0">
                <a:solidFill>
                  <a:srgbClr val="FFFF00"/>
                </a:solidFill>
              </a:rPr>
              <a:t> </a:t>
            </a:r>
            <a:r>
              <a:rPr lang="en-US" altLang="en-US" u="sng" dirty="0">
                <a:solidFill>
                  <a:srgbClr val="FFFF00"/>
                </a:solidFill>
              </a:rPr>
              <a:t>caves</a:t>
            </a:r>
            <a:r>
              <a:rPr lang="en-US" altLang="en-US" dirty="0">
                <a:solidFill>
                  <a:srgbClr val="FFFF00"/>
                </a:solidFill>
              </a:rPr>
              <a:t> </a:t>
            </a:r>
            <a:r>
              <a:rPr lang="en-US" altLang="en-US" dirty="0"/>
              <a:t>are other features carved out by wave activity.  </a:t>
            </a:r>
          </a:p>
          <a:p>
            <a:pPr eaLnBrk="1" hangingPunct="1"/>
            <a:endParaRPr lang="en-US" altLang="en-US" dirty="0"/>
          </a:p>
        </p:txBody>
      </p:sp>
      <p:pic>
        <p:nvPicPr>
          <p:cNvPr id="21508" name="Picture 5" descr="EoO_10e_Figure_10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43434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636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28800" y="0"/>
            <a:ext cx="8229600" cy="1143000"/>
          </a:xfrm>
        </p:spPr>
        <p:txBody>
          <a:bodyPr>
            <a:normAutofit/>
          </a:bodyPr>
          <a:lstStyle/>
          <a:p>
            <a:pPr algn="ctr" eaLnBrk="1" hangingPunct="1">
              <a:defRPr/>
            </a:pPr>
            <a:r>
              <a:rPr lang="en-US" sz="4400" dirty="0">
                <a:effectLst>
                  <a:outerShdw blurRad="38100" dist="38100" dir="2700000" algn="tl">
                    <a:srgbClr val="C0C0C0"/>
                  </a:outerShdw>
                </a:effectLst>
              </a:rPr>
              <a:t>Erosional Shores</a:t>
            </a:r>
          </a:p>
        </p:txBody>
      </p:sp>
      <p:sp>
        <p:nvSpPr>
          <p:cNvPr id="22531" name="Content Placeholder 4"/>
          <p:cNvSpPr>
            <a:spLocks noGrp="1"/>
          </p:cNvSpPr>
          <p:nvPr>
            <p:ph sz="half" idx="4294967295"/>
          </p:nvPr>
        </p:nvSpPr>
        <p:spPr>
          <a:xfrm>
            <a:off x="862484" y="1340769"/>
            <a:ext cx="5155232" cy="4525963"/>
          </a:xfrm>
        </p:spPr>
        <p:txBody>
          <a:bodyPr>
            <a:normAutofit/>
          </a:bodyPr>
          <a:lstStyle/>
          <a:p>
            <a:pPr eaLnBrk="1" hangingPunct="1">
              <a:lnSpc>
                <a:spcPct val="90000"/>
              </a:lnSpc>
            </a:pPr>
            <a:r>
              <a:rPr lang="en-US" altLang="en-US" u="sng" dirty="0">
                <a:solidFill>
                  <a:srgbClr val="FFFF00"/>
                </a:solidFill>
              </a:rPr>
              <a:t>Sea arches</a:t>
            </a:r>
            <a:r>
              <a:rPr lang="en-US" altLang="en-US" dirty="0">
                <a:solidFill>
                  <a:srgbClr val="FFFF00"/>
                </a:solidFill>
              </a:rPr>
              <a:t> </a:t>
            </a:r>
            <a:r>
              <a:rPr lang="en-US" altLang="en-US" dirty="0"/>
              <a:t>form where sea caves in headlands erode all the way through.  </a:t>
            </a:r>
          </a:p>
          <a:p>
            <a:pPr eaLnBrk="1" hangingPunct="1">
              <a:lnSpc>
                <a:spcPct val="90000"/>
              </a:lnSpc>
            </a:pPr>
            <a:r>
              <a:rPr lang="en-US" altLang="en-US" u="sng" dirty="0">
                <a:solidFill>
                  <a:srgbClr val="FFFF00"/>
                </a:solidFill>
              </a:rPr>
              <a:t>Sea stacks</a:t>
            </a:r>
            <a:r>
              <a:rPr lang="en-US" altLang="en-US" dirty="0">
                <a:solidFill>
                  <a:srgbClr val="FF0000"/>
                </a:solidFill>
              </a:rPr>
              <a:t> </a:t>
            </a:r>
            <a:r>
              <a:rPr lang="en-US" altLang="en-US" dirty="0"/>
              <a:t>form when the tops of sea arches erode away completely.</a:t>
            </a:r>
          </a:p>
          <a:p>
            <a:pPr eaLnBrk="1" hangingPunct="1">
              <a:lnSpc>
                <a:spcPct val="90000"/>
              </a:lnSpc>
            </a:pPr>
            <a:r>
              <a:rPr lang="en-US" altLang="en-US" dirty="0"/>
              <a:t>Bedrock uplift generates a </a:t>
            </a:r>
            <a:r>
              <a:rPr lang="en-US" altLang="en-US" dirty="0">
                <a:solidFill>
                  <a:srgbClr val="FFFF00"/>
                </a:solidFill>
              </a:rPr>
              <a:t>marine </a:t>
            </a:r>
            <a:r>
              <a:rPr lang="en-US" altLang="en-US" u="sng" dirty="0">
                <a:solidFill>
                  <a:srgbClr val="FFFF00"/>
                </a:solidFill>
              </a:rPr>
              <a:t>terrace</a:t>
            </a:r>
            <a:r>
              <a:rPr lang="en-US" altLang="en-US" dirty="0">
                <a:solidFill>
                  <a:srgbClr val="FFFF00"/>
                </a:solidFill>
              </a:rPr>
              <a:t>.  </a:t>
            </a:r>
          </a:p>
          <a:p>
            <a:pPr eaLnBrk="1" hangingPunct="1">
              <a:lnSpc>
                <a:spcPct val="90000"/>
              </a:lnSpc>
            </a:pPr>
            <a:endParaRPr lang="en-US" altLang="en-US" dirty="0"/>
          </a:p>
        </p:txBody>
      </p:sp>
      <p:pic>
        <p:nvPicPr>
          <p:cNvPr id="22532" name="Content Placeholder 6" descr="10_0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23993" y="1482577"/>
            <a:ext cx="5384897" cy="3744416"/>
          </a:xfrm>
        </p:spPr>
      </p:pic>
    </p:spTree>
    <p:extLst>
      <p:ext uri="{BB962C8B-B14F-4D97-AF65-F5344CB8AC3E}">
        <p14:creationId xmlns:p14="http://schemas.microsoft.com/office/powerpoint/2010/main" val="2819094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588" y="0"/>
            <a:ext cx="8229600" cy="1371600"/>
          </a:xfrm>
        </p:spPr>
        <p:txBody>
          <a:bodyPr vert="horz" lIns="91440" tIns="45720" rIns="91440" bIns="45720" rtlCol="0" anchor="ctr">
            <a:normAutofit/>
          </a:bodyPr>
          <a:lstStyle/>
          <a:p>
            <a:pPr algn="ctr">
              <a:defRPr/>
            </a:pPr>
            <a:r>
              <a:rPr lang="en-US" sz="3200" u="sng" dirty="0">
                <a:effectLst>
                  <a:outerShdw blurRad="38100" dist="38100" dir="2700000" algn="tl">
                    <a:srgbClr val="C0C0C0"/>
                  </a:outerShdw>
                </a:effectLst>
              </a:rPr>
              <a:t>Depositional Shoreline Features</a:t>
            </a:r>
          </a:p>
        </p:txBody>
      </p:sp>
      <p:sp>
        <p:nvSpPr>
          <p:cNvPr id="24579" name="Rectangle 4"/>
          <p:cNvSpPr>
            <a:spLocks noGrp="1" noChangeArrowheads="1"/>
          </p:cNvSpPr>
          <p:nvPr>
            <p:ph type="body" sz="half" idx="4294967295"/>
          </p:nvPr>
        </p:nvSpPr>
        <p:spPr>
          <a:xfrm>
            <a:off x="479376" y="1371600"/>
            <a:ext cx="10441160" cy="1049288"/>
          </a:xfrm>
        </p:spPr>
        <p:txBody>
          <a:bodyPr/>
          <a:lstStyle/>
          <a:p>
            <a:r>
              <a:rPr lang="en-US" altLang="en-US" dirty="0" smtClean="0"/>
              <a:t>Common along East and coast of the North America</a:t>
            </a:r>
          </a:p>
          <a:p>
            <a:endParaRPr lang="en-US" altLang="en-US" dirty="0" smtClean="0"/>
          </a:p>
        </p:txBody>
      </p:sp>
      <p:pic>
        <p:nvPicPr>
          <p:cNvPr id="24580" name="Picture 4" descr="6a00d8341fcabd53ef0148c733d3a0970c-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968" y="1916910"/>
            <a:ext cx="6231632" cy="467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9376" y="2132857"/>
            <a:ext cx="5112568" cy="1200329"/>
          </a:xfrm>
          <a:prstGeom prst="rect">
            <a:avLst/>
          </a:prstGeom>
          <a:noFill/>
          <a:ln>
            <a:solidFill>
              <a:schemeClr val="bg2"/>
            </a:solidFill>
          </a:ln>
        </p:spPr>
        <p:txBody>
          <a:bodyPr wrap="square" rtlCol="0" anchor="ctr" anchorCtr="1">
            <a:spAutoFit/>
          </a:bodyPr>
          <a:lstStyle/>
          <a:p>
            <a:pPr marL="342900" indent="-342900">
              <a:buFont typeface="Arial" panose="020B0604020202020204" pitchFamily="34" charset="0"/>
              <a:buChar char="•"/>
            </a:pPr>
            <a:r>
              <a:rPr lang="en-US" altLang="en-US" sz="2400" dirty="0"/>
              <a:t>Coastal deposition is the </a:t>
            </a:r>
            <a:r>
              <a:rPr lang="en-CA" sz="2400" dirty="0"/>
              <a:t>laying </a:t>
            </a:r>
          </a:p>
          <a:p>
            <a:r>
              <a:rPr lang="en-CA" sz="2400" dirty="0"/>
              <a:t>down of material on the </a:t>
            </a:r>
            <a:r>
              <a:rPr lang="en-CA" sz="2400" b="1" dirty="0"/>
              <a:t>coast</a:t>
            </a:r>
            <a:r>
              <a:rPr lang="en-CA" sz="2400" dirty="0"/>
              <a:t> by</a:t>
            </a:r>
          </a:p>
          <a:p>
            <a:r>
              <a:rPr lang="en-CA" sz="2400" dirty="0"/>
              <a:t>the sea.</a:t>
            </a:r>
            <a:endParaRPr lang="en-US" altLang="en-US" sz="2400" dirty="0"/>
          </a:p>
        </p:txBody>
      </p:sp>
    </p:spTree>
    <p:extLst>
      <p:ext uri="{BB962C8B-B14F-4D97-AF65-F5344CB8AC3E}">
        <p14:creationId xmlns:p14="http://schemas.microsoft.com/office/powerpoint/2010/main" val="4068186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endParaRPr lang="en-CA" altLang="en-US" smtClean="0"/>
          </a:p>
        </p:txBody>
      </p:sp>
      <p:pic>
        <p:nvPicPr>
          <p:cNvPr id="31747" name="Picture 4" descr="GIPG_8e_Figure_16_14_L"/>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71800" y="304802"/>
            <a:ext cx="6324600" cy="6284913"/>
          </a:xfrm>
          <a:noFill/>
        </p:spPr>
      </p:pic>
    </p:spTree>
    <p:extLst>
      <p:ext uri="{BB962C8B-B14F-4D97-AF65-F5344CB8AC3E}">
        <p14:creationId xmlns:p14="http://schemas.microsoft.com/office/powerpoint/2010/main" val="4271608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Coastal Zone?</a:t>
            </a:r>
            <a:endParaRPr lang="en-CA" dirty="0"/>
          </a:p>
        </p:txBody>
      </p:sp>
      <p:sp>
        <p:nvSpPr>
          <p:cNvPr id="3" name="Content Placeholder 2"/>
          <p:cNvSpPr>
            <a:spLocks noGrp="1"/>
          </p:cNvSpPr>
          <p:nvPr>
            <p:ph idx="1"/>
          </p:nvPr>
        </p:nvSpPr>
        <p:spPr>
          <a:xfrm>
            <a:off x="1120000" y="1558344"/>
            <a:ext cx="10233800" cy="4618619"/>
          </a:xfrm>
        </p:spPr>
        <p:txBody>
          <a:bodyPr>
            <a:normAutofit/>
          </a:bodyPr>
          <a:lstStyle/>
          <a:p>
            <a:r>
              <a:rPr lang="en-CA" dirty="0"/>
              <a:t>A </a:t>
            </a:r>
            <a:r>
              <a:rPr lang="en-CA" b="1" dirty="0"/>
              <a:t>coastal zone</a:t>
            </a:r>
            <a:r>
              <a:rPr lang="en-CA" dirty="0"/>
              <a:t> is the interface between the land and water. </a:t>
            </a:r>
            <a:endParaRPr lang="en-CA" dirty="0" smtClean="0"/>
          </a:p>
          <a:p>
            <a:endParaRPr lang="en-CA" dirty="0" smtClean="0"/>
          </a:p>
          <a:p>
            <a:r>
              <a:rPr lang="en-CA" dirty="0" smtClean="0"/>
              <a:t>These </a:t>
            </a:r>
            <a:r>
              <a:rPr lang="en-CA" b="1" dirty="0"/>
              <a:t>zones</a:t>
            </a:r>
            <a:r>
              <a:rPr lang="en-CA" dirty="0"/>
              <a:t> are important because a majority of the world's population inhabit such </a:t>
            </a:r>
            <a:r>
              <a:rPr lang="en-CA" b="1" dirty="0"/>
              <a:t>zones</a:t>
            </a:r>
            <a:r>
              <a:rPr lang="en-CA" dirty="0"/>
              <a:t>. </a:t>
            </a:r>
            <a:endParaRPr lang="en-CA" dirty="0" smtClean="0"/>
          </a:p>
          <a:p>
            <a:endParaRPr lang="en-CA" b="1" dirty="0" smtClean="0"/>
          </a:p>
          <a:p>
            <a:r>
              <a:rPr lang="en-CA" b="1" dirty="0" smtClean="0"/>
              <a:t>Coastal </a:t>
            </a:r>
            <a:r>
              <a:rPr lang="en-CA" b="1" dirty="0"/>
              <a:t>zones</a:t>
            </a:r>
            <a:r>
              <a:rPr lang="en-CA" dirty="0"/>
              <a:t> are continually </a:t>
            </a:r>
            <a:endParaRPr lang="en-CA" dirty="0" smtClean="0"/>
          </a:p>
          <a:p>
            <a:pPr marL="0" indent="0">
              <a:buNone/>
            </a:pPr>
            <a:r>
              <a:rPr lang="en-CA" dirty="0" smtClean="0"/>
              <a:t>changing </a:t>
            </a:r>
            <a:r>
              <a:rPr lang="en-CA" dirty="0"/>
              <a:t>because of the </a:t>
            </a:r>
            <a:r>
              <a:rPr lang="en-CA" dirty="0" smtClean="0"/>
              <a:t>dynamic</a:t>
            </a:r>
          </a:p>
          <a:p>
            <a:pPr marL="0" indent="0">
              <a:buNone/>
            </a:pPr>
            <a:r>
              <a:rPr lang="en-CA" dirty="0" smtClean="0"/>
              <a:t>interaction </a:t>
            </a:r>
            <a:r>
              <a:rPr lang="en-CA" dirty="0"/>
              <a:t>between the oceans </a:t>
            </a:r>
            <a:endParaRPr lang="en-CA" dirty="0" smtClean="0"/>
          </a:p>
          <a:p>
            <a:pPr marL="0" indent="0">
              <a:buNone/>
            </a:pPr>
            <a:r>
              <a:rPr lang="en-CA" dirty="0" smtClean="0"/>
              <a:t>and </a:t>
            </a:r>
            <a:r>
              <a:rPr lang="en-CA" dirty="0"/>
              <a:t>the land</a:t>
            </a:r>
            <a:r>
              <a:rPr lang="en-CA" dirty="0" smtClean="0"/>
              <a:t>.</a:t>
            </a:r>
            <a:endParaRPr lang="en-CA"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293" y="3425780"/>
            <a:ext cx="6040707" cy="3432220"/>
          </a:xfrm>
          <a:prstGeom prst="rect">
            <a:avLst/>
          </a:prstGeom>
        </p:spPr>
      </p:pic>
    </p:spTree>
    <p:extLst>
      <p:ext uri="{BB962C8B-B14F-4D97-AF65-F5344CB8AC3E}">
        <p14:creationId xmlns:p14="http://schemas.microsoft.com/office/powerpoint/2010/main" val="2531644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014152" y="98855"/>
            <a:ext cx="8229600" cy="1143000"/>
          </a:xfrm>
        </p:spPr>
        <p:txBody>
          <a:bodyPr>
            <a:normAutofit fontScale="90000"/>
          </a:bodyPr>
          <a:lstStyle/>
          <a:p>
            <a:pPr algn="ctr" eaLnBrk="1" hangingPunct="1">
              <a:defRPr/>
            </a:pPr>
            <a:r>
              <a:rPr lang="en-US" dirty="0" smtClean="0">
                <a:effectLst>
                  <a:outerShdw blurRad="38100" dist="38100" dir="2700000" algn="tl">
                    <a:srgbClr val="C0C0C0"/>
                  </a:outerShdw>
                </a:effectLst>
              </a:rPr>
              <a:t>Overview:  Beaches and Shoreline Processes</a:t>
            </a:r>
            <a:endParaRPr lang="en-US" dirty="0" smtClean="0">
              <a:effectLst>
                <a:outerShdw blurRad="38100" dist="38100" dir="2700000" algn="tl">
                  <a:srgbClr val="C0C0C0"/>
                </a:outerShdw>
              </a:effectLst>
            </a:endParaRPr>
          </a:p>
        </p:txBody>
      </p:sp>
      <p:sp>
        <p:nvSpPr>
          <p:cNvPr id="7171" name="Rectangle 3"/>
          <p:cNvSpPr>
            <a:spLocks noGrp="1" noChangeArrowheads="1"/>
          </p:cNvSpPr>
          <p:nvPr>
            <p:ph type="body" idx="4294967295"/>
          </p:nvPr>
        </p:nvSpPr>
        <p:spPr>
          <a:xfrm>
            <a:off x="609600" y="1505464"/>
            <a:ext cx="5334000" cy="5200135"/>
          </a:xfrm>
        </p:spPr>
        <p:txBody>
          <a:bodyPr>
            <a:normAutofit lnSpcReduction="10000"/>
          </a:bodyPr>
          <a:lstStyle/>
          <a:p>
            <a:pPr eaLnBrk="1" hangingPunct="1">
              <a:lnSpc>
                <a:spcPct val="70000"/>
              </a:lnSpc>
            </a:pPr>
            <a:r>
              <a:rPr lang="en-US" altLang="en-US" dirty="0" smtClean="0"/>
              <a:t>The </a:t>
            </a:r>
            <a:r>
              <a:rPr lang="en-US" altLang="en-US" dirty="0" smtClean="0">
                <a:solidFill>
                  <a:srgbClr val="FFFF00"/>
                </a:solidFill>
              </a:rPr>
              <a:t>beach</a:t>
            </a:r>
            <a:r>
              <a:rPr lang="en-US" altLang="en-US" dirty="0" smtClean="0"/>
              <a:t> is a dominant coastal feature.  </a:t>
            </a:r>
          </a:p>
          <a:p>
            <a:pPr eaLnBrk="1" hangingPunct="1">
              <a:lnSpc>
                <a:spcPct val="70000"/>
              </a:lnSpc>
            </a:pPr>
            <a:endParaRPr lang="en-US" altLang="en-US" dirty="0" smtClean="0"/>
          </a:p>
          <a:p>
            <a:pPr eaLnBrk="1" hangingPunct="1">
              <a:lnSpc>
                <a:spcPct val="70000"/>
              </a:lnSpc>
            </a:pPr>
            <a:r>
              <a:rPr lang="en-US" altLang="en-US" dirty="0" smtClean="0"/>
              <a:t>Wave action modifies the beach and coastal areas.</a:t>
            </a:r>
          </a:p>
          <a:p>
            <a:pPr eaLnBrk="1" hangingPunct="1">
              <a:lnSpc>
                <a:spcPct val="70000"/>
              </a:lnSpc>
            </a:pPr>
            <a:endParaRPr lang="en-US" altLang="en-US" dirty="0" smtClean="0"/>
          </a:p>
          <a:p>
            <a:pPr eaLnBrk="1" hangingPunct="1">
              <a:lnSpc>
                <a:spcPct val="70000"/>
              </a:lnSpc>
            </a:pPr>
            <a:r>
              <a:rPr lang="en-US" altLang="en-US" dirty="0" smtClean="0"/>
              <a:t>Waves affect deposition and erosion of sand and  coastal features. </a:t>
            </a:r>
          </a:p>
          <a:p>
            <a:pPr eaLnBrk="1" hangingPunct="1">
              <a:lnSpc>
                <a:spcPct val="70000"/>
              </a:lnSpc>
            </a:pPr>
            <a:endParaRPr lang="en-US" altLang="en-US" dirty="0" smtClean="0"/>
          </a:p>
          <a:p>
            <a:pPr eaLnBrk="1" hangingPunct="1">
              <a:lnSpc>
                <a:spcPct val="70000"/>
              </a:lnSpc>
            </a:pPr>
            <a:r>
              <a:rPr lang="en-US" altLang="en-US" dirty="0" smtClean="0"/>
              <a:t>Sea level changes affect the coast.</a:t>
            </a:r>
          </a:p>
          <a:p>
            <a:pPr eaLnBrk="1" hangingPunct="1">
              <a:lnSpc>
                <a:spcPct val="70000"/>
              </a:lnSpc>
            </a:pPr>
            <a:endParaRPr lang="en-US" altLang="en-US" dirty="0" smtClean="0"/>
          </a:p>
          <a:p>
            <a:pPr eaLnBrk="1" hangingPunct="1">
              <a:lnSpc>
                <a:spcPct val="70000"/>
              </a:lnSpc>
            </a:pPr>
            <a:r>
              <a:rPr lang="en-US" altLang="en-US" dirty="0" smtClean="0"/>
              <a:t>Humans attempt various coastal stabilization measures.  </a:t>
            </a:r>
          </a:p>
          <a:p>
            <a:pPr eaLnBrk="1" hangingPunct="1">
              <a:lnSpc>
                <a:spcPct val="70000"/>
              </a:lnSpc>
            </a:pPr>
            <a:endParaRPr lang="en-US" altLang="en-US" dirty="0" smtClean="0"/>
          </a:p>
        </p:txBody>
      </p:sp>
      <p:pic>
        <p:nvPicPr>
          <p:cNvPr id="7172" name="Picture 2" descr="http://www.travelbrook.com/wp-content/uploads/2011/02/virginia-beach-travel-d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454" y="1415614"/>
            <a:ext cx="4777946" cy="520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57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28600"/>
            <a:ext cx="8229600" cy="1143000"/>
          </a:xfrm>
        </p:spPr>
        <p:txBody>
          <a:bodyPr>
            <a:normAutofit/>
          </a:bodyPr>
          <a:lstStyle/>
          <a:p>
            <a:pPr>
              <a:defRPr/>
            </a:pPr>
            <a:r>
              <a:rPr lang="en-US" smtClean="0">
                <a:effectLst>
                  <a:outerShdw blurRad="38100" dist="38100" dir="2700000" algn="tl">
                    <a:srgbClr val="C0C0C0"/>
                  </a:outerShdw>
                </a:effectLst>
              </a:rPr>
              <a:t>Coastal Regions</a:t>
            </a:r>
          </a:p>
        </p:txBody>
      </p:sp>
      <p:sp>
        <p:nvSpPr>
          <p:cNvPr id="8195" name="Content Placeholder 2"/>
          <p:cNvSpPr>
            <a:spLocks noGrp="1"/>
          </p:cNvSpPr>
          <p:nvPr>
            <p:ph idx="4294967295"/>
          </p:nvPr>
        </p:nvSpPr>
        <p:spPr>
          <a:xfrm>
            <a:off x="675503" y="1341437"/>
            <a:ext cx="4895335" cy="4525963"/>
          </a:xfrm>
        </p:spPr>
        <p:txBody>
          <a:bodyPr/>
          <a:lstStyle/>
          <a:p>
            <a:pPr eaLnBrk="1" hangingPunct="1"/>
            <a:r>
              <a:rPr lang="en-US" altLang="en-US" dirty="0" smtClean="0"/>
              <a:t>General Features</a:t>
            </a:r>
          </a:p>
          <a:p>
            <a:pPr lvl="1" eaLnBrk="1" hangingPunct="1">
              <a:buFont typeface="Arial" panose="020B0604020202020204" pitchFamily="34" charset="0"/>
              <a:buChar char="•"/>
            </a:pPr>
            <a:r>
              <a:rPr lang="en-US" altLang="en-US" dirty="0" smtClean="0">
                <a:solidFill>
                  <a:srgbClr val="FFFF00"/>
                </a:solidFill>
              </a:rPr>
              <a:t>Shore</a:t>
            </a:r>
            <a:r>
              <a:rPr lang="en-US" altLang="en-US" dirty="0" smtClean="0"/>
              <a:t> – Zone that lies between the low tide line and the highest area on land affected by storm waves</a:t>
            </a:r>
          </a:p>
          <a:p>
            <a:pPr lvl="1" eaLnBrk="1" hangingPunct="1">
              <a:buFont typeface="Arial" panose="020B0604020202020204" pitchFamily="34" charset="0"/>
              <a:buChar char="•"/>
            </a:pPr>
            <a:endParaRPr lang="en-US" altLang="en-US" dirty="0" smtClean="0"/>
          </a:p>
          <a:p>
            <a:pPr lvl="1" eaLnBrk="1" hangingPunct="1">
              <a:buFont typeface="Arial" panose="020B0604020202020204" pitchFamily="34" charset="0"/>
              <a:buChar char="•"/>
            </a:pPr>
            <a:r>
              <a:rPr lang="en-US" altLang="en-US" dirty="0" smtClean="0">
                <a:solidFill>
                  <a:srgbClr val="FFFF00"/>
                </a:solidFill>
              </a:rPr>
              <a:t>Coast</a:t>
            </a:r>
            <a:r>
              <a:rPr lang="en-US" altLang="en-US" dirty="0" smtClean="0">
                <a:solidFill>
                  <a:srgbClr val="FF0000"/>
                </a:solidFill>
              </a:rPr>
              <a:t> </a:t>
            </a:r>
            <a:r>
              <a:rPr lang="en-US" altLang="en-US" dirty="0" smtClean="0"/>
              <a:t>– extends inland as far as ocean related features are found</a:t>
            </a:r>
          </a:p>
          <a:p>
            <a:pPr lvl="1" eaLnBrk="1" hangingPunct="1">
              <a:buFont typeface="Arial" panose="020B0604020202020204" pitchFamily="34" charset="0"/>
              <a:buChar char="•"/>
            </a:pPr>
            <a:endParaRPr lang="en-US" altLang="en-US" dirty="0" smtClean="0"/>
          </a:p>
          <a:p>
            <a:pPr lvl="1" eaLnBrk="1" hangingPunct="1">
              <a:buFont typeface="Arial" panose="020B0604020202020204" pitchFamily="34" charset="0"/>
              <a:buChar char="•"/>
            </a:pPr>
            <a:r>
              <a:rPr lang="en-US" altLang="en-US" dirty="0" smtClean="0">
                <a:solidFill>
                  <a:srgbClr val="FFFF00"/>
                </a:solidFill>
              </a:rPr>
              <a:t>Coastline</a:t>
            </a:r>
            <a:r>
              <a:rPr lang="en-US" altLang="en-US" dirty="0" smtClean="0"/>
              <a:t> – boundary between shore and coast </a:t>
            </a:r>
          </a:p>
          <a:p>
            <a:pPr lvl="1" eaLnBrk="1" hangingPunct="1"/>
            <a:endParaRPr lang="en-US" altLang="en-US" dirty="0" smtClean="0"/>
          </a:p>
        </p:txBody>
      </p:sp>
      <p:pic>
        <p:nvPicPr>
          <p:cNvPr id="8196" name="Picture 8" descr="Pugw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716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25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524000" y="485775"/>
            <a:ext cx="9144000" cy="4778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800" dirty="0"/>
              <a:t>Coasts Are Shaped by Marine and Terrestrial Processes</a:t>
            </a:r>
          </a:p>
        </p:txBody>
      </p:sp>
      <p:pic>
        <p:nvPicPr>
          <p:cNvPr id="12291" name="Picture 5" descr="12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1057276"/>
            <a:ext cx="387191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12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3663951"/>
            <a:ext cx="38671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EoO_10e_Figure_10_09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1"/>
            <a:ext cx="4211638"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898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511300" y="303213"/>
            <a:ext cx="9144000" cy="538162"/>
          </a:xfrm>
          <a:noFill/>
        </p:spPr>
        <p:txBody>
          <a:bodyPr>
            <a:spAutoFit/>
          </a:bodyPr>
          <a:lstStyle/>
          <a:p>
            <a:pPr algn="ctr"/>
            <a:r>
              <a:rPr lang="en-US" altLang="en-US" sz="3200" dirty="0"/>
              <a:t>Shorelines Can Be Straightened by Erosion</a:t>
            </a:r>
          </a:p>
        </p:txBody>
      </p:sp>
      <p:sp>
        <p:nvSpPr>
          <p:cNvPr id="14339" name="Rectangle 3"/>
          <p:cNvSpPr>
            <a:spLocks noGrp="1"/>
          </p:cNvSpPr>
          <p:nvPr>
            <p:ph type="body" idx="1"/>
          </p:nvPr>
        </p:nvSpPr>
        <p:spPr>
          <a:xfrm>
            <a:off x="1282700" y="5105401"/>
            <a:ext cx="9372600" cy="1355725"/>
          </a:xfrm>
          <a:noFill/>
        </p:spPr>
        <p:txBody>
          <a:bodyPr>
            <a:spAutoFit/>
          </a:bodyPr>
          <a:lstStyle/>
          <a:p>
            <a:pPr marL="742950" lvl="1" indent="-285750">
              <a:lnSpc>
                <a:spcPct val="80000"/>
              </a:lnSpc>
            </a:pPr>
            <a:r>
              <a:rPr lang="en-US" altLang="en-US" dirty="0" smtClean="0"/>
              <a:t>Erosion is most rapid on </a:t>
            </a:r>
            <a:r>
              <a:rPr lang="en-US" altLang="en-US" b="1" i="1" dirty="0" smtClean="0"/>
              <a:t>high-energy coasts (</a:t>
            </a:r>
            <a:r>
              <a:rPr lang="en-US" altLang="en-US" dirty="0" smtClean="0"/>
              <a:t>large waves(</a:t>
            </a:r>
            <a:r>
              <a:rPr lang="en-US" altLang="en-US" i="1" dirty="0" smtClean="0"/>
              <a:t>erosion coastline</a:t>
            </a:r>
            <a:r>
              <a:rPr lang="en-US" altLang="en-US" dirty="0" smtClean="0"/>
              <a:t>) </a:t>
            </a:r>
          </a:p>
          <a:p>
            <a:pPr marL="742950" lvl="1" indent="-285750">
              <a:lnSpc>
                <a:spcPct val="80000"/>
              </a:lnSpc>
            </a:pPr>
            <a:r>
              <a:rPr lang="en-US" altLang="en-US" b="1" i="1" dirty="0" smtClean="0"/>
              <a:t>Low-energy coasts</a:t>
            </a:r>
            <a:r>
              <a:rPr lang="en-US" altLang="en-US" dirty="0" smtClean="0"/>
              <a:t> are infrequently attacked by large waves.(</a:t>
            </a:r>
            <a:r>
              <a:rPr lang="en-US" altLang="en-US" i="1" dirty="0" err="1" smtClean="0"/>
              <a:t>deposional</a:t>
            </a:r>
            <a:r>
              <a:rPr lang="en-US" altLang="en-US" i="1" dirty="0" smtClean="0"/>
              <a:t> coastline)</a:t>
            </a:r>
          </a:p>
        </p:txBody>
      </p:sp>
      <p:pic>
        <p:nvPicPr>
          <p:cNvPr id="14340" name="Picture 4" descr="12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3000"/>
            <a:ext cx="4794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50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1524000" y="304800"/>
            <a:ext cx="9144000" cy="533400"/>
          </a:xfrm>
          <a:noFill/>
        </p:spPr>
        <p:txBody>
          <a:bodyPr>
            <a:spAutoFit/>
          </a:bodyPr>
          <a:lstStyle/>
          <a:p>
            <a:pPr algn="ctr"/>
            <a:r>
              <a:rPr lang="en-US" altLang="en-US" sz="3200" u="sng" dirty="0"/>
              <a:t>Beaches Often Have a Distinct Profile</a:t>
            </a:r>
          </a:p>
        </p:txBody>
      </p:sp>
      <p:sp>
        <p:nvSpPr>
          <p:cNvPr id="25603" name="Rectangle 3"/>
          <p:cNvSpPr>
            <a:spLocks noGrp="1"/>
          </p:cNvSpPr>
          <p:nvPr>
            <p:ph type="body" idx="1"/>
          </p:nvPr>
        </p:nvSpPr>
        <p:spPr>
          <a:xfrm>
            <a:off x="2133600" y="1295401"/>
            <a:ext cx="8229600" cy="996170"/>
          </a:xfrm>
          <a:noFill/>
        </p:spPr>
        <p:txBody>
          <a:bodyPr>
            <a:spAutoFit/>
          </a:bodyPr>
          <a:lstStyle/>
          <a:p>
            <a:pPr>
              <a:lnSpc>
                <a:spcPct val="90000"/>
              </a:lnSpc>
              <a:buFont typeface="Wingdings 2" panose="05020102010507070707" pitchFamily="18" charset="2"/>
              <a:buNone/>
            </a:pPr>
            <a:r>
              <a:rPr lang="en-US" altLang="en-US" dirty="0"/>
              <a:t>A </a:t>
            </a:r>
            <a:r>
              <a:rPr lang="en-US" altLang="en-US" b="1" dirty="0"/>
              <a:t>beach </a:t>
            </a:r>
            <a:r>
              <a:rPr lang="en-US" altLang="en-US" dirty="0"/>
              <a:t>is a zone of loose particles that covers a shore.</a:t>
            </a:r>
          </a:p>
          <a:p>
            <a:pPr>
              <a:lnSpc>
                <a:spcPct val="90000"/>
              </a:lnSpc>
              <a:buFont typeface="Wingdings 2" panose="05020102010507070707" pitchFamily="18" charset="2"/>
              <a:buNone/>
            </a:pPr>
            <a:endParaRPr lang="en-US" altLang="en-US" b="1" dirty="0"/>
          </a:p>
        </p:txBody>
      </p:sp>
      <p:pic>
        <p:nvPicPr>
          <p:cNvPr id="25604" name="Picture 4" descr="1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327275"/>
            <a:ext cx="58674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998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166816"/>
            <a:ext cx="8229600" cy="1143000"/>
          </a:xfrm>
        </p:spPr>
        <p:txBody>
          <a:bodyPr>
            <a:normAutofit/>
          </a:bodyPr>
          <a:lstStyle/>
          <a:p>
            <a:pPr algn="ctr" eaLnBrk="1" hangingPunct="1">
              <a:defRPr/>
            </a:pPr>
            <a:r>
              <a:rPr lang="en-US" dirty="0" smtClean="0">
                <a:effectLst>
                  <a:outerShdw blurRad="38100" dist="38100" dir="2700000" algn="tl">
                    <a:srgbClr val="C0C0C0"/>
                  </a:outerShdw>
                </a:effectLst>
              </a:rPr>
              <a:t>Beach Features </a:t>
            </a:r>
          </a:p>
        </p:txBody>
      </p:sp>
      <p:sp>
        <p:nvSpPr>
          <p:cNvPr id="26627" name="Content Placeholder 2"/>
          <p:cNvSpPr>
            <a:spLocks noGrp="1"/>
          </p:cNvSpPr>
          <p:nvPr>
            <p:ph idx="4294967295"/>
          </p:nvPr>
        </p:nvSpPr>
        <p:spPr>
          <a:xfrm>
            <a:off x="1676400" y="762001"/>
            <a:ext cx="8229600" cy="4525963"/>
          </a:xfrm>
        </p:spPr>
        <p:txBody>
          <a:bodyPr/>
          <a:lstStyle/>
          <a:p>
            <a:pPr eaLnBrk="1" hangingPunct="1"/>
            <a:r>
              <a:rPr lang="en-US" altLang="en-US" u="sng" dirty="0" smtClean="0">
                <a:solidFill>
                  <a:srgbClr val="FF0000"/>
                </a:solidFill>
              </a:rPr>
              <a:t>Beach</a:t>
            </a:r>
            <a:r>
              <a:rPr lang="en-US" altLang="en-US" dirty="0" smtClean="0"/>
              <a:t> – entire active area of a coast affected by waves.  </a:t>
            </a:r>
          </a:p>
          <a:p>
            <a:pPr eaLnBrk="1" hangingPunct="1"/>
            <a:r>
              <a:rPr lang="en-US" altLang="en-US" dirty="0" smtClean="0"/>
              <a:t>Consists of:</a:t>
            </a:r>
          </a:p>
          <a:p>
            <a:pPr lvl="1" eaLnBrk="1" hangingPunct="1">
              <a:buFont typeface="Arial" panose="020B0604020202020204" pitchFamily="34" charset="0"/>
              <a:buChar char="•"/>
            </a:pPr>
            <a:r>
              <a:rPr lang="en-US" altLang="en-US" u="sng" dirty="0" smtClean="0">
                <a:solidFill>
                  <a:srgbClr val="FF0000"/>
                </a:solidFill>
              </a:rPr>
              <a:t>Shore</a:t>
            </a:r>
            <a:r>
              <a:rPr lang="en-US" altLang="en-US" dirty="0" smtClean="0">
                <a:solidFill>
                  <a:srgbClr val="00B0F0"/>
                </a:solidFill>
              </a:rPr>
              <a:t> </a:t>
            </a:r>
            <a:r>
              <a:rPr lang="en-US" altLang="en-US" dirty="0" smtClean="0"/>
              <a:t>– divided into</a:t>
            </a:r>
          </a:p>
          <a:p>
            <a:pPr lvl="2" eaLnBrk="1" hangingPunct="1"/>
            <a:r>
              <a:rPr lang="en-US" altLang="en-US" u="sng" dirty="0" smtClean="0">
                <a:solidFill>
                  <a:srgbClr val="FF33CC"/>
                </a:solidFill>
              </a:rPr>
              <a:t>Backshore</a:t>
            </a:r>
            <a:r>
              <a:rPr lang="en-US" altLang="en-US" dirty="0" smtClean="0"/>
              <a:t> – above high tide line; covered with water only during storms</a:t>
            </a:r>
          </a:p>
          <a:p>
            <a:pPr lvl="2" eaLnBrk="1" hangingPunct="1"/>
            <a:r>
              <a:rPr lang="en-US" altLang="en-US" u="sng" dirty="0" err="1" smtClean="0">
                <a:solidFill>
                  <a:srgbClr val="FF33CC"/>
                </a:solidFill>
              </a:rPr>
              <a:t>Nearshore</a:t>
            </a:r>
            <a:r>
              <a:rPr lang="en-US" altLang="en-US" dirty="0" smtClean="0"/>
              <a:t> – from low tide water line to where waves break at low tide  </a:t>
            </a:r>
          </a:p>
          <a:p>
            <a:pPr lvl="1"/>
            <a:r>
              <a:rPr lang="en-US" altLang="en-US" u="sng" dirty="0" smtClean="0">
                <a:solidFill>
                  <a:srgbClr val="FF0000"/>
                </a:solidFill>
              </a:rPr>
              <a:t>Offshore</a:t>
            </a:r>
            <a:r>
              <a:rPr lang="en-US" altLang="en-US" dirty="0" smtClean="0"/>
              <a:t> – area beyond low tide breaking waves</a:t>
            </a:r>
          </a:p>
        </p:txBody>
      </p:sp>
      <p:pic>
        <p:nvPicPr>
          <p:cNvPr id="26628" name="Picture 4" descr="EoO_10e_Figure_1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88940"/>
            <a:ext cx="42672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949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EoO_10e_Figure_1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25514"/>
            <a:ext cx="85344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868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905000" y="0"/>
            <a:ext cx="8229600" cy="609600"/>
          </a:xfrm>
        </p:spPr>
        <p:txBody>
          <a:bodyPr>
            <a:normAutofit/>
          </a:bodyPr>
          <a:lstStyle/>
          <a:p>
            <a:pPr algn="ctr" eaLnBrk="1" hangingPunct="1">
              <a:defRPr/>
            </a:pPr>
            <a:r>
              <a:rPr lang="en-US" sz="3600" u="sng">
                <a:effectLst>
                  <a:outerShdw blurRad="38100" dist="38100" dir="2700000" algn="tl">
                    <a:srgbClr val="C0C0C0"/>
                  </a:outerShdw>
                </a:effectLst>
              </a:rPr>
              <a:t>Composition of Beaches</a:t>
            </a:r>
          </a:p>
        </p:txBody>
      </p:sp>
      <p:sp>
        <p:nvSpPr>
          <p:cNvPr id="38915" name="Rectangle 3"/>
          <p:cNvSpPr>
            <a:spLocks noGrp="1" noChangeArrowheads="1"/>
          </p:cNvSpPr>
          <p:nvPr>
            <p:ph type="body" idx="4294967295"/>
          </p:nvPr>
        </p:nvSpPr>
        <p:spPr>
          <a:xfrm>
            <a:off x="1524000" y="838200"/>
            <a:ext cx="8915400" cy="3276600"/>
          </a:xfrm>
        </p:spPr>
        <p:txBody>
          <a:bodyPr/>
          <a:lstStyle/>
          <a:p>
            <a:pPr eaLnBrk="1" hangingPunct="1"/>
            <a:r>
              <a:rPr lang="en-US" altLang="en-US" sz="2400"/>
              <a:t>Formed from locally available material</a:t>
            </a:r>
          </a:p>
          <a:p>
            <a:pPr eaLnBrk="1" hangingPunct="1"/>
            <a:r>
              <a:rPr lang="en-US" altLang="en-US" sz="2400"/>
              <a:t>May be </a:t>
            </a:r>
            <a:r>
              <a:rPr lang="en-US" altLang="en-US" sz="2400" u="sng"/>
              <a:t>coarse</a:t>
            </a:r>
            <a:r>
              <a:rPr lang="en-US" altLang="en-US" sz="2400"/>
              <a:t> or </a:t>
            </a:r>
            <a:r>
              <a:rPr lang="en-US" altLang="en-US" sz="2400" u="sng"/>
              <a:t>fine</a:t>
            </a:r>
            <a:r>
              <a:rPr lang="en-US" altLang="en-US" sz="2400"/>
              <a:t> grained sediment</a:t>
            </a:r>
          </a:p>
          <a:p>
            <a:pPr lvl="1" eaLnBrk="1" hangingPunct="1"/>
            <a:r>
              <a:rPr lang="en-US" altLang="en-US" u="sng" smtClean="0"/>
              <a:t>Boulders</a:t>
            </a:r>
            <a:r>
              <a:rPr lang="en-US" altLang="en-US" smtClean="0"/>
              <a:t> from local cliffs ,</a:t>
            </a:r>
            <a:r>
              <a:rPr lang="en-US" altLang="en-US" u="sng" smtClean="0"/>
              <a:t>Sand</a:t>
            </a:r>
            <a:r>
              <a:rPr lang="en-US" altLang="en-US" smtClean="0"/>
              <a:t> from rivers, </a:t>
            </a:r>
            <a:r>
              <a:rPr lang="en-US" altLang="en-US" u="sng" smtClean="0"/>
              <a:t>Mud</a:t>
            </a:r>
            <a:r>
              <a:rPr lang="en-US" altLang="en-US" smtClean="0"/>
              <a:t> from rivers</a:t>
            </a:r>
          </a:p>
          <a:p>
            <a:pPr eaLnBrk="1" hangingPunct="1"/>
            <a:r>
              <a:rPr lang="en-US" altLang="en-US" sz="2400"/>
              <a:t>Significant </a:t>
            </a:r>
            <a:r>
              <a:rPr lang="en-US" altLang="en-US" sz="2400" u="sng"/>
              <a:t>biologic</a:t>
            </a:r>
            <a:r>
              <a:rPr lang="en-US" altLang="en-US" sz="2400"/>
              <a:t> material on tropical beaches</a:t>
            </a:r>
          </a:p>
          <a:p>
            <a:pPr lvl="1" eaLnBrk="1" hangingPunct="1"/>
            <a:r>
              <a:rPr lang="en-US" altLang="en-US" u="sng" smtClean="0"/>
              <a:t>Coral</a:t>
            </a:r>
            <a:r>
              <a:rPr lang="en-US" altLang="en-US" smtClean="0"/>
              <a:t> reef material</a:t>
            </a:r>
          </a:p>
          <a:p>
            <a:pPr eaLnBrk="1" hangingPunct="1"/>
            <a:r>
              <a:rPr lang="en-US" altLang="en-US" sz="2400" u="sng"/>
              <a:t>Material is always in transit along the shoreline.  </a:t>
            </a:r>
          </a:p>
        </p:txBody>
      </p:sp>
      <p:pic>
        <p:nvPicPr>
          <p:cNvPr id="38916" name="Picture 7" descr="parkbeach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857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474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0" y="304800"/>
            <a:ext cx="8229600" cy="990600"/>
          </a:xfrm>
        </p:spPr>
        <p:txBody>
          <a:bodyPr>
            <a:normAutofit fontScale="90000"/>
          </a:bodyPr>
          <a:lstStyle/>
          <a:p>
            <a:pPr>
              <a:defRPr/>
            </a:pPr>
            <a:r>
              <a:rPr lang="en-US" smtClean="0">
                <a:effectLst>
                  <a:outerShdw blurRad="38100" dist="38100" dir="2700000" algn="tl">
                    <a:srgbClr val="C0C0C0"/>
                  </a:outerShdw>
                </a:effectLst>
              </a:rPr>
              <a:t>Sand Movement Along Beach</a:t>
            </a:r>
          </a:p>
        </p:txBody>
      </p:sp>
      <p:sp>
        <p:nvSpPr>
          <p:cNvPr id="13315" name="Rectangle 3"/>
          <p:cNvSpPr>
            <a:spLocks noGrp="1" noChangeArrowheads="1"/>
          </p:cNvSpPr>
          <p:nvPr>
            <p:ph type="body" idx="4294967295"/>
          </p:nvPr>
        </p:nvSpPr>
        <p:spPr>
          <a:xfrm>
            <a:off x="1676400" y="1676400"/>
            <a:ext cx="8534400" cy="4114800"/>
          </a:xfrm>
        </p:spPr>
        <p:txBody>
          <a:bodyPr>
            <a:normAutofit/>
          </a:bodyPr>
          <a:lstStyle/>
          <a:p>
            <a:pPr eaLnBrk="1" hangingPunct="1">
              <a:buFont typeface="Arial" panose="020B0604020202020204" pitchFamily="34" charset="0"/>
              <a:buNone/>
              <a:defRPr/>
            </a:pPr>
            <a:r>
              <a:rPr lang="en-US" sz="2900" dirty="0">
                <a:solidFill>
                  <a:srgbClr val="FFFF00"/>
                </a:solidFill>
              </a:rPr>
              <a:t>Two Major Types</a:t>
            </a:r>
          </a:p>
          <a:p>
            <a:pPr eaLnBrk="1" hangingPunct="1">
              <a:buFont typeface="Arial" panose="020B0604020202020204" pitchFamily="34" charset="0"/>
              <a:buAutoNum type="arabicPeriod"/>
              <a:defRPr/>
            </a:pPr>
            <a:r>
              <a:rPr lang="en-US" sz="2900" u="sng" dirty="0"/>
              <a:t>Perpendicular</a:t>
            </a:r>
            <a:r>
              <a:rPr lang="en-US" sz="2900" dirty="0"/>
              <a:t> to shoreline (toward and away)</a:t>
            </a:r>
          </a:p>
          <a:p>
            <a:pPr lvl="1" eaLnBrk="1" hangingPunct="1">
              <a:defRPr/>
            </a:pPr>
            <a:r>
              <a:rPr lang="en-US" sz="2600" u="sng" dirty="0">
                <a:solidFill>
                  <a:srgbClr val="FF0000"/>
                </a:solidFill>
              </a:rPr>
              <a:t>Swash</a:t>
            </a:r>
            <a:r>
              <a:rPr lang="en-US" sz="2600" dirty="0">
                <a:solidFill>
                  <a:srgbClr val="FF66FF"/>
                </a:solidFill>
                <a:effectLst>
                  <a:outerShdw blurRad="38100" dist="38100" dir="2700000" algn="tl">
                    <a:srgbClr val="C0C0C0"/>
                  </a:outerShdw>
                </a:effectLst>
              </a:rPr>
              <a:t> </a:t>
            </a:r>
            <a:r>
              <a:rPr lang="en-US" sz="2600" dirty="0"/>
              <a:t>– water rushes up the beach</a:t>
            </a:r>
          </a:p>
          <a:p>
            <a:pPr lvl="1" eaLnBrk="1" hangingPunct="1">
              <a:defRPr/>
            </a:pPr>
            <a:r>
              <a:rPr lang="en-US" sz="2600" u="sng" dirty="0">
                <a:solidFill>
                  <a:srgbClr val="FF0000"/>
                </a:solidFill>
              </a:rPr>
              <a:t>Backwash</a:t>
            </a:r>
            <a:r>
              <a:rPr lang="en-US" sz="2600" dirty="0">
                <a:solidFill>
                  <a:srgbClr val="FF66FF"/>
                </a:solidFill>
                <a:effectLst>
                  <a:outerShdw blurRad="38100" dist="38100" dir="2700000" algn="tl">
                    <a:srgbClr val="C0C0C0"/>
                  </a:outerShdw>
                </a:effectLst>
              </a:rPr>
              <a:t> </a:t>
            </a:r>
            <a:r>
              <a:rPr lang="en-US" sz="2600" dirty="0"/>
              <a:t>– water drains back to the ocean</a:t>
            </a:r>
          </a:p>
          <a:p>
            <a:pPr eaLnBrk="1" hangingPunct="1">
              <a:buFont typeface="Arial" panose="020B0604020202020204" pitchFamily="34" charset="0"/>
              <a:buAutoNum type="arabicPeriod"/>
              <a:defRPr/>
            </a:pPr>
            <a:r>
              <a:rPr lang="en-US" sz="2900" dirty="0"/>
              <a:t>Parallel to shoreline (up or down coast)</a:t>
            </a:r>
          </a:p>
          <a:p>
            <a:pPr lvl="1" eaLnBrk="1" hangingPunct="1">
              <a:defRPr/>
            </a:pPr>
            <a:r>
              <a:rPr lang="en-US" sz="2600" u="sng" dirty="0">
                <a:solidFill>
                  <a:srgbClr val="FF0000"/>
                </a:solidFill>
              </a:rPr>
              <a:t>Longshore</a:t>
            </a:r>
            <a:r>
              <a:rPr lang="en-US" sz="2600" dirty="0">
                <a:solidFill>
                  <a:srgbClr val="FF0000"/>
                </a:solidFill>
              </a:rPr>
              <a:t> </a:t>
            </a:r>
            <a:r>
              <a:rPr lang="en-US" sz="2600" u="sng" dirty="0">
                <a:solidFill>
                  <a:srgbClr val="FF0000"/>
                </a:solidFill>
              </a:rPr>
              <a:t>current</a:t>
            </a:r>
            <a:r>
              <a:rPr lang="en-US" sz="2600" dirty="0">
                <a:solidFill>
                  <a:srgbClr val="FF0000"/>
                </a:solidFill>
              </a:rPr>
              <a:t> </a:t>
            </a:r>
            <a:r>
              <a:rPr lang="en-US" sz="2600" dirty="0"/>
              <a:t>– transports sand along the beach</a:t>
            </a:r>
          </a:p>
        </p:txBody>
      </p:sp>
    </p:spTree>
    <p:extLst>
      <p:ext uri="{BB962C8B-B14F-4D97-AF65-F5344CB8AC3E}">
        <p14:creationId xmlns:p14="http://schemas.microsoft.com/office/powerpoint/2010/main" val="556292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733800" y="23813"/>
            <a:ext cx="5029200" cy="914400"/>
          </a:xfrm>
        </p:spPr>
        <p:txBody>
          <a:bodyPr vert="horz" lIns="91440" tIns="45720" rIns="91440" bIns="45720" rtlCol="0" anchor="ctr">
            <a:normAutofit fontScale="90000"/>
          </a:bodyPr>
          <a:lstStyle/>
          <a:p>
            <a:pPr>
              <a:defRPr/>
            </a:pPr>
            <a:r>
              <a:rPr lang="en-US" u="sng" dirty="0" smtClean="0">
                <a:effectLst>
                  <a:outerShdw blurRad="38100" dist="38100" dir="2700000" algn="tl">
                    <a:srgbClr val="C0C0C0"/>
                  </a:outerShdw>
                </a:effectLst>
              </a:rPr>
              <a:t>Hard Stabilization</a:t>
            </a:r>
          </a:p>
        </p:txBody>
      </p:sp>
      <p:sp>
        <p:nvSpPr>
          <p:cNvPr id="63491" name="Rectangle 3"/>
          <p:cNvSpPr>
            <a:spLocks noGrp="1" noChangeArrowheads="1"/>
          </p:cNvSpPr>
          <p:nvPr>
            <p:ph type="body" idx="4294967295"/>
          </p:nvPr>
        </p:nvSpPr>
        <p:spPr>
          <a:xfrm>
            <a:off x="1828800" y="1066800"/>
            <a:ext cx="8229600" cy="5105400"/>
          </a:xfrm>
        </p:spPr>
        <p:txBody>
          <a:bodyPr>
            <a:normAutofit/>
          </a:bodyPr>
          <a:lstStyle/>
          <a:p>
            <a:pPr>
              <a:defRPr/>
            </a:pPr>
            <a:r>
              <a:rPr lang="en-US" dirty="0" smtClean="0"/>
              <a:t>Structures built to decrease coastal erosion and interfere with sand movement</a:t>
            </a:r>
          </a:p>
          <a:p>
            <a:pPr>
              <a:defRPr/>
            </a:pPr>
            <a:r>
              <a:rPr lang="en-US" dirty="0" smtClean="0"/>
              <a:t>Also called </a:t>
            </a:r>
            <a:r>
              <a:rPr lang="en-US" dirty="0" err="1" smtClean="0">
                <a:solidFill>
                  <a:srgbClr val="FFFF00"/>
                </a:solidFill>
              </a:rPr>
              <a:t>armouring</a:t>
            </a:r>
            <a:r>
              <a:rPr lang="en-US" dirty="0" smtClean="0">
                <a:solidFill>
                  <a:srgbClr val="FFFF00"/>
                </a:solidFill>
              </a:rPr>
              <a:t> of the shore</a:t>
            </a:r>
          </a:p>
          <a:p>
            <a:pPr lvl="1">
              <a:defRPr/>
            </a:pPr>
            <a:r>
              <a:rPr lang="en-US" dirty="0" smtClean="0"/>
              <a:t>Some structures may increase wave erosion</a:t>
            </a:r>
          </a:p>
          <a:p>
            <a:pPr>
              <a:defRPr/>
            </a:pPr>
            <a:endParaRPr lang="en-US" dirty="0" smtClean="0">
              <a:solidFill>
                <a:srgbClr val="FF66FF"/>
              </a:solidFill>
              <a:effectLst>
                <a:outerShdw blurRad="38100" dist="38100" dir="2700000" algn="tl">
                  <a:srgbClr val="C0C0C0"/>
                </a:outerShdw>
              </a:effectLst>
            </a:endParaRPr>
          </a:p>
        </p:txBody>
      </p:sp>
      <p:pic>
        <p:nvPicPr>
          <p:cNvPr id="62468" name="Picture 5" descr="coas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338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535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Subsystems of the Coastal Zone</a:t>
            </a:r>
            <a:endParaRPr lang="en-CA" dirty="0"/>
          </a:p>
        </p:txBody>
      </p:sp>
      <p:sp>
        <p:nvSpPr>
          <p:cNvPr id="3" name="Content Placeholder 2"/>
          <p:cNvSpPr>
            <a:spLocks noGrp="1"/>
          </p:cNvSpPr>
          <p:nvPr>
            <p:ph idx="1"/>
          </p:nvPr>
        </p:nvSpPr>
        <p:spPr/>
        <p:txBody>
          <a:bodyPr/>
          <a:lstStyle/>
          <a:p>
            <a:r>
              <a:rPr lang="en-CA" dirty="0" smtClean="0"/>
              <a:t>The coastal zone is commonly considered to be composed of 3 subsystems:</a:t>
            </a:r>
          </a:p>
          <a:p>
            <a:pPr lvl="1"/>
            <a:r>
              <a:rPr lang="en-CA" dirty="0" smtClean="0"/>
              <a:t>Marine sub-system</a:t>
            </a:r>
          </a:p>
          <a:p>
            <a:pPr lvl="1"/>
            <a:r>
              <a:rPr lang="en-CA" dirty="0" smtClean="0"/>
              <a:t>Coast sub-system</a:t>
            </a:r>
          </a:p>
          <a:p>
            <a:pPr lvl="1"/>
            <a:r>
              <a:rPr lang="en-CA" dirty="0" smtClean="0"/>
              <a:t>Terrestrial sub-system</a:t>
            </a:r>
          </a:p>
          <a:p>
            <a:endParaRPr lang="en-CA" dirty="0"/>
          </a:p>
          <a:p>
            <a:r>
              <a:rPr lang="en-CA" dirty="0" smtClean="0"/>
              <a:t>Each sub-system has its own characteristics, resources and problems.</a:t>
            </a:r>
            <a:endParaRPr lang="en-CA" dirty="0"/>
          </a:p>
        </p:txBody>
      </p:sp>
    </p:spTree>
    <p:extLst>
      <p:ext uri="{BB962C8B-B14F-4D97-AF65-F5344CB8AC3E}">
        <p14:creationId xmlns:p14="http://schemas.microsoft.com/office/powerpoint/2010/main" val="3772135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28600"/>
            <a:ext cx="8229600" cy="1143000"/>
          </a:xfrm>
        </p:spPr>
        <p:txBody>
          <a:bodyPr vert="horz" lIns="91440" tIns="45720" rIns="91440" bIns="45720" rtlCol="0" anchor="ctr">
            <a:normAutofit/>
          </a:bodyPr>
          <a:lstStyle/>
          <a:p>
            <a:pPr>
              <a:defRPr/>
            </a:pPr>
            <a:r>
              <a:rPr lang="en-US" u="sng" dirty="0" smtClean="0">
                <a:effectLst>
                  <a:outerShdw blurRad="38100" dist="38100" dir="2700000" algn="tl">
                    <a:srgbClr val="C0C0C0"/>
                  </a:outerShdw>
                </a:effectLst>
              </a:rPr>
              <a:t>Hard Stabilization</a:t>
            </a:r>
          </a:p>
        </p:txBody>
      </p:sp>
      <p:sp>
        <p:nvSpPr>
          <p:cNvPr id="65539" name="Content Placeholder 2"/>
          <p:cNvSpPr>
            <a:spLocks noGrp="1"/>
          </p:cNvSpPr>
          <p:nvPr>
            <p:ph idx="4294967295"/>
          </p:nvPr>
        </p:nvSpPr>
        <p:spPr>
          <a:xfrm>
            <a:off x="1981200" y="1676400"/>
            <a:ext cx="8229600" cy="4389438"/>
          </a:xfrm>
        </p:spPr>
        <p:txBody>
          <a:bodyPr/>
          <a:lstStyle/>
          <a:p>
            <a:r>
              <a:rPr lang="en-US" altLang="en-US" sz="3200" dirty="0"/>
              <a:t>Four major types of stabilization structures:</a:t>
            </a:r>
          </a:p>
          <a:p>
            <a:pPr lvl="1">
              <a:buFont typeface="Arial" panose="020B0604020202020204" pitchFamily="34" charset="0"/>
              <a:buAutoNum type="arabicPeriod"/>
            </a:pPr>
            <a:r>
              <a:rPr lang="en-US" altLang="en-US" sz="3200" dirty="0">
                <a:solidFill>
                  <a:srgbClr val="FFFF00"/>
                </a:solidFill>
              </a:rPr>
              <a:t>  Jetties</a:t>
            </a:r>
          </a:p>
          <a:p>
            <a:pPr lvl="1">
              <a:buFont typeface="Arial" panose="020B0604020202020204" pitchFamily="34" charset="0"/>
              <a:buAutoNum type="arabicPeriod"/>
            </a:pPr>
            <a:r>
              <a:rPr lang="en-US" altLang="en-US" sz="3200" dirty="0">
                <a:solidFill>
                  <a:srgbClr val="FFFF00"/>
                </a:solidFill>
              </a:rPr>
              <a:t> Breakwaters</a:t>
            </a:r>
          </a:p>
          <a:p>
            <a:pPr lvl="1">
              <a:buFont typeface="Arial" panose="020B0604020202020204" pitchFamily="34" charset="0"/>
              <a:buAutoNum type="arabicPeriod"/>
            </a:pPr>
            <a:r>
              <a:rPr lang="en-US" altLang="en-US" sz="3200" dirty="0">
                <a:solidFill>
                  <a:srgbClr val="FFFF00"/>
                </a:solidFill>
              </a:rPr>
              <a:t> Seawalls</a:t>
            </a:r>
            <a:r>
              <a:rPr lang="en-US" altLang="en-US" dirty="0" smtClean="0">
                <a:solidFill>
                  <a:srgbClr val="FFFF00"/>
                </a:solidFill>
              </a:rPr>
              <a:t> </a:t>
            </a:r>
          </a:p>
          <a:p>
            <a:pPr lvl="1">
              <a:buFont typeface="Arial" panose="020B0604020202020204" pitchFamily="34" charset="0"/>
              <a:buAutoNum type="arabicPeriod"/>
            </a:pPr>
            <a:r>
              <a:rPr lang="en-CA" altLang="en-US" sz="3200" dirty="0">
                <a:solidFill>
                  <a:srgbClr val="FFFF00"/>
                </a:solidFill>
              </a:rPr>
              <a:t> Groins</a:t>
            </a:r>
            <a:endParaRPr lang="en-US" altLang="en-US" sz="3200" dirty="0">
              <a:solidFill>
                <a:srgbClr val="FFFF00"/>
              </a:solidFill>
            </a:endParaRPr>
          </a:p>
          <a:p>
            <a:pPr>
              <a:buFont typeface="Wingdings 2" panose="05020102010507070707" pitchFamily="18" charset="2"/>
              <a:buNone/>
            </a:pPr>
            <a:endParaRPr lang="en-US" altLang="en-US" sz="3200" u="sng" dirty="0"/>
          </a:p>
        </p:txBody>
      </p:sp>
    </p:spTree>
    <p:extLst>
      <p:ext uri="{BB962C8B-B14F-4D97-AF65-F5344CB8AC3E}">
        <p14:creationId xmlns:p14="http://schemas.microsoft.com/office/powerpoint/2010/main" val="3084540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52400"/>
            <a:ext cx="8229600" cy="762000"/>
          </a:xfrm>
        </p:spPr>
        <p:txBody>
          <a:bodyPr vert="horz" lIns="91440" tIns="45720" rIns="91440" bIns="45720" rtlCol="0" anchor="ctr">
            <a:normAutofit fontScale="90000"/>
          </a:bodyPr>
          <a:lstStyle/>
          <a:p>
            <a:pPr algn="ctr">
              <a:defRPr/>
            </a:pPr>
            <a:r>
              <a:rPr lang="en-US" u="sng" dirty="0" smtClean="0">
                <a:effectLst>
                  <a:outerShdw blurRad="38100" dist="38100" dir="2700000" algn="tl">
                    <a:srgbClr val="C0C0C0"/>
                  </a:outerShdw>
                </a:effectLst>
              </a:rPr>
              <a:t>Jetties/Groins</a:t>
            </a:r>
          </a:p>
        </p:txBody>
      </p:sp>
      <p:sp>
        <p:nvSpPr>
          <p:cNvPr id="66563" name="Text Placeholder 2"/>
          <p:cNvSpPr>
            <a:spLocks noGrp="1"/>
          </p:cNvSpPr>
          <p:nvPr>
            <p:ph type="body" sz="half" idx="4294967295"/>
          </p:nvPr>
        </p:nvSpPr>
        <p:spPr>
          <a:xfrm>
            <a:off x="1981200" y="1143000"/>
            <a:ext cx="8229600" cy="2057400"/>
          </a:xfrm>
        </p:spPr>
        <p:txBody>
          <a:bodyPr/>
          <a:lstStyle/>
          <a:p>
            <a:r>
              <a:rPr lang="en-US" altLang="en-US" dirty="0" smtClean="0"/>
              <a:t>Built perpendicular to shore</a:t>
            </a:r>
          </a:p>
          <a:p>
            <a:r>
              <a:rPr lang="en-US" altLang="en-US" dirty="0" smtClean="0"/>
              <a:t>Built in pairs</a:t>
            </a:r>
          </a:p>
          <a:p>
            <a:r>
              <a:rPr lang="en-US" altLang="en-US" dirty="0" smtClean="0"/>
              <a:t>Built to protect harbor entrances (Jetties)</a:t>
            </a:r>
          </a:p>
        </p:txBody>
      </p:sp>
      <p:pic>
        <p:nvPicPr>
          <p:cNvPr id="66564" name="Picture 4" descr="EoO_10e_Figure_10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95601"/>
            <a:ext cx="68580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04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905000" y="0"/>
            <a:ext cx="8229600" cy="1143000"/>
          </a:xfrm>
        </p:spPr>
        <p:txBody>
          <a:bodyPr vert="horz" lIns="91440" tIns="45720" rIns="91440" bIns="45720" rtlCol="0" anchor="ctr">
            <a:normAutofit/>
          </a:bodyPr>
          <a:lstStyle/>
          <a:p>
            <a:pPr>
              <a:defRPr/>
            </a:pPr>
            <a:r>
              <a:rPr lang="en-US" u="sng" dirty="0" smtClean="0">
                <a:effectLst>
                  <a:outerShdw blurRad="38100" dist="38100" dir="2700000" algn="tl">
                    <a:srgbClr val="C0C0C0"/>
                  </a:outerShdw>
                </a:effectLst>
              </a:rPr>
              <a:t>Groins and Groin Fields</a:t>
            </a:r>
          </a:p>
        </p:txBody>
      </p:sp>
      <p:sp>
        <p:nvSpPr>
          <p:cNvPr id="67587" name="Content Placeholder 4"/>
          <p:cNvSpPr>
            <a:spLocks noGrp="1"/>
          </p:cNvSpPr>
          <p:nvPr>
            <p:ph sz="half" idx="4294967295"/>
          </p:nvPr>
        </p:nvSpPr>
        <p:spPr>
          <a:xfrm>
            <a:off x="928816" y="1332000"/>
            <a:ext cx="4878860" cy="4389437"/>
          </a:xfrm>
        </p:spPr>
        <p:txBody>
          <a:bodyPr/>
          <a:lstStyle/>
          <a:p>
            <a:pPr>
              <a:lnSpc>
                <a:spcPct val="90000"/>
              </a:lnSpc>
            </a:pPr>
            <a:r>
              <a:rPr lang="en-US" altLang="en-US" sz="2400" dirty="0"/>
              <a:t>Built perpendicular to the beach</a:t>
            </a:r>
          </a:p>
          <a:p>
            <a:pPr lvl="1">
              <a:lnSpc>
                <a:spcPct val="90000"/>
              </a:lnSpc>
            </a:pPr>
            <a:r>
              <a:rPr lang="en-US" altLang="en-US" dirty="0"/>
              <a:t>Often made of </a:t>
            </a:r>
            <a:r>
              <a:rPr lang="en-US" altLang="en-US" dirty="0">
                <a:solidFill>
                  <a:srgbClr val="FFFF00"/>
                </a:solidFill>
              </a:rPr>
              <a:t>rip rap</a:t>
            </a:r>
            <a:r>
              <a:rPr lang="en-US" altLang="en-US" dirty="0"/>
              <a:t>, or large blocky </a:t>
            </a:r>
            <a:r>
              <a:rPr lang="en-US" altLang="en-US" dirty="0" smtClean="0"/>
              <a:t>material</a:t>
            </a:r>
          </a:p>
          <a:p>
            <a:pPr lvl="1">
              <a:lnSpc>
                <a:spcPct val="90000"/>
              </a:lnSpc>
            </a:pPr>
            <a:endParaRPr lang="en-US" altLang="en-US" dirty="0"/>
          </a:p>
          <a:p>
            <a:pPr>
              <a:lnSpc>
                <a:spcPct val="90000"/>
              </a:lnSpc>
            </a:pPr>
            <a:r>
              <a:rPr lang="en-US" altLang="en-US" sz="2400" dirty="0"/>
              <a:t>Traps sand </a:t>
            </a:r>
            <a:r>
              <a:rPr lang="en-US" altLang="en-US" sz="2400" dirty="0" err="1">
                <a:solidFill>
                  <a:srgbClr val="FFFF00"/>
                </a:solidFill>
              </a:rPr>
              <a:t>upcoast</a:t>
            </a:r>
            <a:r>
              <a:rPr lang="en-US" altLang="en-US" sz="2400" dirty="0"/>
              <a:t>, which can cause erosion downstream of the </a:t>
            </a:r>
            <a:r>
              <a:rPr lang="en-US" altLang="en-US" sz="2400" dirty="0" err="1"/>
              <a:t>longshore</a:t>
            </a:r>
            <a:r>
              <a:rPr lang="en-US" altLang="en-US" sz="2400" dirty="0"/>
              <a:t> </a:t>
            </a:r>
            <a:r>
              <a:rPr lang="en-US" altLang="en-US" sz="2400" dirty="0" smtClean="0"/>
              <a:t>current</a:t>
            </a:r>
          </a:p>
          <a:p>
            <a:pPr>
              <a:lnSpc>
                <a:spcPct val="90000"/>
              </a:lnSpc>
            </a:pPr>
            <a:endParaRPr lang="en-US" altLang="en-US" sz="2400" dirty="0"/>
          </a:p>
          <a:p>
            <a:pPr>
              <a:lnSpc>
                <a:spcPct val="90000"/>
              </a:lnSpc>
            </a:pPr>
            <a:r>
              <a:rPr lang="en-US" altLang="en-US" sz="2400" dirty="0"/>
              <a:t>May necessitate a </a:t>
            </a:r>
            <a:r>
              <a:rPr lang="en-US" altLang="en-US" sz="2400" dirty="0">
                <a:solidFill>
                  <a:srgbClr val="FFFF00"/>
                </a:solidFill>
              </a:rPr>
              <a:t>groin field</a:t>
            </a:r>
            <a:r>
              <a:rPr lang="en-US" altLang="en-US" sz="2400" dirty="0"/>
              <a:t>, or a series of groins built along a beach</a:t>
            </a:r>
          </a:p>
          <a:p>
            <a:pPr>
              <a:lnSpc>
                <a:spcPct val="90000"/>
              </a:lnSpc>
            </a:pPr>
            <a:endParaRPr lang="en-US" altLang="en-US" sz="2100" dirty="0"/>
          </a:p>
        </p:txBody>
      </p:sp>
      <p:pic>
        <p:nvPicPr>
          <p:cNvPr id="67588" name="Picture 4" descr="EoO_10e_Figure_10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1219200"/>
            <a:ext cx="423545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983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304800"/>
            <a:ext cx="8229600" cy="609600"/>
          </a:xfrm>
        </p:spPr>
        <p:txBody>
          <a:bodyPr vert="horz" lIns="91440" tIns="45720" rIns="91440" bIns="45720" rtlCol="0" anchor="ctr">
            <a:normAutofit fontScale="90000"/>
          </a:bodyPr>
          <a:lstStyle/>
          <a:p>
            <a:pPr algn="ctr">
              <a:defRPr/>
            </a:pPr>
            <a:r>
              <a:rPr lang="en-US" sz="4600" u="sng" dirty="0">
                <a:effectLst>
                  <a:outerShdw blurRad="38100" dist="38100" dir="2700000" algn="tl">
                    <a:srgbClr val="C0C0C0"/>
                  </a:outerShdw>
                </a:effectLst>
              </a:rPr>
              <a:t>Breakwaters</a:t>
            </a:r>
          </a:p>
        </p:txBody>
      </p:sp>
      <p:sp>
        <p:nvSpPr>
          <p:cNvPr id="71683" name="Text Placeholder 2"/>
          <p:cNvSpPr>
            <a:spLocks noGrp="1"/>
          </p:cNvSpPr>
          <p:nvPr>
            <p:ph type="body" sz="half" idx="4294967295"/>
          </p:nvPr>
        </p:nvSpPr>
        <p:spPr>
          <a:xfrm>
            <a:off x="2057400" y="1143000"/>
            <a:ext cx="8229600" cy="2286000"/>
          </a:xfrm>
        </p:spPr>
        <p:txBody>
          <a:bodyPr/>
          <a:lstStyle/>
          <a:p>
            <a:r>
              <a:rPr lang="en-US" altLang="en-US" dirty="0" smtClean="0"/>
              <a:t>Built parallel to a shoreline</a:t>
            </a:r>
          </a:p>
          <a:p>
            <a:r>
              <a:rPr lang="en-US" altLang="en-US" dirty="0" smtClean="0"/>
              <a:t>Designed to protect harbors from waves</a:t>
            </a:r>
          </a:p>
          <a:p>
            <a:r>
              <a:rPr lang="en-US" altLang="en-US" dirty="0" smtClean="0"/>
              <a:t>Can cause excessive erosion, requiring dredging to keep area stable  </a:t>
            </a:r>
          </a:p>
        </p:txBody>
      </p:sp>
      <p:pic>
        <p:nvPicPr>
          <p:cNvPr id="71684" name="Picture 4" descr="EoO_10e_Figure_10_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217" y="3145268"/>
            <a:ext cx="50292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838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52401"/>
            <a:ext cx="8229600" cy="868363"/>
          </a:xfrm>
        </p:spPr>
        <p:txBody>
          <a:bodyPr vert="horz" lIns="91440" tIns="45720" rIns="91440" bIns="45720" rtlCol="0" anchor="ctr">
            <a:normAutofit/>
          </a:bodyPr>
          <a:lstStyle/>
          <a:p>
            <a:pPr algn="ctr">
              <a:defRPr/>
            </a:pPr>
            <a:r>
              <a:rPr lang="en-US" u="sng" smtClean="0">
                <a:effectLst>
                  <a:outerShdw blurRad="38100" dist="38100" dir="2700000" algn="tl">
                    <a:srgbClr val="C0C0C0"/>
                  </a:outerShdw>
                </a:effectLst>
              </a:rPr>
              <a:t>Seawalls</a:t>
            </a:r>
          </a:p>
        </p:txBody>
      </p:sp>
      <p:sp>
        <p:nvSpPr>
          <p:cNvPr id="75779" name="Content Placeholder 2"/>
          <p:cNvSpPr>
            <a:spLocks noGrp="1"/>
          </p:cNvSpPr>
          <p:nvPr>
            <p:ph sz="half" idx="4294967295"/>
          </p:nvPr>
        </p:nvSpPr>
        <p:spPr>
          <a:xfrm>
            <a:off x="1905000" y="1447801"/>
            <a:ext cx="4572000" cy="5135563"/>
          </a:xfrm>
        </p:spPr>
        <p:txBody>
          <a:bodyPr>
            <a:normAutofit/>
          </a:bodyPr>
          <a:lstStyle/>
          <a:p>
            <a:pPr>
              <a:lnSpc>
                <a:spcPct val="90000"/>
              </a:lnSpc>
            </a:pPr>
            <a:r>
              <a:rPr lang="en-US" altLang="en-US" sz="2400" dirty="0"/>
              <a:t>Destructive to environment</a:t>
            </a:r>
          </a:p>
          <a:p>
            <a:pPr>
              <a:lnSpc>
                <a:spcPct val="90000"/>
              </a:lnSpc>
            </a:pPr>
            <a:endParaRPr lang="en-US" altLang="en-US" sz="2400" dirty="0" smtClean="0"/>
          </a:p>
          <a:p>
            <a:pPr>
              <a:lnSpc>
                <a:spcPct val="90000"/>
              </a:lnSpc>
            </a:pPr>
            <a:r>
              <a:rPr lang="en-US" altLang="en-US" sz="2400" dirty="0" smtClean="0"/>
              <a:t>Designed </a:t>
            </a:r>
            <a:r>
              <a:rPr lang="en-US" altLang="en-US" sz="2400" dirty="0"/>
              <a:t>to armor coastline and protect human developments</a:t>
            </a:r>
          </a:p>
          <a:p>
            <a:pPr>
              <a:lnSpc>
                <a:spcPct val="90000"/>
              </a:lnSpc>
            </a:pPr>
            <a:endParaRPr lang="en-US" altLang="en-US" sz="2400" dirty="0" smtClean="0"/>
          </a:p>
          <a:p>
            <a:pPr>
              <a:lnSpc>
                <a:spcPct val="90000"/>
              </a:lnSpc>
            </a:pPr>
            <a:r>
              <a:rPr lang="en-US" altLang="en-US" sz="2400" dirty="0" smtClean="0"/>
              <a:t>One </a:t>
            </a:r>
            <a:r>
              <a:rPr lang="en-US" altLang="en-US" sz="2400" dirty="0"/>
              <a:t>large storm can remove beach</a:t>
            </a:r>
          </a:p>
          <a:p>
            <a:pPr>
              <a:lnSpc>
                <a:spcPct val="90000"/>
              </a:lnSpc>
            </a:pPr>
            <a:endParaRPr lang="en-US" altLang="en-US" sz="2400" dirty="0" smtClean="0"/>
          </a:p>
          <a:p>
            <a:pPr>
              <a:lnSpc>
                <a:spcPct val="90000"/>
              </a:lnSpc>
            </a:pPr>
            <a:r>
              <a:rPr lang="en-US" altLang="en-US" sz="2400" dirty="0" smtClean="0"/>
              <a:t>Wave </a:t>
            </a:r>
            <a:r>
              <a:rPr lang="en-US" altLang="en-US" sz="2400" dirty="0"/>
              <a:t>activity eventually undermines seawall structure; need continual repair or will collapse</a:t>
            </a:r>
          </a:p>
        </p:txBody>
      </p:sp>
      <p:pic>
        <p:nvPicPr>
          <p:cNvPr id="75780" name="Picture 4" descr="EoO_10e_Figure_10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070" y="1145060"/>
            <a:ext cx="3208338"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384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758"/>
            <a:ext cx="10515600" cy="1325563"/>
          </a:xfrm>
        </p:spPr>
        <p:txBody>
          <a:bodyPr/>
          <a:lstStyle/>
          <a:p>
            <a:r>
              <a:rPr lang="en-CA" dirty="0" smtClean="0"/>
              <a:t>Nova Scotia’s Coast </a:t>
            </a:r>
            <a:endParaRPr lang="en-CA" dirty="0"/>
          </a:p>
        </p:txBody>
      </p:sp>
      <p:sp>
        <p:nvSpPr>
          <p:cNvPr id="3" name="Content Placeholder 2"/>
          <p:cNvSpPr>
            <a:spLocks noGrp="1"/>
          </p:cNvSpPr>
          <p:nvPr>
            <p:ph idx="1"/>
          </p:nvPr>
        </p:nvSpPr>
        <p:spPr>
          <a:xfrm>
            <a:off x="1120000" y="1255782"/>
            <a:ext cx="10233800" cy="2057262"/>
          </a:xfrm>
        </p:spPr>
        <p:txBody>
          <a:bodyPr>
            <a:normAutofit/>
          </a:bodyPr>
          <a:lstStyle/>
          <a:p>
            <a:r>
              <a:rPr lang="en-CA" dirty="0" smtClean="0"/>
              <a:t>Defining </a:t>
            </a:r>
            <a:r>
              <a:rPr lang="en-CA" dirty="0"/>
              <a:t>the coast:</a:t>
            </a:r>
          </a:p>
          <a:p>
            <a:pPr lvl="1"/>
            <a:r>
              <a:rPr lang="en-CA" dirty="0" smtClean="0"/>
              <a:t>The </a:t>
            </a:r>
            <a:r>
              <a:rPr lang="en-CA" dirty="0"/>
              <a:t>interface between land and sea</a:t>
            </a:r>
          </a:p>
          <a:p>
            <a:pPr lvl="1"/>
            <a:r>
              <a:rPr lang="en-CA" dirty="0" smtClean="0"/>
              <a:t>High </a:t>
            </a:r>
            <a:r>
              <a:rPr lang="en-CA" dirty="0"/>
              <a:t>mixing, productivity, biodiversity and sensitivity</a:t>
            </a:r>
          </a:p>
          <a:p>
            <a:pPr lvl="1"/>
            <a:r>
              <a:rPr lang="en-CA" dirty="0" smtClean="0"/>
              <a:t>Living </a:t>
            </a:r>
            <a:r>
              <a:rPr lang="en-CA" dirty="0"/>
              <a:t>coasts are dynamic and always </a:t>
            </a:r>
            <a:r>
              <a:rPr lang="en-CA" dirty="0" smtClean="0"/>
              <a:t>changing</a:t>
            </a:r>
            <a:endParaRPr lang="en-CA" dirty="0"/>
          </a:p>
        </p:txBody>
      </p:sp>
      <p:sp>
        <p:nvSpPr>
          <p:cNvPr id="4" name="TextBox 3"/>
          <p:cNvSpPr txBox="1"/>
          <p:nvPr/>
        </p:nvSpPr>
        <p:spPr>
          <a:xfrm>
            <a:off x="6503040" y="3511826"/>
            <a:ext cx="4297482" cy="2246769"/>
          </a:xfrm>
          <a:prstGeom prst="rect">
            <a:avLst/>
          </a:prstGeom>
          <a:noFill/>
        </p:spPr>
        <p:txBody>
          <a:bodyPr wrap="square" rtlCol="0">
            <a:spAutoFit/>
          </a:bodyPr>
          <a:lstStyle/>
          <a:p>
            <a:r>
              <a:rPr lang="en-CA" sz="2800" b="1" dirty="0" smtClean="0"/>
              <a:t>Nova Scotia </a:t>
            </a:r>
            <a:r>
              <a:rPr lang="en-CA" sz="2800" b="1" dirty="0"/>
              <a:t>F</a:t>
            </a:r>
            <a:r>
              <a:rPr lang="en-CA" sz="2800" b="1" dirty="0" smtClean="0"/>
              <a:t>acts</a:t>
            </a:r>
            <a:r>
              <a:rPr lang="en-CA" sz="2800" b="1" dirty="0"/>
              <a:t>:</a:t>
            </a:r>
          </a:p>
          <a:p>
            <a:r>
              <a:rPr lang="en-CA" sz="2800" dirty="0" smtClean="0"/>
              <a:t> - 13,300 </a:t>
            </a:r>
            <a:r>
              <a:rPr lang="en-CA" sz="2800" dirty="0"/>
              <a:t>km of </a:t>
            </a:r>
            <a:r>
              <a:rPr lang="en-CA" sz="2800" dirty="0" smtClean="0"/>
              <a:t>coastline</a:t>
            </a:r>
            <a:endParaRPr lang="en-CA" sz="2800" dirty="0"/>
          </a:p>
          <a:p>
            <a:r>
              <a:rPr lang="en-CA" sz="2800" dirty="0" smtClean="0"/>
              <a:t> - 70</a:t>
            </a:r>
            <a:r>
              <a:rPr lang="en-CA" sz="2800" dirty="0"/>
              <a:t>% of Nova Scotia’s</a:t>
            </a:r>
          </a:p>
          <a:p>
            <a:r>
              <a:rPr lang="en-CA" sz="2800" dirty="0"/>
              <a:t>population lives on the </a:t>
            </a:r>
            <a:r>
              <a:rPr lang="en-CA" sz="2800" dirty="0" smtClean="0"/>
              <a:t>coast</a:t>
            </a:r>
            <a:endParaRPr lang="en-CA" sz="2800" dirty="0"/>
          </a:p>
        </p:txBody>
      </p:sp>
      <p:pic>
        <p:nvPicPr>
          <p:cNvPr id="5" name="Picture 4"/>
          <p:cNvPicPr>
            <a:picLocks noChangeAspect="1"/>
          </p:cNvPicPr>
          <p:nvPr/>
        </p:nvPicPr>
        <p:blipFill>
          <a:blip r:embed="rId2"/>
          <a:stretch>
            <a:fillRect/>
          </a:stretch>
        </p:blipFill>
        <p:spPr>
          <a:xfrm>
            <a:off x="1005464" y="3090622"/>
            <a:ext cx="4776247" cy="3556876"/>
          </a:xfrm>
          <a:prstGeom prst="rect">
            <a:avLst/>
          </a:prstGeom>
        </p:spPr>
      </p:pic>
    </p:spTree>
    <p:extLst>
      <p:ext uri="{BB962C8B-B14F-4D97-AF65-F5344CB8AC3E}">
        <p14:creationId xmlns:p14="http://schemas.microsoft.com/office/powerpoint/2010/main" val="2652863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Pressures on the Coast</a:t>
            </a:r>
            <a:endParaRPr lang="en-CA" dirty="0"/>
          </a:p>
        </p:txBody>
      </p:sp>
      <p:sp>
        <p:nvSpPr>
          <p:cNvPr id="3" name="Content Placeholder 2"/>
          <p:cNvSpPr>
            <a:spLocks noGrp="1"/>
          </p:cNvSpPr>
          <p:nvPr>
            <p:ph idx="1"/>
          </p:nvPr>
        </p:nvSpPr>
        <p:spPr>
          <a:xfrm>
            <a:off x="838200" y="1573834"/>
            <a:ext cx="10233800" cy="5284166"/>
          </a:xfrm>
        </p:spPr>
        <p:txBody>
          <a:bodyPr>
            <a:normAutofit lnSpcReduction="10000"/>
          </a:bodyPr>
          <a:lstStyle/>
          <a:p>
            <a:r>
              <a:rPr lang="en-CA" dirty="0" smtClean="0"/>
              <a:t>Conflicts between changing</a:t>
            </a:r>
          </a:p>
          <a:p>
            <a:pPr marL="0" indent="0">
              <a:buNone/>
            </a:pPr>
            <a:r>
              <a:rPr lang="en-CA" dirty="0" smtClean="0"/>
              <a:t>expectations and uses of coast</a:t>
            </a:r>
          </a:p>
          <a:p>
            <a:pPr marL="0" indent="0">
              <a:buNone/>
            </a:pPr>
            <a:r>
              <a:rPr lang="en-CA" dirty="0" smtClean="0"/>
              <a:t>and traditional views of the</a:t>
            </a:r>
          </a:p>
          <a:p>
            <a:pPr marL="0" indent="0">
              <a:buNone/>
            </a:pPr>
            <a:r>
              <a:rPr lang="en-CA" dirty="0" smtClean="0"/>
              <a:t>coast</a:t>
            </a:r>
          </a:p>
          <a:p>
            <a:pPr marL="0" indent="0">
              <a:buNone/>
            </a:pPr>
            <a:endParaRPr lang="en-CA" dirty="0"/>
          </a:p>
          <a:p>
            <a:pPr marL="0" indent="0">
              <a:buNone/>
            </a:pPr>
            <a:r>
              <a:rPr lang="en-CA" dirty="0" smtClean="0"/>
              <a:t>	        </a:t>
            </a:r>
            <a:r>
              <a:rPr lang="en-CA" b="1" dirty="0" smtClean="0"/>
              <a:t>Consequences:</a:t>
            </a:r>
          </a:p>
          <a:p>
            <a:pPr marL="0" indent="0">
              <a:buNone/>
            </a:pPr>
            <a:r>
              <a:rPr lang="en-CA" dirty="0"/>
              <a:t>	 </a:t>
            </a:r>
            <a:r>
              <a:rPr lang="en-CA" dirty="0" smtClean="0"/>
              <a:t>         - Habitat loss (especially wetlands)</a:t>
            </a:r>
          </a:p>
          <a:p>
            <a:pPr marL="0" indent="0">
              <a:buNone/>
            </a:pPr>
            <a:r>
              <a:rPr lang="en-CA" dirty="0"/>
              <a:t>	 </a:t>
            </a:r>
            <a:r>
              <a:rPr lang="en-CA" dirty="0" smtClean="0"/>
              <a:t>         - Inappropriate development</a:t>
            </a:r>
          </a:p>
          <a:p>
            <a:pPr marL="0" indent="0">
              <a:buNone/>
            </a:pPr>
            <a:r>
              <a:rPr lang="en-CA" dirty="0"/>
              <a:t>	 </a:t>
            </a:r>
            <a:r>
              <a:rPr lang="en-CA" dirty="0" smtClean="0"/>
              <a:t>         - Degrading water quality</a:t>
            </a:r>
          </a:p>
          <a:p>
            <a:pPr marL="0" indent="0">
              <a:buNone/>
            </a:pPr>
            <a:r>
              <a:rPr lang="en-CA" dirty="0"/>
              <a:t>	 </a:t>
            </a:r>
            <a:r>
              <a:rPr lang="en-CA" dirty="0" smtClean="0"/>
              <a:t>         - Property at risk</a:t>
            </a:r>
          </a:p>
          <a:p>
            <a:pPr marL="0" indent="0">
              <a:buNone/>
            </a:pPr>
            <a:r>
              <a:rPr lang="en-CA" dirty="0"/>
              <a:t>	 </a:t>
            </a:r>
            <a:r>
              <a:rPr lang="en-CA" dirty="0" smtClean="0"/>
              <a:t>         - Reduced public access</a:t>
            </a:r>
            <a:endParaRPr lang="en-CA" dirty="0"/>
          </a:p>
        </p:txBody>
      </p:sp>
      <p:pic>
        <p:nvPicPr>
          <p:cNvPr id="4" name="Picture 3"/>
          <p:cNvPicPr>
            <a:picLocks noChangeAspect="1"/>
          </p:cNvPicPr>
          <p:nvPr/>
        </p:nvPicPr>
        <p:blipFill>
          <a:blip r:embed="rId2"/>
          <a:stretch>
            <a:fillRect/>
          </a:stretch>
        </p:blipFill>
        <p:spPr>
          <a:xfrm>
            <a:off x="7701944" y="12842"/>
            <a:ext cx="4490056" cy="3355691"/>
          </a:xfrm>
          <a:prstGeom prst="rect">
            <a:avLst/>
          </a:prstGeom>
        </p:spPr>
      </p:pic>
      <p:pic>
        <p:nvPicPr>
          <p:cNvPr id="6" name="Picture 5"/>
          <p:cNvPicPr>
            <a:picLocks noChangeAspect="1"/>
          </p:cNvPicPr>
          <p:nvPr/>
        </p:nvPicPr>
        <p:blipFill>
          <a:blip r:embed="rId3"/>
          <a:stretch>
            <a:fillRect/>
          </a:stretch>
        </p:blipFill>
        <p:spPr>
          <a:xfrm>
            <a:off x="357808" y="4050336"/>
            <a:ext cx="1863446" cy="2449855"/>
          </a:xfrm>
          <a:prstGeom prst="rect">
            <a:avLst/>
          </a:prstGeom>
        </p:spPr>
      </p:pic>
      <p:pic>
        <p:nvPicPr>
          <p:cNvPr id="7" name="Picture 6"/>
          <p:cNvPicPr>
            <a:picLocks noChangeAspect="1"/>
          </p:cNvPicPr>
          <p:nvPr/>
        </p:nvPicPr>
        <p:blipFill>
          <a:blip r:embed="rId4"/>
          <a:stretch>
            <a:fillRect/>
          </a:stretch>
        </p:blipFill>
        <p:spPr>
          <a:xfrm>
            <a:off x="7707165" y="3720816"/>
            <a:ext cx="4484835" cy="1813067"/>
          </a:xfrm>
          <a:prstGeom prst="rect">
            <a:avLst/>
          </a:prstGeom>
        </p:spPr>
      </p:pic>
    </p:spTree>
    <p:extLst>
      <p:ext uri="{BB962C8B-B14F-4D97-AF65-F5344CB8AC3E}">
        <p14:creationId xmlns:p14="http://schemas.microsoft.com/office/powerpoint/2010/main" val="3877391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73" y="124061"/>
            <a:ext cx="10515600" cy="1325563"/>
          </a:xfrm>
        </p:spPr>
        <p:txBody>
          <a:bodyPr/>
          <a:lstStyle/>
          <a:p>
            <a:r>
              <a:rPr lang="en-CA" dirty="0" smtClean="0"/>
              <a:t>Add Climate Change </a:t>
            </a:r>
            <a:endParaRPr lang="en-CA" dirty="0"/>
          </a:p>
        </p:txBody>
      </p:sp>
      <p:sp>
        <p:nvSpPr>
          <p:cNvPr id="3" name="Content Placeholder 2"/>
          <p:cNvSpPr>
            <a:spLocks noGrp="1"/>
          </p:cNvSpPr>
          <p:nvPr>
            <p:ph idx="1"/>
          </p:nvPr>
        </p:nvSpPr>
        <p:spPr>
          <a:xfrm>
            <a:off x="1120000" y="1482811"/>
            <a:ext cx="4498205" cy="4694152"/>
          </a:xfrm>
        </p:spPr>
        <p:txBody>
          <a:bodyPr>
            <a:normAutofit/>
          </a:bodyPr>
          <a:lstStyle/>
          <a:p>
            <a:pPr marL="0" indent="0">
              <a:buNone/>
            </a:pPr>
            <a:r>
              <a:rPr lang="en-CA" dirty="0"/>
              <a:t>Expected impacts</a:t>
            </a:r>
            <a:r>
              <a:rPr lang="en-CA" dirty="0" smtClean="0"/>
              <a:t>:</a:t>
            </a:r>
          </a:p>
          <a:p>
            <a:pPr marL="0" indent="0">
              <a:buNone/>
            </a:pPr>
            <a:endParaRPr lang="en-CA" dirty="0"/>
          </a:p>
          <a:p>
            <a:r>
              <a:rPr lang="en-CA" dirty="0" smtClean="0"/>
              <a:t>Storm </a:t>
            </a:r>
            <a:r>
              <a:rPr lang="en-CA" dirty="0"/>
              <a:t>surges </a:t>
            </a:r>
            <a:r>
              <a:rPr lang="en-CA" dirty="0" smtClean="0"/>
              <a:t>and floods</a:t>
            </a:r>
            <a:endParaRPr lang="en-CA" dirty="0"/>
          </a:p>
          <a:p>
            <a:r>
              <a:rPr lang="en-CA" dirty="0" smtClean="0"/>
              <a:t>Accelerated </a:t>
            </a:r>
            <a:r>
              <a:rPr lang="en-CA" dirty="0"/>
              <a:t>erosion</a:t>
            </a:r>
          </a:p>
          <a:p>
            <a:r>
              <a:rPr lang="en-CA" dirty="0" smtClean="0"/>
              <a:t>Changes in precipitation</a:t>
            </a:r>
            <a:endParaRPr lang="en-CA" dirty="0"/>
          </a:p>
          <a:p>
            <a:r>
              <a:rPr lang="en-CA" dirty="0" smtClean="0"/>
              <a:t>Sea </a:t>
            </a:r>
            <a:r>
              <a:rPr lang="en-CA" dirty="0"/>
              <a:t>level </a:t>
            </a:r>
            <a:r>
              <a:rPr lang="en-CA" dirty="0" smtClean="0"/>
              <a:t>rise </a:t>
            </a:r>
            <a:endParaRPr lang="en-CA" dirty="0"/>
          </a:p>
          <a:p>
            <a:r>
              <a:rPr lang="en-CA" dirty="0" smtClean="0"/>
              <a:t>Contamination of wells</a:t>
            </a:r>
            <a:endParaRPr lang="en-CA" dirty="0"/>
          </a:p>
          <a:p>
            <a:r>
              <a:rPr lang="en-CA" dirty="0" smtClean="0"/>
              <a:t>Loss </a:t>
            </a:r>
            <a:r>
              <a:rPr lang="en-CA" dirty="0"/>
              <a:t>of sea ice</a:t>
            </a:r>
          </a:p>
        </p:txBody>
      </p:sp>
      <p:pic>
        <p:nvPicPr>
          <p:cNvPr id="4" name="Picture 3"/>
          <p:cNvPicPr>
            <a:picLocks noChangeAspect="1"/>
          </p:cNvPicPr>
          <p:nvPr/>
        </p:nvPicPr>
        <p:blipFill>
          <a:blip r:embed="rId2"/>
          <a:stretch>
            <a:fillRect/>
          </a:stretch>
        </p:blipFill>
        <p:spPr>
          <a:xfrm>
            <a:off x="6299875" y="301282"/>
            <a:ext cx="5595563" cy="2363058"/>
          </a:xfrm>
          <a:prstGeom prst="rect">
            <a:avLst/>
          </a:prstGeom>
        </p:spPr>
      </p:pic>
      <p:pic>
        <p:nvPicPr>
          <p:cNvPr id="5" name="Picture 4"/>
          <p:cNvPicPr>
            <a:picLocks noChangeAspect="1"/>
          </p:cNvPicPr>
          <p:nvPr/>
        </p:nvPicPr>
        <p:blipFill>
          <a:blip r:embed="rId3"/>
          <a:stretch>
            <a:fillRect/>
          </a:stretch>
        </p:blipFill>
        <p:spPr>
          <a:xfrm>
            <a:off x="6914330" y="3151831"/>
            <a:ext cx="4366651" cy="3289300"/>
          </a:xfrm>
          <a:prstGeom prst="rect">
            <a:avLst/>
          </a:prstGeom>
        </p:spPr>
      </p:pic>
    </p:spTree>
    <p:extLst>
      <p:ext uri="{BB962C8B-B14F-4D97-AF65-F5344CB8AC3E}">
        <p14:creationId xmlns:p14="http://schemas.microsoft.com/office/powerpoint/2010/main" val="1602011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6 Priority Coastal Issues in Nova Scotia</a:t>
            </a:r>
            <a:endParaRPr lang="en-CA" dirty="0"/>
          </a:p>
        </p:txBody>
      </p:sp>
      <p:sp>
        <p:nvSpPr>
          <p:cNvPr id="9" name="Content Placeholder 8"/>
          <p:cNvSpPr>
            <a:spLocks noGrp="1"/>
          </p:cNvSpPr>
          <p:nvPr>
            <p:ph idx="1"/>
          </p:nvPr>
        </p:nvSpPr>
        <p:spPr/>
        <p:txBody>
          <a:bodyPr/>
          <a:lstStyle/>
          <a:p>
            <a:pPr marL="514350" indent="-514350">
              <a:buFont typeface="+mj-lt"/>
              <a:buAutoNum type="arabicPeriod"/>
            </a:pPr>
            <a:r>
              <a:rPr lang="en-CA" dirty="0" smtClean="0"/>
              <a:t>Coastal Development</a:t>
            </a:r>
          </a:p>
          <a:p>
            <a:pPr marL="514350" indent="-514350">
              <a:buFont typeface="+mj-lt"/>
              <a:buAutoNum type="arabicPeriod"/>
            </a:pPr>
            <a:r>
              <a:rPr lang="en-CA" dirty="0" smtClean="0"/>
              <a:t>Working Waterfronts</a:t>
            </a:r>
          </a:p>
          <a:p>
            <a:pPr marL="514350" indent="-514350">
              <a:buFont typeface="+mj-lt"/>
              <a:buAutoNum type="arabicPeriod"/>
            </a:pPr>
            <a:r>
              <a:rPr lang="en-CA" dirty="0" smtClean="0"/>
              <a:t>Public Coastal Access </a:t>
            </a:r>
            <a:endParaRPr lang="en-CA" dirty="0"/>
          </a:p>
          <a:p>
            <a:pPr marL="514350" indent="-514350">
              <a:buFont typeface="+mj-lt"/>
              <a:buAutoNum type="arabicPeriod"/>
            </a:pPr>
            <a:r>
              <a:rPr lang="en-CA" dirty="0" smtClean="0"/>
              <a:t>Sea Level Rise and Storm Events</a:t>
            </a:r>
          </a:p>
          <a:p>
            <a:pPr marL="514350" indent="-514350">
              <a:buFont typeface="+mj-lt"/>
              <a:buAutoNum type="arabicPeriod"/>
            </a:pPr>
            <a:r>
              <a:rPr lang="en-CA" dirty="0" smtClean="0"/>
              <a:t>Coastal Water Quality</a:t>
            </a:r>
          </a:p>
          <a:p>
            <a:pPr marL="514350" indent="-514350">
              <a:buFont typeface="+mj-lt"/>
              <a:buAutoNum type="arabicPeriod"/>
            </a:pPr>
            <a:r>
              <a:rPr lang="en-CA" dirty="0" smtClean="0"/>
              <a:t>Sensitive Coastal Ecosystems and Habitat</a:t>
            </a:r>
            <a:endParaRPr lang="en-CA" dirty="0"/>
          </a:p>
        </p:txBody>
      </p:sp>
    </p:spTree>
    <p:extLst>
      <p:ext uri="{BB962C8B-B14F-4D97-AF65-F5344CB8AC3E}">
        <p14:creationId xmlns:p14="http://schemas.microsoft.com/office/powerpoint/2010/main" val="897546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Coastal Zone Variation in NS</a:t>
            </a:r>
            <a:endParaRPr lang="en-CA" dirty="0"/>
          </a:p>
        </p:txBody>
      </p:sp>
      <p:sp>
        <p:nvSpPr>
          <p:cNvPr id="3" name="Content Placeholder 2"/>
          <p:cNvSpPr>
            <a:spLocks noGrp="1"/>
          </p:cNvSpPr>
          <p:nvPr>
            <p:ph idx="1"/>
          </p:nvPr>
        </p:nvSpPr>
        <p:spPr>
          <a:xfrm>
            <a:off x="1120000" y="1479636"/>
            <a:ext cx="10233800" cy="5044732"/>
          </a:xfrm>
        </p:spPr>
        <p:txBody>
          <a:bodyPr>
            <a:normAutofit fontScale="92500"/>
          </a:bodyPr>
          <a:lstStyle/>
          <a:p>
            <a:r>
              <a:rPr lang="en-CA" dirty="0" smtClean="0"/>
              <a:t>Complete the Coastal Zone Variation assignment.</a:t>
            </a:r>
          </a:p>
          <a:p>
            <a:endParaRPr lang="en-CA" dirty="0"/>
          </a:p>
          <a:p>
            <a:pPr marL="0" indent="0">
              <a:buNone/>
            </a:pPr>
            <a:r>
              <a:rPr lang="en-CA" dirty="0" smtClean="0"/>
              <a:t>Tips on Getting Started…</a:t>
            </a:r>
          </a:p>
          <a:p>
            <a:r>
              <a:rPr lang="en-CA" dirty="0" smtClean="0"/>
              <a:t>Look up pictures of your specific area, based on what you see you might be able to determine the type of physical coastline.</a:t>
            </a:r>
          </a:p>
          <a:p>
            <a:r>
              <a:rPr lang="en-CA" dirty="0" smtClean="0"/>
              <a:t>Research the characteristics of your physical coastline (If you have a rocky shore look up the physical characteristics of a rocky shore…)</a:t>
            </a:r>
          </a:p>
          <a:p>
            <a:r>
              <a:rPr lang="en-CA" dirty="0" smtClean="0"/>
              <a:t>Look up the biological aspects associated with the type of coastline.</a:t>
            </a:r>
          </a:p>
          <a:p>
            <a:r>
              <a:rPr lang="en-CA" dirty="0" smtClean="0"/>
              <a:t>Look at the location of your coastline. What are the uses for this area?  From this you can determine which of the priority issues are the most important.</a:t>
            </a:r>
          </a:p>
          <a:p>
            <a:endParaRPr lang="en-CA" dirty="0"/>
          </a:p>
          <a:p>
            <a:endParaRPr lang="en-CA" dirty="0" smtClean="0"/>
          </a:p>
          <a:p>
            <a:endParaRPr lang="en-CA" dirty="0"/>
          </a:p>
          <a:p>
            <a:endParaRPr lang="en-CA" dirty="0" smtClean="0"/>
          </a:p>
          <a:p>
            <a:endParaRPr lang="en-CA" dirty="0"/>
          </a:p>
        </p:txBody>
      </p:sp>
    </p:spTree>
    <p:extLst>
      <p:ext uri="{BB962C8B-B14F-4D97-AF65-F5344CB8AC3E}">
        <p14:creationId xmlns:p14="http://schemas.microsoft.com/office/powerpoint/2010/main" val="399332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Marine Sub-System</a:t>
            </a:r>
            <a:endParaRPr lang="en-CA" dirty="0"/>
          </a:p>
        </p:txBody>
      </p:sp>
      <p:sp>
        <p:nvSpPr>
          <p:cNvPr id="3" name="Content Placeholder 2"/>
          <p:cNvSpPr>
            <a:spLocks noGrp="1"/>
          </p:cNvSpPr>
          <p:nvPr>
            <p:ph idx="1"/>
          </p:nvPr>
        </p:nvSpPr>
        <p:spPr>
          <a:xfrm>
            <a:off x="1120000" y="1532586"/>
            <a:ext cx="10233800" cy="4644377"/>
          </a:xfrm>
        </p:spPr>
        <p:txBody>
          <a:bodyPr>
            <a:normAutofit fontScale="92500" lnSpcReduction="10000"/>
          </a:bodyPr>
          <a:lstStyle/>
          <a:p>
            <a:r>
              <a:rPr lang="en-CA" dirty="0" smtClean="0"/>
              <a:t>The marine sub-system consists of the oceanic component of a coastal zone.</a:t>
            </a:r>
          </a:p>
          <a:p>
            <a:endParaRPr lang="en-CA" dirty="0"/>
          </a:p>
          <a:p>
            <a:r>
              <a:rPr lang="en-CA" dirty="0" smtClean="0"/>
              <a:t>Characteristics:</a:t>
            </a:r>
          </a:p>
          <a:p>
            <a:pPr lvl="1"/>
            <a:r>
              <a:rPr lang="en-CA" dirty="0" smtClean="0"/>
              <a:t>Water depth, salinity, and temperature</a:t>
            </a:r>
          </a:p>
          <a:p>
            <a:pPr lvl="1"/>
            <a:r>
              <a:rPr lang="en-CA" dirty="0" smtClean="0"/>
              <a:t>Wave and tide ranges</a:t>
            </a:r>
          </a:p>
          <a:p>
            <a:pPr lvl="1"/>
            <a:r>
              <a:rPr lang="en-CA" dirty="0" smtClean="0"/>
              <a:t>Water currents</a:t>
            </a:r>
          </a:p>
          <a:p>
            <a:pPr lvl="1"/>
            <a:r>
              <a:rPr lang="en-CA" dirty="0" smtClean="0"/>
              <a:t>Diversity of marine habitats</a:t>
            </a:r>
          </a:p>
          <a:p>
            <a:endParaRPr lang="en-CA" dirty="0" smtClean="0"/>
          </a:p>
          <a:p>
            <a:r>
              <a:rPr lang="en-CA" dirty="0" smtClean="0"/>
              <a:t>Resources:</a:t>
            </a:r>
          </a:p>
          <a:p>
            <a:pPr lvl="1"/>
            <a:r>
              <a:rPr lang="en-CA" dirty="0" smtClean="0"/>
              <a:t>Exploitation of fisheries, oil and gas, tourism and recreation, </a:t>
            </a:r>
          </a:p>
          <a:p>
            <a:pPr lvl="1"/>
            <a:r>
              <a:rPr lang="en-CA" dirty="0" smtClean="0"/>
              <a:t>Uses for navigation, transportation and waste discharge</a:t>
            </a:r>
            <a:endParaRPr lang="en-CA" dirty="0"/>
          </a:p>
        </p:txBody>
      </p:sp>
    </p:spTree>
    <p:extLst>
      <p:ext uri="{BB962C8B-B14F-4D97-AF65-F5344CB8AC3E}">
        <p14:creationId xmlns:p14="http://schemas.microsoft.com/office/powerpoint/2010/main" val="1680440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57" y="0"/>
            <a:ext cx="11147854" cy="911740"/>
          </a:xfrm>
        </p:spPr>
        <p:txBody>
          <a:bodyPr>
            <a:normAutofit fontScale="90000"/>
          </a:bodyPr>
          <a:lstStyle/>
          <a:p>
            <a:r>
              <a:rPr lang="en-CA" dirty="0" smtClean="0"/>
              <a:t>What are we doing to Protect our Coasts?</a:t>
            </a:r>
            <a:endParaRPr lang="en-CA" dirty="0"/>
          </a:p>
        </p:txBody>
      </p:sp>
      <p:sp>
        <p:nvSpPr>
          <p:cNvPr id="3" name="Content Placeholder 2"/>
          <p:cNvSpPr>
            <a:spLocks noGrp="1"/>
          </p:cNvSpPr>
          <p:nvPr>
            <p:ph idx="1"/>
          </p:nvPr>
        </p:nvSpPr>
        <p:spPr>
          <a:xfrm>
            <a:off x="572357" y="1005016"/>
            <a:ext cx="10233800" cy="5344941"/>
          </a:xfrm>
        </p:spPr>
        <p:txBody>
          <a:bodyPr>
            <a:normAutofit fontScale="70000" lnSpcReduction="20000"/>
          </a:bodyPr>
          <a:lstStyle/>
          <a:p>
            <a:r>
              <a:rPr lang="en-CA" dirty="0"/>
              <a:t>Sustainable </a:t>
            </a:r>
            <a:r>
              <a:rPr lang="en-CA" dirty="0" smtClean="0"/>
              <a:t>Coastal Development </a:t>
            </a:r>
            <a:r>
              <a:rPr lang="en-CA" dirty="0"/>
              <a:t>Strategy (public</a:t>
            </a:r>
          </a:p>
          <a:p>
            <a:pPr marL="0" indent="0">
              <a:buNone/>
            </a:pPr>
            <a:r>
              <a:rPr lang="en-CA" dirty="0"/>
              <a:t>consultation May/June 2010</a:t>
            </a:r>
            <a:r>
              <a:rPr lang="en-CA" dirty="0" smtClean="0"/>
              <a:t>)</a:t>
            </a:r>
          </a:p>
          <a:p>
            <a:pPr marL="0" indent="0">
              <a:buNone/>
            </a:pPr>
            <a:endParaRPr lang="en-CA" dirty="0"/>
          </a:p>
          <a:p>
            <a:r>
              <a:rPr lang="en-CA" dirty="0" smtClean="0"/>
              <a:t>Draft </a:t>
            </a:r>
            <a:r>
              <a:rPr lang="en-CA" dirty="0"/>
              <a:t>NS Coastal </a:t>
            </a:r>
            <a:r>
              <a:rPr lang="en-CA" dirty="0" smtClean="0"/>
              <a:t>Strategy (</a:t>
            </a:r>
            <a:r>
              <a:rPr lang="en-CA" dirty="0"/>
              <a:t>completion date: 2010)</a:t>
            </a:r>
          </a:p>
          <a:p>
            <a:endParaRPr lang="en-CA" dirty="0" smtClean="0"/>
          </a:p>
          <a:p>
            <a:r>
              <a:rPr lang="en-CA" dirty="0" smtClean="0"/>
              <a:t>Draft </a:t>
            </a:r>
            <a:r>
              <a:rPr lang="en-CA" dirty="0"/>
              <a:t>NS Water </a:t>
            </a:r>
            <a:r>
              <a:rPr lang="en-CA" dirty="0" smtClean="0"/>
              <a:t>Strategy </a:t>
            </a:r>
          </a:p>
          <a:p>
            <a:pPr marL="0" indent="0">
              <a:buNone/>
            </a:pPr>
            <a:r>
              <a:rPr lang="en-CA" dirty="0" smtClean="0"/>
              <a:t>(</a:t>
            </a:r>
            <a:r>
              <a:rPr lang="en-CA" dirty="0"/>
              <a:t>stakeholder consultation May/June 2010)</a:t>
            </a:r>
          </a:p>
          <a:p>
            <a:endParaRPr lang="en-CA" dirty="0" smtClean="0"/>
          </a:p>
          <a:p>
            <a:r>
              <a:rPr lang="en-CA" dirty="0" smtClean="0"/>
              <a:t>Regional </a:t>
            </a:r>
            <a:r>
              <a:rPr lang="en-CA" dirty="0"/>
              <a:t>Adaptation</a:t>
            </a:r>
          </a:p>
          <a:p>
            <a:endParaRPr lang="en-CA" dirty="0" smtClean="0"/>
          </a:p>
          <a:p>
            <a:r>
              <a:rPr lang="en-CA" dirty="0" smtClean="0"/>
              <a:t>Collaboration </a:t>
            </a:r>
            <a:r>
              <a:rPr lang="en-CA" dirty="0"/>
              <a:t>(RAC)</a:t>
            </a:r>
          </a:p>
          <a:p>
            <a:endParaRPr lang="en-CA" dirty="0" smtClean="0"/>
          </a:p>
          <a:p>
            <a:r>
              <a:rPr lang="en-CA" dirty="0" smtClean="0"/>
              <a:t>Integrated </a:t>
            </a:r>
            <a:r>
              <a:rPr lang="en-CA" dirty="0"/>
              <a:t>Community</a:t>
            </a:r>
          </a:p>
          <a:p>
            <a:endParaRPr lang="en-CA" dirty="0" smtClean="0"/>
          </a:p>
          <a:p>
            <a:r>
              <a:rPr lang="en-CA" dirty="0" smtClean="0"/>
              <a:t>Sustainability </a:t>
            </a:r>
            <a:r>
              <a:rPr lang="en-CA" dirty="0"/>
              <a:t>Plans (ICSP)</a:t>
            </a:r>
          </a:p>
        </p:txBody>
      </p:sp>
      <p:pic>
        <p:nvPicPr>
          <p:cNvPr id="4" name="Picture 3"/>
          <p:cNvPicPr>
            <a:picLocks noChangeAspect="1"/>
          </p:cNvPicPr>
          <p:nvPr/>
        </p:nvPicPr>
        <p:blipFill>
          <a:blip r:embed="rId2"/>
          <a:stretch>
            <a:fillRect/>
          </a:stretch>
        </p:blipFill>
        <p:spPr>
          <a:xfrm>
            <a:off x="9195016" y="754277"/>
            <a:ext cx="2881655" cy="6103723"/>
          </a:xfrm>
          <a:prstGeom prst="rect">
            <a:avLst/>
          </a:prstGeom>
        </p:spPr>
      </p:pic>
    </p:spTree>
    <p:extLst>
      <p:ext uri="{BB962C8B-B14F-4D97-AF65-F5344CB8AC3E}">
        <p14:creationId xmlns:p14="http://schemas.microsoft.com/office/powerpoint/2010/main" val="1706834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Municipalities and Climate Change</a:t>
            </a:r>
            <a:endParaRPr lang="en-CA" dirty="0"/>
          </a:p>
        </p:txBody>
      </p:sp>
      <p:sp>
        <p:nvSpPr>
          <p:cNvPr id="3" name="Content Placeholder 2"/>
          <p:cNvSpPr>
            <a:spLocks noGrp="1"/>
          </p:cNvSpPr>
          <p:nvPr>
            <p:ph idx="1"/>
          </p:nvPr>
        </p:nvSpPr>
        <p:spPr/>
        <p:txBody>
          <a:bodyPr>
            <a:normAutofit/>
          </a:bodyPr>
          <a:lstStyle/>
          <a:p>
            <a:pPr marL="0" indent="0">
              <a:buNone/>
            </a:pPr>
            <a:r>
              <a:rPr lang="en-CA" dirty="0"/>
              <a:t>How will be affected:</a:t>
            </a:r>
          </a:p>
          <a:p>
            <a:r>
              <a:rPr lang="en-CA" dirty="0" smtClean="0"/>
              <a:t>Rising </a:t>
            </a:r>
            <a:r>
              <a:rPr lang="en-CA" dirty="0"/>
              <a:t>costs </a:t>
            </a:r>
            <a:r>
              <a:rPr lang="en-CA" dirty="0" smtClean="0"/>
              <a:t>of damaged infrastructure</a:t>
            </a:r>
            <a:endParaRPr lang="en-CA" dirty="0"/>
          </a:p>
          <a:p>
            <a:r>
              <a:rPr lang="en-CA" dirty="0" smtClean="0"/>
              <a:t>Protection </a:t>
            </a:r>
            <a:r>
              <a:rPr lang="en-CA" dirty="0"/>
              <a:t>and repair</a:t>
            </a:r>
          </a:p>
          <a:p>
            <a:r>
              <a:rPr lang="en-CA" dirty="0" smtClean="0"/>
              <a:t>Public </a:t>
            </a:r>
            <a:r>
              <a:rPr lang="en-CA" dirty="0"/>
              <a:t>safety</a:t>
            </a:r>
          </a:p>
          <a:p>
            <a:r>
              <a:rPr lang="en-CA" dirty="0" smtClean="0"/>
              <a:t>Water </a:t>
            </a:r>
            <a:r>
              <a:rPr lang="en-CA" dirty="0"/>
              <a:t>quality </a:t>
            </a:r>
            <a:r>
              <a:rPr lang="en-CA" dirty="0" smtClean="0"/>
              <a:t>and sewage</a:t>
            </a:r>
            <a:endParaRPr lang="en-CA" dirty="0"/>
          </a:p>
          <a:p>
            <a:r>
              <a:rPr lang="en-CA" dirty="0" smtClean="0"/>
              <a:t>Liability</a:t>
            </a:r>
            <a:endParaRPr lang="en-CA" dirty="0"/>
          </a:p>
          <a:p>
            <a:r>
              <a:rPr lang="en-CA" dirty="0" smtClean="0"/>
              <a:t>Public expectation</a:t>
            </a:r>
            <a:endParaRPr lang="en-CA" dirty="0"/>
          </a:p>
        </p:txBody>
      </p:sp>
      <p:pic>
        <p:nvPicPr>
          <p:cNvPr id="4" name="Picture 3"/>
          <p:cNvPicPr>
            <a:picLocks noChangeAspect="1"/>
          </p:cNvPicPr>
          <p:nvPr/>
        </p:nvPicPr>
        <p:blipFill>
          <a:blip r:embed="rId2"/>
          <a:stretch>
            <a:fillRect/>
          </a:stretch>
        </p:blipFill>
        <p:spPr>
          <a:xfrm>
            <a:off x="8336692" y="1434344"/>
            <a:ext cx="3535407" cy="2642578"/>
          </a:xfrm>
          <a:prstGeom prst="rect">
            <a:avLst/>
          </a:prstGeom>
        </p:spPr>
      </p:pic>
      <p:pic>
        <p:nvPicPr>
          <p:cNvPr id="5" name="Picture 4"/>
          <p:cNvPicPr>
            <a:picLocks noChangeAspect="1"/>
          </p:cNvPicPr>
          <p:nvPr/>
        </p:nvPicPr>
        <p:blipFill>
          <a:blip r:embed="rId3"/>
          <a:stretch>
            <a:fillRect/>
          </a:stretch>
        </p:blipFill>
        <p:spPr>
          <a:xfrm>
            <a:off x="8221361" y="4211859"/>
            <a:ext cx="3921657" cy="2646140"/>
          </a:xfrm>
          <a:prstGeom prst="rect">
            <a:avLst/>
          </a:prstGeom>
        </p:spPr>
      </p:pic>
    </p:spTree>
    <p:extLst>
      <p:ext uri="{BB962C8B-B14F-4D97-AF65-F5344CB8AC3E}">
        <p14:creationId xmlns:p14="http://schemas.microsoft.com/office/powerpoint/2010/main" val="3588507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Adaptation</a:t>
            </a:r>
            <a:endParaRPr lang="en-CA" dirty="0"/>
          </a:p>
        </p:txBody>
      </p:sp>
      <p:pic>
        <p:nvPicPr>
          <p:cNvPr id="4" name="Content Placeholder 3"/>
          <p:cNvPicPr>
            <a:picLocks noGrp="1" noChangeAspect="1"/>
          </p:cNvPicPr>
          <p:nvPr>
            <p:ph idx="1"/>
          </p:nvPr>
        </p:nvPicPr>
        <p:blipFill>
          <a:blip r:embed="rId2"/>
          <a:stretch>
            <a:fillRect/>
          </a:stretch>
        </p:blipFill>
        <p:spPr>
          <a:xfrm>
            <a:off x="747076" y="1537301"/>
            <a:ext cx="3121524" cy="4351338"/>
          </a:xfrm>
          <a:prstGeom prst="rect">
            <a:avLst/>
          </a:prstGeom>
        </p:spPr>
      </p:pic>
      <p:sp>
        <p:nvSpPr>
          <p:cNvPr id="6" name="TextBox 5"/>
          <p:cNvSpPr txBox="1"/>
          <p:nvPr/>
        </p:nvSpPr>
        <p:spPr>
          <a:xfrm>
            <a:off x="5012411" y="1598140"/>
            <a:ext cx="4057447" cy="3539430"/>
          </a:xfrm>
          <a:prstGeom prst="rect">
            <a:avLst/>
          </a:prstGeom>
          <a:noFill/>
        </p:spPr>
        <p:txBody>
          <a:bodyPr wrap="square" rtlCol="0">
            <a:spAutoFit/>
          </a:bodyPr>
          <a:lstStyle/>
          <a:p>
            <a:r>
              <a:rPr lang="en-CA" sz="2800" dirty="0"/>
              <a:t>….. getting ready for the</a:t>
            </a:r>
          </a:p>
          <a:p>
            <a:r>
              <a:rPr lang="en-CA" sz="2800" dirty="0"/>
              <a:t>changes in our climate</a:t>
            </a:r>
          </a:p>
          <a:p>
            <a:r>
              <a:rPr lang="en-CA" sz="2800" dirty="0"/>
              <a:t>that have begun to</a:t>
            </a:r>
          </a:p>
          <a:p>
            <a:r>
              <a:rPr lang="en-CA" sz="2800" dirty="0"/>
              <a:t>happen, and will occur</a:t>
            </a:r>
          </a:p>
          <a:p>
            <a:r>
              <a:rPr lang="en-CA" sz="2800" dirty="0"/>
              <a:t>slowly …..like rising sea</a:t>
            </a:r>
          </a:p>
          <a:p>
            <a:r>
              <a:rPr lang="en-CA" sz="2800" dirty="0"/>
              <a:t>levels, as well as being</a:t>
            </a:r>
          </a:p>
          <a:p>
            <a:r>
              <a:rPr lang="en-CA" sz="2800" dirty="0"/>
              <a:t>prepared for catastrophic</a:t>
            </a:r>
          </a:p>
          <a:p>
            <a:r>
              <a:rPr lang="en-CA" sz="2800" dirty="0"/>
              <a:t>events like major storms</a:t>
            </a:r>
          </a:p>
        </p:txBody>
      </p:sp>
    </p:spTree>
    <p:extLst>
      <p:ext uri="{BB962C8B-B14F-4D97-AF65-F5344CB8AC3E}">
        <p14:creationId xmlns:p14="http://schemas.microsoft.com/office/powerpoint/2010/main" val="2158479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Adaptation Principles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a:t>Public </a:t>
            </a:r>
            <a:r>
              <a:rPr lang="en-CA" dirty="0" smtClean="0"/>
              <a:t>safety</a:t>
            </a:r>
          </a:p>
          <a:p>
            <a:pPr marL="514350" indent="-514350">
              <a:buFont typeface="+mj-lt"/>
              <a:buAutoNum type="arabicPeriod"/>
            </a:pPr>
            <a:r>
              <a:rPr lang="en-CA" dirty="0" smtClean="0"/>
              <a:t>Ensure </a:t>
            </a:r>
            <a:r>
              <a:rPr lang="en-CA" dirty="0"/>
              <a:t>water quality and </a:t>
            </a:r>
            <a:r>
              <a:rPr lang="en-CA" dirty="0" smtClean="0"/>
              <a:t>quantity</a:t>
            </a:r>
          </a:p>
          <a:p>
            <a:pPr marL="514350" indent="-514350">
              <a:buFont typeface="+mj-lt"/>
              <a:buAutoNum type="arabicPeriod"/>
            </a:pPr>
            <a:r>
              <a:rPr lang="en-CA" dirty="0" smtClean="0"/>
              <a:t> </a:t>
            </a:r>
            <a:r>
              <a:rPr lang="en-CA" dirty="0"/>
              <a:t>Protect buildings and </a:t>
            </a:r>
            <a:r>
              <a:rPr lang="en-CA" dirty="0" smtClean="0"/>
              <a:t>roads</a:t>
            </a:r>
          </a:p>
          <a:p>
            <a:pPr marL="514350" indent="-514350">
              <a:buFont typeface="+mj-lt"/>
              <a:buAutoNum type="arabicPeriod"/>
            </a:pPr>
            <a:r>
              <a:rPr lang="en-CA" dirty="0" smtClean="0"/>
              <a:t> </a:t>
            </a:r>
            <a:r>
              <a:rPr lang="en-CA" dirty="0"/>
              <a:t>Let the coast do the work</a:t>
            </a:r>
          </a:p>
        </p:txBody>
      </p:sp>
      <p:pic>
        <p:nvPicPr>
          <p:cNvPr id="4" name="Picture 3"/>
          <p:cNvPicPr>
            <a:picLocks noChangeAspect="1"/>
          </p:cNvPicPr>
          <p:nvPr/>
        </p:nvPicPr>
        <p:blipFill>
          <a:blip r:embed="rId2"/>
          <a:stretch>
            <a:fillRect/>
          </a:stretch>
        </p:blipFill>
        <p:spPr>
          <a:xfrm>
            <a:off x="790011" y="4194604"/>
            <a:ext cx="10611977" cy="2324100"/>
          </a:xfrm>
          <a:prstGeom prst="rect">
            <a:avLst/>
          </a:prstGeom>
        </p:spPr>
      </p:pic>
    </p:spTree>
    <p:extLst>
      <p:ext uri="{BB962C8B-B14F-4D97-AF65-F5344CB8AC3E}">
        <p14:creationId xmlns:p14="http://schemas.microsoft.com/office/powerpoint/2010/main" val="2527229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 Safety</a:t>
            </a:r>
            <a:endParaRPr lang="en-CA" dirty="0"/>
          </a:p>
        </p:txBody>
      </p:sp>
      <p:graphicFrame>
        <p:nvGraphicFramePr>
          <p:cNvPr id="4" name="Content Placeholder 3"/>
          <p:cNvGraphicFramePr>
            <a:graphicFrameLocks noGrp="1"/>
          </p:cNvGraphicFramePr>
          <p:nvPr>
            <p:ph idx="1"/>
            <p:extLst/>
          </p:nvPr>
        </p:nvGraphicFramePr>
        <p:xfrm>
          <a:off x="1120775" y="1825625"/>
          <a:ext cx="10233024" cy="4211320"/>
        </p:xfrm>
        <a:graphic>
          <a:graphicData uri="http://schemas.openxmlformats.org/drawingml/2006/table">
            <a:tbl>
              <a:tblPr firstRow="1" bandRow="1">
                <a:tableStyleId>{5C22544A-7EE6-4342-B048-85BDC9FD1C3A}</a:tableStyleId>
              </a:tblPr>
              <a:tblGrid>
                <a:gridCol w="1070490"/>
                <a:gridCol w="2817340"/>
                <a:gridCol w="3682314"/>
                <a:gridCol w="2662880"/>
              </a:tblGrid>
              <a:tr h="370840">
                <a:tc>
                  <a:txBody>
                    <a:bodyPr/>
                    <a:lstStyle/>
                    <a:p>
                      <a:endParaRPr lang="en-CA" dirty="0"/>
                    </a:p>
                  </a:txBody>
                  <a:tcPr/>
                </a:tc>
                <a:tc>
                  <a:txBody>
                    <a:bodyPr/>
                    <a:lstStyle/>
                    <a:p>
                      <a:r>
                        <a:rPr lang="en-CA" dirty="0" smtClean="0"/>
                        <a:t>Adaptation Measure</a:t>
                      </a:r>
                      <a:endParaRPr lang="en-CA" dirty="0"/>
                    </a:p>
                  </a:txBody>
                  <a:tcPr/>
                </a:tc>
                <a:tc>
                  <a:txBody>
                    <a:bodyPr/>
                    <a:lstStyle/>
                    <a:p>
                      <a:r>
                        <a:rPr lang="en-CA" dirty="0" smtClean="0"/>
                        <a:t>Relevance to Climate Change</a:t>
                      </a:r>
                      <a:endParaRPr lang="en-CA" dirty="0"/>
                    </a:p>
                  </a:txBody>
                  <a:tcPr/>
                </a:tc>
                <a:tc>
                  <a:txBody>
                    <a:bodyPr/>
                    <a:lstStyle/>
                    <a:p>
                      <a:r>
                        <a:rPr lang="en-CA" dirty="0" smtClean="0"/>
                        <a:t>Example</a:t>
                      </a:r>
                      <a:endParaRPr lang="en-CA" dirty="0"/>
                    </a:p>
                  </a:txBody>
                  <a:tcPr/>
                </a:tc>
              </a:tr>
              <a:tr h="370840">
                <a:tc>
                  <a:txBody>
                    <a:bodyPr/>
                    <a:lstStyle/>
                    <a:p>
                      <a:r>
                        <a:rPr lang="en-CA" dirty="0" smtClean="0"/>
                        <a:t>Low</a:t>
                      </a:r>
                      <a:endParaRPr lang="en-CA" dirty="0"/>
                    </a:p>
                  </a:txBody>
                  <a:tcPr/>
                </a:tc>
                <a:tc>
                  <a:txBody>
                    <a:bodyPr/>
                    <a:lstStyle/>
                    <a:p>
                      <a:r>
                        <a:rPr lang="en-CA" sz="1800" b="0" i="0" u="none" strike="noStrike" kern="1200" baseline="0" dirty="0" smtClean="0">
                          <a:solidFill>
                            <a:schemeClr val="dk1"/>
                          </a:solidFill>
                          <a:latin typeface="+mn-lt"/>
                          <a:ea typeface="+mn-ea"/>
                          <a:cs typeface="+mn-cs"/>
                        </a:rPr>
                        <a:t>Identify known </a:t>
                      </a:r>
                      <a:r>
                        <a:rPr lang="en-CA" sz="1800" b="1" i="0" u="none" strike="noStrike" kern="1200" baseline="0" dirty="0" smtClean="0">
                          <a:solidFill>
                            <a:schemeClr val="dk1"/>
                          </a:solidFill>
                          <a:latin typeface="+mn-lt"/>
                          <a:ea typeface="+mn-ea"/>
                          <a:cs typeface="+mn-cs"/>
                        </a:rPr>
                        <a:t>flood</a:t>
                      </a:r>
                    </a:p>
                    <a:p>
                      <a:r>
                        <a:rPr lang="en-CA" sz="1800" b="1" i="0" u="none" strike="noStrike" kern="1200" baseline="0" dirty="0" smtClean="0">
                          <a:solidFill>
                            <a:schemeClr val="dk1"/>
                          </a:solidFill>
                          <a:latin typeface="+mn-lt"/>
                          <a:ea typeface="+mn-ea"/>
                          <a:cs typeface="+mn-cs"/>
                        </a:rPr>
                        <a:t>risk and erosion areas</a:t>
                      </a:r>
                      <a:endParaRPr lang="en-CA" dirty="0"/>
                    </a:p>
                  </a:txBody>
                  <a:tcPr/>
                </a:tc>
                <a:tc>
                  <a:txBody>
                    <a:bodyPr/>
                    <a:lstStyle/>
                    <a:p>
                      <a:r>
                        <a:rPr lang="en-CA" sz="1800" b="0" i="0" u="none" strike="noStrike" kern="1200" baseline="0" dirty="0" smtClean="0">
                          <a:solidFill>
                            <a:schemeClr val="dk1"/>
                          </a:solidFill>
                          <a:latin typeface="+mn-lt"/>
                          <a:ea typeface="+mn-ea"/>
                          <a:cs typeface="+mn-cs"/>
                        </a:rPr>
                        <a:t>Reduces infrastructure losses</a:t>
                      </a:r>
                    </a:p>
                    <a:p>
                      <a:r>
                        <a:rPr lang="en-CA" sz="1800" b="0" i="0" u="none" strike="noStrike" kern="1200" baseline="0" dirty="0" smtClean="0">
                          <a:solidFill>
                            <a:schemeClr val="dk1"/>
                          </a:solidFill>
                          <a:latin typeface="+mn-lt"/>
                          <a:ea typeface="+mn-ea"/>
                          <a:cs typeface="+mn-cs"/>
                        </a:rPr>
                        <a:t>and human safety risks of sea</a:t>
                      </a:r>
                    </a:p>
                    <a:p>
                      <a:r>
                        <a:rPr lang="en-CA" sz="1800" b="0" i="0" u="none" strike="noStrike" kern="1200" baseline="0" dirty="0" smtClean="0">
                          <a:solidFill>
                            <a:schemeClr val="dk1"/>
                          </a:solidFill>
                          <a:latin typeface="+mn-lt"/>
                          <a:ea typeface="+mn-ea"/>
                          <a:cs typeface="+mn-cs"/>
                        </a:rPr>
                        <a:t>level rise, storm surge and</a:t>
                      </a:r>
                    </a:p>
                    <a:p>
                      <a:r>
                        <a:rPr lang="en-CA" sz="1800" b="0" i="0" u="none" strike="noStrike" kern="1200" baseline="0" dirty="0" smtClean="0">
                          <a:solidFill>
                            <a:schemeClr val="dk1"/>
                          </a:solidFill>
                          <a:latin typeface="+mn-lt"/>
                          <a:ea typeface="+mn-ea"/>
                          <a:cs typeface="+mn-cs"/>
                        </a:rPr>
                        <a:t>flooding</a:t>
                      </a:r>
                      <a:endParaRPr lang="en-CA" dirty="0"/>
                    </a:p>
                  </a:txBody>
                  <a:tcPr/>
                </a:tc>
                <a:tc>
                  <a:txBody>
                    <a:bodyPr/>
                    <a:lstStyle/>
                    <a:p>
                      <a:r>
                        <a:rPr lang="en-CA" sz="1800" b="0" i="0" u="none" strike="noStrike" kern="1200" baseline="0" dirty="0" smtClean="0">
                          <a:solidFill>
                            <a:schemeClr val="dk1"/>
                          </a:solidFill>
                          <a:latin typeface="+mn-lt"/>
                          <a:ea typeface="+mn-ea"/>
                          <a:cs typeface="+mn-cs"/>
                        </a:rPr>
                        <a:t>Annapolis</a:t>
                      </a:r>
                    </a:p>
                    <a:p>
                      <a:r>
                        <a:rPr lang="en-CA" sz="1800" b="0" i="0" u="none" strike="noStrike" kern="1200" baseline="0" dirty="0" smtClean="0">
                          <a:solidFill>
                            <a:schemeClr val="dk1"/>
                          </a:solidFill>
                          <a:latin typeface="+mn-lt"/>
                          <a:ea typeface="+mn-ea"/>
                          <a:cs typeface="+mn-cs"/>
                        </a:rPr>
                        <a:t>Royal,</a:t>
                      </a:r>
                    </a:p>
                    <a:p>
                      <a:r>
                        <a:rPr lang="en-CA" sz="1800" b="0" i="0" u="none" strike="noStrike" kern="1200" baseline="0" dirty="0" err="1" smtClean="0">
                          <a:solidFill>
                            <a:schemeClr val="dk1"/>
                          </a:solidFill>
                          <a:latin typeface="+mn-lt"/>
                          <a:ea typeface="+mn-ea"/>
                          <a:cs typeface="+mn-cs"/>
                        </a:rPr>
                        <a:t>Antigonish</a:t>
                      </a:r>
                      <a:endParaRPr lang="en-CA" dirty="0"/>
                    </a:p>
                  </a:txBody>
                  <a:tcPr/>
                </a:tc>
              </a:tr>
              <a:tr h="370840">
                <a:tc>
                  <a:txBody>
                    <a:bodyPr/>
                    <a:lstStyle/>
                    <a:p>
                      <a:r>
                        <a:rPr lang="en-CA" dirty="0" smtClean="0"/>
                        <a:t>Med</a:t>
                      </a:r>
                      <a:endParaRPr lang="en-CA" dirty="0"/>
                    </a:p>
                  </a:txBody>
                  <a:tcPr/>
                </a:tc>
                <a:tc>
                  <a:txBody>
                    <a:bodyPr/>
                    <a:lstStyle/>
                    <a:p>
                      <a:r>
                        <a:rPr lang="en-CA" sz="1800" b="0" i="0" u="none" strike="noStrike" kern="1200" baseline="0" dirty="0" smtClean="0">
                          <a:solidFill>
                            <a:schemeClr val="dk1"/>
                          </a:solidFill>
                          <a:latin typeface="+mn-lt"/>
                          <a:ea typeface="+mn-ea"/>
                          <a:cs typeface="+mn-cs"/>
                        </a:rPr>
                        <a:t>Develop </a:t>
                      </a:r>
                      <a:r>
                        <a:rPr lang="en-CA" sz="1800" b="1" i="0" u="none" strike="noStrike" kern="1200" baseline="0" dirty="0" smtClean="0">
                          <a:solidFill>
                            <a:schemeClr val="dk1"/>
                          </a:solidFill>
                          <a:latin typeface="+mn-lt"/>
                          <a:ea typeface="+mn-ea"/>
                          <a:cs typeface="+mn-cs"/>
                        </a:rPr>
                        <a:t>emergency</a:t>
                      </a:r>
                    </a:p>
                    <a:p>
                      <a:r>
                        <a:rPr lang="en-CA" sz="1800" b="1" i="0" u="none" strike="noStrike" kern="1200" baseline="0" dirty="0" smtClean="0">
                          <a:solidFill>
                            <a:schemeClr val="dk1"/>
                          </a:solidFill>
                          <a:latin typeface="+mn-lt"/>
                          <a:ea typeface="+mn-ea"/>
                          <a:cs typeface="+mn-cs"/>
                        </a:rPr>
                        <a:t>measures plans</a:t>
                      </a:r>
                      <a:endParaRPr lang="en-CA" dirty="0"/>
                    </a:p>
                  </a:txBody>
                  <a:tcPr/>
                </a:tc>
                <a:tc>
                  <a:txBody>
                    <a:bodyPr/>
                    <a:lstStyle/>
                    <a:p>
                      <a:r>
                        <a:rPr lang="en-CA" sz="1800" b="0" i="0" u="none" strike="noStrike" kern="1200" baseline="0" dirty="0" smtClean="0">
                          <a:solidFill>
                            <a:schemeClr val="dk1"/>
                          </a:solidFill>
                          <a:latin typeface="+mn-lt"/>
                          <a:ea typeface="+mn-ea"/>
                          <a:cs typeface="+mn-cs"/>
                        </a:rPr>
                        <a:t>Proactive planning and</a:t>
                      </a:r>
                    </a:p>
                    <a:p>
                      <a:r>
                        <a:rPr lang="en-CA" sz="1800" b="0" i="0" u="none" strike="noStrike" kern="1200" baseline="0" dirty="0" smtClean="0">
                          <a:solidFill>
                            <a:schemeClr val="dk1"/>
                          </a:solidFill>
                          <a:latin typeface="+mn-lt"/>
                          <a:ea typeface="+mn-ea"/>
                          <a:cs typeface="+mn-cs"/>
                        </a:rPr>
                        <a:t>capacity building addressing</a:t>
                      </a:r>
                    </a:p>
                    <a:p>
                      <a:r>
                        <a:rPr lang="en-CA" sz="1800" b="0" i="0" u="none" strike="noStrike" kern="1200" baseline="0" dirty="0" smtClean="0">
                          <a:solidFill>
                            <a:schemeClr val="dk1"/>
                          </a:solidFill>
                          <a:latin typeface="+mn-lt"/>
                          <a:ea typeface="+mn-ea"/>
                          <a:cs typeface="+mn-cs"/>
                        </a:rPr>
                        <a:t>specific needs of community</a:t>
                      </a:r>
                    </a:p>
                    <a:p>
                      <a:r>
                        <a:rPr lang="en-CA" sz="1800" b="0" i="0" u="none" strike="noStrike" kern="1200" baseline="0" dirty="0" smtClean="0">
                          <a:solidFill>
                            <a:schemeClr val="dk1"/>
                          </a:solidFill>
                          <a:latin typeface="+mn-lt"/>
                          <a:ea typeface="+mn-ea"/>
                          <a:cs typeface="+mn-cs"/>
                        </a:rPr>
                        <a:t>increases resilience and ability</a:t>
                      </a:r>
                    </a:p>
                    <a:p>
                      <a:r>
                        <a:rPr lang="en-CA" sz="1800" b="0" i="0" u="none" strike="noStrike" kern="1200" baseline="0" dirty="0" smtClean="0">
                          <a:solidFill>
                            <a:schemeClr val="dk1"/>
                          </a:solidFill>
                          <a:latin typeface="+mn-lt"/>
                          <a:ea typeface="+mn-ea"/>
                          <a:cs typeface="+mn-cs"/>
                        </a:rPr>
                        <a:t>to respond to extreme climate</a:t>
                      </a:r>
                    </a:p>
                    <a:p>
                      <a:r>
                        <a:rPr lang="en-CA" sz="1800" b="0" i="0" u="none" strike="noStrike" kern="1200" baseline="0" dirty="0" smtClean="0">
                          <a:solidFill>
                            <a:schemeClr val="dk1"/>
                          </a:solidFill>
                          <a:latin typeface="+mn-lt"/>
                          <a:ea typeface="+mn-ea"/>
                          <a:cs typeface="+mn-cs"/>
                        </a:rPr>
                        <a:t>events and flooding</a:t>
                      </a:r>
                      <a:endParaRPr lang="en-CA" dirty="0"/>
                    </a:p>
                  </a:txBody>
                  <a:tcPr/>
                </a:tc>
                <a:tc>
                  <a:txBody>
                    <a:bodyPr/>
                    <a:lstStyle/>
                    <a:p>
                      <a:r>
                        <a:rPr lang="en-CA" sz="1800" b="0" i="0" u="none" strike="noStrike" kern="1200" baseline="0" dirty="0" smtClean="0">
                          <a:solidFill>
                            <a:schemeClr val="dk1"/>
                          </a:solidFill>
                          <a:latin typeface="+mn-lt"/>
                          <a:ea typeface="+mn-ea"/>
                          <a:cs typeface="+mn-cs"/>
                        </a:rPr>
                        <a:t>Annapolis</a:t>
                      </a:r>
                    </a:p>
                    <a:p>
                      <a:r>
                        <a:rPr lang="en-CA" sz="1800" b="0" i="0" u="none" strike="noStrike" kern="1200" baseline="0" dirty="0" smtClean="0">
                          <a:solidFill>
                            <a:schemeClr val="dk1"/>
                          </a:solidFill>
                          <a:latin typeface="+mn-lt"/>
                          <a:ea typeface="+mn-ea"/>
                          <a:cs typeface="+mn-cs"/>
                        </a:rPr>
                        <a:t>Royal,</a:t>
                      </a:r>
                    </a:p>
                    <a:p>
                      <a:r>
                        <a:rPr lang="en-CA" sz="1800" b="0" i="0" u="none" strike="noStrike" kern="1200" baseline="0" dirty="0" smtClean="0">
                          <a:solidFill>
                            <a:schemeClr val="dk1"/>
                          </a:solidFill>
                          <a:latin typeface="+mn-lt"/>
                          <a:ea typeface="+mn-ea"/>
                          <a:cs typeface="+mn-cs"/>
                        </a:rPr>
                        <a:t>Colchester</a:t>
                      </a:r>
                    </a:p>
                    <a:p>
                      <a:r>
                        <a:rPr lang="en-CA" sz="1800" b="0" i="0" u="none" strike="noStrike" kern="1200" baseline="0" dirty="0" smtClean="0">
                          <a:solidFill>
                            <a:schemeClr val="dk1"/>
                          </a:solidFill>
                          <a:latin typeface="+mn-lt"/>
                          <a:ea typeface="+mn-ea"/>
                          <a:cs typeface="+mn-cs"/>
                        </a:rPr>
                        <a:t>County</a:t>
                      </a:r>
                      <a:endParaRPr lang="en-CA" dirty="0"/>
                    </a:p>
                  </a:txBody>
                  <a:tcPr/>
                </a:tc>
              </a:tr>
              <a:tr h="370840">
                <a:tc>
                  <a:txBody>
                    <a:bodyPr/>
                    <a:lstStyle/>
                    <a:p>
                      <a:r>
                        <a:rPr lang="en-CA" dirty="0" smtClean="0"/>
                        <a:t>High</a:t>
                      </a:r>
                      <a:endParaRPr lang="en-CA" dirty="0"/>
                    </a:p>
                  </a:txBody>
                  <a:tcPr/>
                </a:tc>
                <a:tc>
                  <a:txBody>
                    <a:bodyPr/>
                    <a:lstStyle/>
                    <a:p>
                      <a:r>
                        <a:rPr lang="en-CA" sz="1800" b="1" i="0" u="none" strike="noStrike" kern="1200" baseline="0" dirty="0" smtClean="0">
                          <a:solidFill>
                            <a:schemeClr val="dk1"/>
                          </a:solidFill>
                          <a:latin typeface="+mn-lt"/>
                          <a:ea typeface="+mn-ea"/>
                          <a:cs typeface="+mn-cs"/>
                        </a:rPr>
                        <a:t>LIDAR Flood risk</a:t>
                      </a:r>
                    </a:p>
                    <a:p>
                      <a:r>
                        <a:rPr lang="en-CA" sz="1800" b="1" i="0" u="none" strike="noStrike" kern="1200" baseline="0" dirty="0" smtClean="0">
                          <a:solidFill>
                            <a:schemeClr val="dk1"/>
                          </a:solidFill>
                          <a:latin typeface="+mn-lt"/>
                          <a:ea typeface="+mn-ea"/>
                          <a:cs typeface="+mn-cs"/>
                        </a:rPr>
                        <a:t>mapping</a:t>
                      </a:r>
                      <a:endParaRPr lang="en-CA" dirty="0"/>
                    </a:p>
                  </a:txBody>
                  <a:tcPr/>
                </a:tc>
                <a:tc>
                  <a:txBody>
                    <a:bodyPr/>
                    <a:lstStyle/>
                    <a:p>
                      <a:r>
                        <a:rPr lang="en-CA" sz="1800" b="0" i="0" u="none" strike="noStrike" kern="1200" baseline="0" dirty="0" smtClean="0">
                          <a:solidFill>
                            <a:schemeClr val="dk1"/>
                          </a:solidFill>
                          <a:latin typeface="+mn-lt"/>
                          <a:ea typeface="+mn-ea"/>
                          <a:cs typeface="+mn-cs"/>
                        </a:rPr>
                        <a:t>Can give detailed information</a:t>
                      </a:r>
                    </a:p>
                    <a:p>
                      <a:r>
                        <a:rPr lang="en-CA" sz="1800" b="0" i="0" u="none" strike="noStrike" kern="1200" baseline="0" dirty="0" smtClean="0">
                          <a:solidFill>
                            <a:schemeClr val="dk1"/>
                          </a:solidFill>
                          <a:latin typeface="+mn-lt"/>
                          <a:ea typeface="+mn-ea"/>
                          <a:cs typeface="+mn-cs"/>
                        </a:rPr>
                        <a:t>about flood risk areas, and</a:t>
                      </a:r>
                    </a:p>
                    <a:p>
                      <a:r>
                        <a:rPr lang="en-CA" sz="1800" b="0" i="0" u="none" strike="noStrike" kern="1200" baseline="0" dirty="0" smtClean="0">
                          <a:solidFill>
                            <a:schemeClr val="dk1"/>
                          </a:solidFill>
                          <a:latin typeface="+mn-lt"/>
                          <a:ea typeface="+mn-ea"/>
                          <a:cs typeface="+mn-cs"/>
                        </a:rPr>
                        <a:t>vulnerability assessments</a:t>
                      </a:r>
                      <a:endParaRPr lang="en-CA" dirty="0"/>
                    </a:p>
                  </a:txBody>
                  <a:tcPr/>
                </a:tc>
                <a:tc>
                  <a:txBody>
                    <a:bodyPr/>
                    <a:lstStyle/>
                    <a:p>
                      <a:r>
                        <a:rPr lang="en-CA" sz="1800" b="0" i="0" u="none" strike="noStrike" kern="1200" baseline="0" dirty="0" smtClean="0">
                          <a:solidFill>
                            <a:schemeClr val="dk1"/>
                          </a:solidFill>
                          <a:latin typeface="+mn-lt"/>
                          <a:ea typeface="+mn-ea"/>
                          <a:cs typeface="+mn-cs"/>
                        </a:rPr>
                        <a:t>Truro, HRM,</a:t>
                      </a:r>
                    </a:p>
                    <a:p>
                      <a:r>
                        <a:rPr lang="en-CA" sz="1800" b="0" i="0" u="none" strike="noStrike" kern="1200" baseline="0" dirty="0" smtClean="0">
                          <a:solidFill>
                            <a:schemeClr val="dk1"/>
                          </a:solidFill>
                          <a:latin typeface="+mn-lt"/>
                          <a:ea typeface="+mn-ea"/>
                          <a:cs typeface="+mn-cs"/>
                        </a:rPr>
                        <a:t>PEI, NB</a:t>
                      </a:r>
                      <a:endParaRPr lang="en-CA" dirty="0"/>
                    </a:p>
                  </a:txBody>
                  <a:tcPr/>
                </a:tc>
              </a:tr>
            </a:tbl>
          </a:graphicData>
        </a:graphic>
      </p:graphicFrame>
    </p:spTree>
    <p:extLst>
      <p:ext uri="{BB962C8B-B14F-4D97-AF65-F5344CB8AC3E}">
        <p14:creationId xmlns:p14="http://schemas.microsoft.com/office/powerpoint/2010/main" val="459440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Ensure </a:t>
            </a:r>
            <a:r>
              <a:rPr lang="en-CA" dirty="0"/>
              <a:t>water quality and quantity</a:t>
            </a:r>
          </a:p>
        </p:txBody>
      </p:sp>
      <p:graphicFrame>
        <p:nvGraphicFramePr>
          <p:cNvPr id="4" name="Content Placeholder 3"/>
          <p:cNvGraphicFramePr>
            <a:graphicFrameLocks noGrp="1"/>
          </p:cNvGraphicFramePr>
          <p:nvPr>
            <p:ph idx="1"/>
            <p:extLst/>
          </p:nvPr>
        </p:nvGraphicFramePr>
        <p:xfrm>
          <a:off x="1120776" y="1454922"/>
          <a:ext cx="10233024" cy="4759960"/>
        </p:xfrm>
        <a:graphic>
          <a:graphicData uri="http://schemas.openxmlformats.org/drawingml/2006/table">
            <a:tbl>
              <a:tblPr firstRow="1" bandRow="1">
                <a:tableStyleId>{5C22544A-7EE6-4342-B048-85BDC9FD1C3A}</a:tableStyleId>
              </a:tblPr>
              <a:tblGrid>
                <a:gridCol w="1432954"/>
                <a:gridCol w="2990335"/>
                <a:gridCol w="3251479"/>
                <a:gridCol w="2558256"/>
              </a:tblGrid>
              <a:tr h="370840">
                <a:tc>
                  <a:txBody>
                    <a:bodyPr/>
                    <a:lstStyle/>
                    <a:p>
                      <a:endParaRPr lang="en-CA" dirty="0"/>
                    </a:p>
                  </a:txBody>
                  <a:tcPr/>
                </a:tc>
                <a:tc>
                  <a:txBody>
                    <a:bodyPr/>
                    <a:lstStyle/>
                    <a:p>
                      <a:r>
                        <a:rPr lang="en-CA" dirty="0" smtClean="0"/>
                        <a:t>Adaptation Measure</a:t>
                      </a:r>
                      <a:endParaRPr lang="en-CA" dirty="0"/>
                    </a:p>
                  </a:txBody>
                  <a:tcPr/>
                </a:tc>
                <a:tc>
                  <a:txBody>
                    <a:bodyPr/>
                    <a:lstStyle/>
                    <a:p>
                      <a:r>
                        <a:rPr lang="en-CA" dirty="0" smtClean="0"/>
                        <a:t>Relevance to Climate Change</a:t>
                      </a:r>
                      <a:endParaRPr lang="en-CA" dirty="0"/>
                    </a:p>
                  </a:txBody>
                  <a:tcPr/>
                </a:tc>
                <a:tc>
                  <a:txBody>
                    <a:bodyPr/>
                    <a:lstStyle/>
                    <a:p>
                      <a:r>
                        <a:rPr lang="en-CA" dirty="0" smtClean="0"/>
                        <a:t>Example</a:t>
                      </a:r>
                      <a:endParaRPr lang="en-CA" dirty="0"/>
                    </a:p>
                  </a:txBody>
                  <a:tcPr/>
                </a:tc>
              </a:tr>
              <a:tr h="370840">
                <a:tc>
                  <a:txBody>
                    <a:bodyPr/>
                    <a:lstStyle/>
                    <a:p>
                      <a:r>
                        <a:rPr lang="en-CA" dirty="0" smtClean="0"/>
                        <a:t>Low</a:t>
                      </a:r>
                      <a:r>
                        <a:rPr lang="en-CA" baseline="0" dirty="0" smtClean="0"/>
                        <a:t> </a:t>
                      </a:r>
                      <a:endParaRPr lang="en-CA" dirty="0"/>
                    </a:p>
                  </a:txBody>
                  <a:tcPr/>
                </a:tc>
                <a:tc>
                  <a:txBody>
                    <a:bodyPr/>
                    <a:lstStyle/>
                    <a:p>
                      <a:r>
                        <a:rPr lang="en-CA" dirty="0" smtClean="0"/>
                        <a:t>Low        Education of</a:t>
                      </a:r>
                    </a:p>
                    <a:p>
                      <a:r>
                        <a:rPr lang="en-CA" dirty="0" smtClean="0"/>
                        <a:t>public/homeowners</a:t>
                      </a:r>
                    </a:p>
                    <a:p>
                      <a:endParaRPr lang="en-CA" dirty="0" smtClean="0"/>
                    </a:p>
                    <a:p>
                      <a:endParaRPr lang="en-CA" dirty="0" smtClean="0"/>
                    </a:p>
                    <a:p>
                      <a:endParaRPr lang="en-CA" dirty="0"/>
                    </a:p>
                  </a:txBody>
                  <a:tcPr/>
                </a:tc>
                <a:tc>
                  <a:txBody>
                    <a:bodyPr/>
                    <a:lstStyle/>
                    <a:p>
                      <a:r>
                        <a:rPr lang="en-CA" dirty="0" smtClean="0"/>
                        <a:t>Builds knowledge base,</a:t>
                      </a:r>
                    </a:p>
                    <a:p>
                      <a:r>
                        <a:rPr lang="en-CA" dirty="0" smtClean="0"/>
                        <a:t>support and capacity to</a:t>
                      </a:r>
                    </a:p>
                    <a:p>
                      <a:r>
                        <a:rPr lang="en-CA" dirty="0" smtClean="0"/>
                        <a:t>deal with climate</a:t>
                      </a:r>
                    </a:p>
                    <a:p>
                      <a:r>
                        <a:rPr lang="en-CA" dirty="0" smtClean="0"/>
                        <a:t>change impacts</a:t>
                      </a:r>
                    </a:p>
                    <a:p>
                      <a:endParaRPr lang="en-CA" dirty="0"/>
                    </a:p>
                  </a:txBody>
                  <a:tcPr/>
                </a:tc>
                <a:tc>
                  <a:txBody>
                    <a:bodyPr/>
                    <a:lstStyle/>
                    <a:p>
                      <a:r>
                        <a:rPr lang="en-CA" dirty="0" smtClean="0"/>
                        <a:t>Kings County Lakes</a:t>
                      </a:r>
                    </a:p>
                    <a:p>
                      <a:r>
                        <a:rPr lang="en-CA" dirty="0" smtClean="0"/>
                        <a:t>water quality + HRM</a:t>
                      </a:r>
                    </a:p>
                    <a:p>
                      <a:r>
                        <a:rPr lang="en-CA" dirty="0" smtClean="0"/>
                        <a:t>Naturally Green</a:t>
                      </a:r>
                    </a:p>
                    <a:p>
                      <a:r>
                        <a:rPr lang="en-CA" dirty="0" smtClean="0"/>
                        <a:t>Newsletters</a:t>
                      </a:r>
                      <a:endParaRPr lang="en-CA" dirty="0"/>
                    </a:p>
                  </a:txBody>
                  <a:tcPr/>
                </a:tc>
              </a:tr>
              <a:tr h="370840">
                <a:tc>
                  <a:txBody>
                    <a:bodyPr/>
                    <a:lstStyle/>
                    <a:p>
                      <a:r>
                        <a:rPr lang="en-CA" dirty="0" smtClean="0"/>
                        <a:t>Med</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Storm water management to encourage absorption and recharge</a:t>
                      </a:r>
                    </a:p>
                    <a:p>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Minimizes pollutant and nutrient overloading of coastal waters, slow down runoff</a:t>
                      </a:r>
                    </a:p>
                    <a:p>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HRM (planning on doing one) Toronto, Seattle</a:t>
                      </a:r>
                    </a:p>
                    <a:p>
                      <a:endParaRPr lang="en-CA" dirty="0"/>
                    </a:p>
                  </a:txBody>
                  <a:tcPr/>
                </a:tc>
              </a:tr>
              <a:tr h="370840">
                <a:tc>
                  <a:txBody>
                    <a:bodyPr/>
                    <a:lstStyle/>
                    <a:p>
                      <a:r>
                        <a:rPr lang="en-CA" dirty="0" smtClean="0"/>
                        <a:t>High</a:t>
                      </a:r>
                      <a:endParaRPr lang="en-CA" dirty="0"/>
                    </a:p>
                  </a:txBody>
                  <a:tcPr/>
                </a:tc>
                <a:tc>
                  <a:txBody>
                    <a:bodyPr/>
                    <a:lstStyle/>
                    <a:p>
                      <a:r>
                        <a:rPr lang="en-CA" dirty="0" smtClean="0"/>
                        <a:t>Mandate or provide incentives: septic tank pump outs and repairs, water harvesting</a:t>
                      </a:r>
                    </a:p>
                    <a:p>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Can minimize runoff and pollution of coastal waters</a:t>
                      </a:r>
                    </a:p>
                    <a:p>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City of Guelph, IBC/</a:t>
                      </a:r>
                      <a:r>
                        <a:rPr lang="en-CA" dirty="0" err="1" smtClean="0"/>
                        <a:t>Wingham</a:t>
                      </a:r>
                      <a:r>
                        <a:rPr lang="en-CA" dirty="0" smtClean="0"/>
                        <a:t> Pilot project, Lunenburg new bylaws</a:t>
                      </a:r>
                    </a:p>
                    <a:p>
                      <a:endParaRPr lang="en-CA" dirty="0"/>
                    </a:p>
                  </a:txBody>
                  <a:tcPr/>
                </a:tc>
              </a:tr>
            </a:tbl>
          </a:graphicData>
        </a:graphic>
      </p:graphicFrame>
    </p:spTree>
    <p:extLst>
      <p:ext uri="{BB962C8B-B14F-4D97-AF65-F5344CB8AC3E}">
        <p14:creationId xmlns:p14="http://schemas.microsoft.com/office/powerpoint/2010/main" val="2276187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Protect buildings and roads</a:t>
            </a:r>
          </a:p>
        </p:txBody>
      </p:sp>
      <p:graphicFrame>
        <p:nvGraphicFramePr>
          <p:cNvPr id="4" name="Content Placeholder 3"/>
          <p:cNvGraphicFramePr>
            <a:graphicFrameLocks noGrp="1"/>
          </p:cNvGraphicFramePr>
          <p:nvPr>
            <p:ph idx="1"/>
            <p:extLst/>
          </p:nvPr>
        </p:nvGraphicFramePr>
        <p:xfrm>
          <a:off x="1120775" y="1825625"/>
          <a:ext cx="10233024" cy="4211320"/>
        </p:xfrm>
        <a:graphic>
          <a:graphicData uri="http://schemas.openxmlformats.org/drawingml/2006/table">
            <a:tbl>
              <a:tblPr firstRow="1" bandRow="1">
                <a:tableStyleId>{5C22544A-7EE6-4342-B048-85BDC9FD1C3A}</a:tableStyleId>
              </a:tblPr>
              <a:tblGrid>
                <a:gridCol w="1218771"/>
                <a:gridCol w="3402227"/>
                <a:gridCol w="3053770"/>
                <a:gridCol w="2558256"/>
              </a:tblGrid>
              <a:tr h="370840">
                <a:tc>
                  <a:txBody>
                    <a:bodyPr/>
                    <a:lstStyle/>
                    <a:p>
                      <a:endParaRPr lang="en-CA" dirty="0"/>
                    </a:p>
                  </a:txBody>
                  <a:tcPr/>
                </a:tc>
                <a:tc>
                  <a:txBody>
                    <a:bodyPr/>
                    <a:lstStyle/>
                    <a:p>
                      <a:r>
                        <a:rPr lang="en-CA" dirty="0" smtClean="0"/>
                        <a:t>Adaptation Measure</a:t>
                      </a:r>
                      <a:endParaRPr lang="en-CA" dirty="0"/>
                    </a:p>
                  </a:txBody>
                  <a:tcPr/>
                </a:tc>
                <a:tc>
                  <a:txBody>
                    <a:bodyPr/>
                    <a:lstStyle/>
                    <a:p>
                      <a:r>
                        <a:rPr lang="en-CA" dirty="0" smtClean="0"/>
                        <a:t>Relevance to Climate Change</a:t>
                      </a:r>
                      <a:endParaRPr lang="en-CA" dirty="0"/>
                    </a:p>
                  </a:txBody>
                  <a:tcPr/>
                </a:tc>
                <a:tc>
                  <a:txBody>
                    <a:bodyPr/>
                    <a:lstStyle/>
                    <a:p>
                      <a:r>
                        <a:rPr lang="en-CA" dirty="0" smtClean="0"/>
                        <a:t>Example</a:t>
                      </a:r>
                      <a:endParaRPr lang="en-CA" dirty="0"/>
                    </a:p>
                  </a:txBody>
                  <a:tcPr/>
                </a:tc>
              </a:tr>
              <a:tr h="370840">
                <a:tc>
                  <a:txBody>
                    <a:bodyPr/>
                    <a:lstStyle/>
                    <a:p>
                      <a:r>
                        <a:rPr lang="en-CA" dirty="0" smtClean="0"/>
                        <a:t>Low</a:t>
                      </a:r>
                      <a:endParaRPr lang="en-CA" dirty="0"/>
                    </a:p>
                  </a:txBody>
                  <a:tcPr/>
                </a:tc>
                <a:tc>
                  <a:txBody>
                    <a:bodyPr/>
                    <a:lstStyle/>
                    <a:p>
                      <a:pPr lvl="1"/>
                      <a:r>
                        <a:rPr lang="en-CA" sz="1800" b="0" i="0" u="none" strike="noStrike" kern="1200" baseline="0" dirty="0" smtClean="0">
                          <a:solidFill>
                            <a:schemeClr val="dk1"/>
                          </a:solidFill>
                          <a:latin typeface="+mn-lt"/>
                          <a:ea typeface="+mn-ea"/>
                          <a:cs typeface="+mn-cs"/>
                        </a:rPr>
                        <a:t>Establish </a:t>
                      </a:r>
                      <a:r>
                        <a:rPr lang="en-CA" sz="1800" b="1" i="0" u="none" strike="noStrike" kern="1200" baseline="0" dirty="0" smtClean="0">
                          <a:solidFill>
                            <a:schemeClr val="dk1"/>
                          </a:solidFill>
                          <a:latin typeface="+mn-lt"/>
                          <a:ea typeface="+mn-ea"/>
                          <a:cs typeface="+mn-cs"/>
                        </a:rPr>
                        <a:t>buffers </a:t>
                      </a:r>
                      <a:r>
                        <a:rPr lang="en-CA" sz="1800" b="0" i="0" u="none" strike="noStrike" kern="1200" baseline="0" dirty="0" smtClean="0">
                          <a:solidFill>
                            <a:schemeClr val="dk1"/>
                          </a:solidFill>
                          <a:latin typeface="+mn-lt"/>
                          <a:ea typeface="+mn-ea"/>
                          <a:cs typeface="+mn-cs"/>
                        </a:rPr>
                        <a:t>along the coast: setbacks, rolling easements		</a:t>
                      </a:r>
                      <a:endParaRPr lang="en-CA" dirty="0"/>
                    </a:p>
                  </a:txBody>
                  <a:tcPr/>
                </a:tc>
                <a:tc>
                  <a:txBody>
                    <a:bodyPr/>
                    <a:lstStyle/>
                    <a:p>
                      <a:r>
                        <a:rPr lang="en-CA" sz="1800" b="0" i="0" u="none" strike="noStrike" kern="1200" baseline="0" dirty="0" smtClean="0">
                          <a:solidFill>
                            <a:schemeClr val="dk1"/>
                          </a:solidFill>
                          <a:latin typeface="+mn-lt"/>
                          <a:ea typeface="+mn-ea"/>
                          <a:cs typeface="+mn-cs"/>
                        </a:rPr>
                        <a:t>Reduces infrastructure losses, mitigates erosion and flooding, allows coast to change naturally, allows for public access</a:t>
                      </a:r>
                      <a:endParaRPr lang="en-CA" dirty="0"/>
                    </a:p>
                  </a:txBody>
                  <a:tcPr/>
                </a:tc>
                <a:tc>
                  <a:txBody>
                    <a:bodyPr/>
                    <a:lstStyle/>
                    <a:p>
                      <a:pPr lvl="1"/>
                      <a:r>
                        <a:rPr lang="en-CA" sz="1800" b="0" i="0" u="none" strike="noStrike" kern="1200" baseline="0" dirty="0" smtClean="0">
                          <a:solidFill>
                            <a:schemeClr val="dk1"/>
                          </a:solidFill>
                          <a:latin typeface="+mn-lt"/>
                          <a:ea typeface="+mn-ea"/>
                          <a:cs typeface="+mn-cs"/>
                        </a:rPr>
                        <a:t>Kings County, HRM and Cow Bay		</a:t>
                      </a:r>
                    </a:p>
                    <a:p>
                      <a:pPr lvl="1"/>
                      <a:r>
                        <a:rPr lang="en-CA" sz="1800" b="0" i="0" u="none" strike="noStrike" kern="1200" baseline="0" dirty="0" smtClean="0">
                          <a:solidFill>
                            <a:schemeClr val="dk1"/>
                          </a:solidFill>
                          <a:latin typeface="+mn-lt"/>
                          <a:ea typeface="+mn-ea"/>
                          <a:cs typeface="+mn-cs"/>
                        </a:rPr>
                        <a:t>		</a:t>
                      </a:r>
                      <a:endParaRPr lang="en-CA" dirty="0" smtClean="0"/>
                    </a:p>
                    <a:p>
                      <a:endParaRPr lang="en-CA" dirty="0"/>
                    </a:p>
                  </a:txBody>
                  <a:tcPr/>
                </a:tc>
              </a:tr>
              <a:tr h="370840">
                <a:tc>
                  <a:txBody>
                    <a:bodyPr/>
                    <a:lstStyle/>
                    <a:p>
                      <a:r>
                        <a:rPr lang="en-CA" dirty="0" smtClean="0"/>
                        <a:t>Med</a:t>
                      </a:r>
                      <a:endParaRPr lang="en-CA" dirty="0"/>
                    </a:p>
                  </a:txBody>
                  <a:tcPr/>
                </a:tc>
                <a:tc>
                  <a:txBody>
                    <a:bodyPr/>
                    <a:lstStyle/>
                    <a:p>
                      <a:r>
                        <a:rPr lang="en-CA" sz="1800" b="1" i="0" u="none" strike="noStrike" kern="1200" baseline="0" dirty="0" smtClean="0">
                          <a:solidFill>
                            <a:schemeClr val="dk1"/>
                          </a:solidFill>
                          <a:latin typeface="+mn-lt"/>
                          <a:ea typeface="+mn-ea"/>
                          <a:cs typeface="+mn-cs"/>
                        </a:rPr>
                        <a:t>Relocation </a:t>
                      </a:r>
                      <a:r>
                        <a:rPr lang="en-CA" sz="1800" b="0" i="0" u="none" strike="noStrike" kern="1200" baseline="0" dirty="0" smtClean="0">
                          <a:solidFill>
                            <a:schemeClr val="dk1"/>
                          </a:solidFill>
                          <a:latin typeface="+mn-lt"/>
                          <a:ea typeface="+mn-ea"/>
                          <a:cs typeface="+mn-cs"/>
                        </a:rPr>
                        <a:t>of buildings away from shore, </a:t>
                      </a:r>
                      <a:r>
                        <a:rPr lang="en-CA" sz="1800" b="1" i="0" u="none" strike="noStrike" kern="1200" baseline="0" dirty="0" smtClean="0">
                          <a:solidFill>
                            <a:schemeClr val="dk1"/>
                          </a:solidFill>
                          <a:latin typeface="+mn-lt"/>
                          <a:ea typeface="+mn-ea"/>
                          <a:cs typeface="+mn-cs"/>
                        </a:rPr>
                        <a:t>adjust construction </a:t>
                      </a:r>
                      <a:r>
                        <a:rPr lang="en-CA" sz="1800" b="0" i="0" u="none" strike="noStrike" kern="1200" baseline="0" dirty="0" smtClean="0">
                          <a:solidFill>
                            <a:schemeClr val="dk1"/>
                          </a:solidFill>
                          <a:latin typeface="+mn-lt"/>
                          <a:ea typeface="+mn-ea"/>
                          <a:cs typeface="+mn-cs"/>
                        </a:rPr>
                        <a:t>methods (stilts, temporary structures)</a:t>
                      </a:r>
                      <a:endParaRPr lang="en-CA" dirty="0"/>
                    </a:p>
                  </a:txBody>
                  <a:tcPr/>
                </a:tc>
                <a:tc>
                  <a:txBody>
                    <a:bodyPr/>
                    <a:lstStyle/>
                    <a:p>
                      <a:r>
                        <a:rPr lang="en-CA" sz="1800" b="0" i="0" u="none" strike="noStrike" kern="1200" baseline="0" dirty="0" smtClean="0">
                          <a:solidFill>
                            <a:schemeClr val="dk1"/>
                          </a:solidFill>
                          <a:latin typeface="+mn-lt"/>
                          <a:ea typeface="+mn-ea"/>
                          <a:cs typeface="+mn-cs"/>
                        </a:rPr>
                        <a:t>Reduces infrastructure losses and human safety risks of sea level rise, storm surge an flooding and erosion</a:t>
                      </a:r>
                      <a:endParaRPr lang="en-CA" dirty="0"/>
                    </a:p>
                  </a:txBody>
                  <a:tcPr/>
                </a:tc>
                <a:tc>
                  <a:txBody>
                    <a:bodyPr/>
                    <a:lstStyle/>
                    <a:p>
                      <a:r>
                        <a:rPr lang="en-CA" sz="1800" b="0" i="0" u="none" strike="noStrike" kern="1200" baseline="0" dirty="0" smtClean="0">
                          <a:solidFill>
                            <a:schemeClr val="dk1"/>
                          </a:solidFill>
                          <a:latin typeface="+mn-lt"/>
                          <a:ea typeface="+mn-ea"/>
                          <a:cs typeface="+mn-cs"/>
                        </a:rPr>
                        <a:t>Pointe Du </a:t>
                      </a:r>
                      <a:r>
                        <a:rPr lang="en-CA" sz="1800" b="0" i="0" u="none" strike="noStrike" kern="1200" baseline="0" dirty="0" err="1" smtClean="0">
                          <a:solidFill>
                            <a:schemeClr val="dk1"/>
                          </a:solidFill>
                          <a:latin typeface="+mn-lt"/>
                          <a:ea typeface="+mn-ea"/>
                          <a:cs typeface="+mn-cs"/>
                        </a:rPr>
                        <a:t>Chene</a:t>
                      </a:r>
                      <a:r>
                        <a:rPr lang="en-CA" sz="1800" b="0" i="0" u="none" strike="noStrike" kern="1200" baseline="0" dirty="0" smtClean="0">
                          <a:solidFill>
                            <a:schemeClr val="dk1"/>
                          </a:solidFill>
                          <a:latin typeface="+mn-lt"/>
                          <a:ea typeface="+mn-ea"/>
                          <a:cs typeface="+mn-cs"/>
                        </a:rPr>
                        <a:t>, NB, Parks and boardwalks (</a:t>
                      </a:r>
                      <a:r>
                        <a:rPr lang="en-CA" sz="1800" b="0" i="0" u="none" strike="noStrike" kern="1200" baseline="0" dirty="0" err="1" smtClean="0">
                          <a:solidFill>
                            <a:schemeClr val="dk1"/>
                          </a:solidFill>
                          <a:latin typeface="+mn-lt"/>
                          <a:ea typeface="+mn-ea"/>
                          <a:cs typeface="+mn-cs"/>
                        </a:rPr>
                        <a:t>ie</a:t>
                      </a:r>
                      <a:r>
                        <a:rPr lang="en-CA" sz="1800" b="0" i="0" u="none" strike="noStrike" kern="1200" baseline="0" dirty="0" smtClean="0">
                          <a:solidFill>
                            <a:schemeClr val="dk1"/>
                          </a:solidFill>
                          <a:latin typeface="+mn-lt"/>
                          <a:ea typeface="+mn-ea"/>
                          <a:cs typeface="+mn-cs"/>
                        </a:rPr>
                        <a:t>. Cole Harbour trail)</a:t>
                      </a:r>
                      <a:endParaRPr lang="en-CA" dirty="0"/>
                    </a:p>
                  </a:txBody>
                  <a:tcPr/>
                </a:tc>
              </a:tr>
              <a:tr h="370840">
                <a:tc>
                  <a:txBody>
                    <a:bodyPr/>
                    <a:lstStyle/>
                    <a:p>
                      <a:r>
                        <a:rPr lang="en-CA" dirty="0" smtClean="0"/>
                        <a:t>High</a:t>
                      </a:r>
                      <a:endParaRPr lang="en-CA" dirty="0"/>
                    </a:p>
                  </a:txBody>
                  <a:tcPr/>
                </a:tc>
                <a:tc>
                  <a:txBody>
                    <a:bodyPr/>
                    <a:lstStyle/>
                    <a:p>
                      <a:r>
                        <a:rPr lang="en-CA" sz="1800" b="1" i="0" u="none" strike="noStrike" kern="1200" baseline="0" dirty="0" smtClean="0">
                          <a:solidFill>
                            <a:schemeClr val="dk1"/>
                          </a:solidFill>
                          <a:latin typeface="+mn-lt"/>
                          <a:ea typeface="+mn-ea"/>
                          <a:cs typeface="+mn-cs"/>
                        </a:rPr>
                        <a:t>Hardening/</a:t>
                      </a:r>
                      <a:r>
                        <a:rPr lang="en-CA" sz="1800" b="0" i="0" u="none" strike="noStrike" kern="1200" baseline="0" dirty="0" smtClean="0">
                          <a:solidFill>
                            <a:schemeClr val="dk1"/>
                          </a:solidFill>
                          <a:latin typeface="+mn-lt"/>
                          <a:ea typeface="+mn-ea"/>
                          <a:cs typeface="+mn-cs"/>
                        </a:rPr>
                        <a:t>armouring to protect critical infrastructure (roads, buildings)</a:t>
                      </a:r>
                      <a:endParaRPr lang="en-CA" dirty="0"/>
                    </a:p>
                  </a:txBody>
                  <a:tcPr/>
                </a:tc>
                <a:tc>
                  <a:txBody>
                    <a:bodyPr/>
                    <a:lstStyle/>
                    <a:p>
                      <a:r>
                        <a:rPr lang="en-CA" sz="1800" b="0" i="0" u="none" strike="noStrike" kern="1200" baseline="0" dirty="0" smtClean="0">
                          <a:solidFill>
                            <a:schemeClr val="dk1"/>
                          </a:solidFill>
                          <a:latin typeface="+mn-lt"/>
                          <a:ea typeface="+mn-ea"/>
                          <a:cs typeface="+mn-cs"/>
                        </a:rPr>
                        <a:t>Temporary, last response option as buffer against sea level rise, storm surge, erosion</a:t>
                      </a:r>
                      <a:endParaRPr lang="en-CA"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kern="1200" baseline="0" dirty="0" smtClean="0">
                          <a:solidFill>
                            <a:schemeClr val="dk1"/>
                          </a:solidFill>
                          <a:latin typeface="+mn-lt"/>
                          <a:ea typeface="+mn-ea"/>
                          <a:cs typeface="+mn-cs"/>
                        </a:rPr>
                        <a:t>Causeway between NB and NS, wharves and buildings	</a:t>
                      </a:r>
                    </a:p>
                    <a:p>
                      <a:endParaRPr lang="en-CA" dirty="0"/>
                    </a:p>
                  </a:txBody>
                  <a:tcPr/>
                </a:tc>
              </a:tr>
            </a:tbl>
          </a:graphicData>
        </a:graphic>
      </p:graphicFrame>
    </p:spTree>
    <p:extLst>
      <p:ext uri="{BB962C8B-B14F-4D97-AF65-F5344CB8AC3E}">
        <p14:creationId xmlns:p14="http://schemas.microsoft.com/office/powerpoint/2010/main" val="752190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Let the coast do the work</a:t>
            </a:r>
          </a:p>
        </p:txBody>
      </p:sp>
      <p:graphicFrame>
        <p:nvGraphicFramePr>
          <p:cNvPr id="4" name="Content Placeholder 3"/>
          <p:cNvGraphicFramePr>
            <a:graphicFrameLocks noGrp="1"/>
          </p:cNvGraphicFramePr>
          <p:nvPr>
            <p:ph idx="1"/>
            <p:extLst/>
          </p:nvPr>
        </p:nvGraphicFramePr>
        <p:xfrm>
          <a:off x="1120775" y="1825625"/>
          <a:ext cx="10233024" cy="4211320"/>
        </p:xfrm>
        <a:graphic>
          <a:graphicData uri="http://schemas.openxmlformats.org/drawingml/2006/table">
            <a:tbl>
              <a:tblPr firstRow="1" bandRow="1">
                <a:tableStyleId>{5C22544A-7EE6-4342-B048-85BDC9FD1C3A}</a:tableStyleId>
              </a:tblPr>
              <a:tblGrid>
                <a:gridCol w="1119917"/>
                <a:gridCol w="3418703"/>
                <a:gridCol w="3136148"/>
                <a:gridCol w="2558256"/>
              </a:tblGrid>
              <a:tr h="370840">
                <a:tc>
                  <a:txBody>
                    <a:bodyPr/>
                    <a:lstStyle/>
                    <a:p>
                      <a:endParaRPr lang="en-CA" dirty="0"/>
                    </a:p>
                  </a:txBody>
                  <a:tcPr/>
                </a:tc>
                <a:tc>
                  <a:txBody>
                    <a:bodyPr/>
                    <a:lstStyle/>
                    <a:p>
                      <a:r>
                        <a:rPr lang="en-CA" dirty="0" smtClean="0"/>
                        <a:t>Adaptation Measure</a:t>
                      </a:r>
                      <a:endParaRPr lang="en-CA" dirty="0"/>
                    </a:p>
                  </a:txBody>
                  <a:tcPr/>
                </a:tc>
                <a:tc>
                  <a:txBody>
                    <a:bodyPr/>
                    <a:lstStyle/>
                    <a:p>
                      <a:r>
                        <a:rPr lang="en-CA" dirty="0" smtClean="0"/>
                        <a:t>Relevance to Climate Change</a:t>
                      </a:r>
                      <a:endParaRPr lang="en-CA" dirty="0"/>
                    </a:p>
                  </a:txBody>
                  <a:tcPr/>
                </a:tc>
                <a:tc>
                  <a:txBody>
                    <a:bodyPr/>
                    <a:lstStyle/>
                    <a:p>
                      <a:r>
                        <a:rPr lang="en-CA" dirty="0" smtClean="0"/>
                        <a:t>Example</a:t>
                      </a:r>
                      <a:endParaRPr lang="en-CA" dirty="0"/>
                    </a:p>
                  </a:txBody>
                  <a:tcPr/>
                </a:tc>
              </a:tr>
              <a:tr h="370840">
                <a:tc>
                  <a:txBody>
                    <a:bodyPr/>
                    <a:lstStyle/>
                    <a:p>
                      <a:r>
                        <a:rPr lang="en-CA" dirty="0" smtClean="0"/>
                        <a:t>Low</a:t>
                      </a:r>
                      <a:endParaRPr lang="en-CA" dirty="0"/>
                    </a:p>
                  </a:txBody>
                  <a:tcPr/>
                </a:tc>
                <a:tc>
                  <a:txBody>
                    <a:bodyPr/>
                    <a:lstStyle/>
                    <a:p>
                      <a:r>
                        <a:rPr lang="en-CA" dirty="0" smtClean="0"/>
                        <a:t>Plant more vegetation along waterways and throughout</a:t>
                      </a:r>
                      <a:r>
                        <a:rPr lang="en-CA" baseline="0" dirty="0" smtClean="0"/>
                        <a:t> region</a:t>
                      </a:r>
                      <a:endParaRPr lang="en-CA" dirty="0"/>
                    </a:p>
                  </a:txBody>
                  <a:tcPr/>
                </a:tc>
                <a:tc>
                  <a:txBody>
                    <a:bodyPr/>
                    <a:lstStyle/>
                    <a:p>
                      <a:r>
                        <a:rPr lang="en-CA" sz="1800" b="0" i="0" u="none" strike="noStrike" kern="1200" baseline="0" dirty="0" smtClean="0">
                          <a:solidFill>
                            <a:schemeClr val="dk1"/>
                          </a:solidFill>
                          <a:latin typeface="+mn-lt"/>
                          <a:ea typeface="+mn-ea"/>
                          <a:cs typeface="+mn-cs"/>
                        </a:rPr>
                        <a:t>Stabilization of shoreline</a:t>
                      </a:r>
                    </a:p>
                    <a:p>
                      <a:r>
                        <a:rPr lang="en-CA" sz="1800" b="0" i="0" u="none" strike="noStrike" kern="1200" baseline="0" dirty="0" smtClean="0">
                          <a:solidFill>
                            <a:schemeClr val="dk1"/>
                          </a:solidFill>
                          <a:latin typeface="+mn-lt"/>
                          <a:ea typeface="+mn-ea"/>
                          <a:cs typeface="+mn-cs"/>
                        </a:rPr>
                        <a:t>protects from storm surge</a:t>
                      </a:r>
                    </a:p>
                    <a:p>
                      <a:r>
                        <a:rPr lang="en-CA" sz="1800" b="0" i="0" u="none" strike="noStrike" kern="1200" baseline="0" dirty="0" smtClean="0">
                          <a:solidFill>
                            <a:schemeClr val="dk1"/>
                          </a:solidFill>
                          <a:latin typeface="+mn-lt"/>
                          <a:ea typeface="+mn-ea"/>
                          <a:cs typeface="+mn-cs"/>
                        </a:rPr>
                        <a:t>and erosion, and</a:t>
                      </a:r>
                    </a:p>
                    <a:p>
                      <a:r>
                        <a:rPr lang="en-CA" sz="1800" b="0" i="0" u="none" strike="noStrike" kern="1200" baseline="0" dirty="0" smtClean="0">
                          <a:solidFill>
                            <a:schemeClr val="dk1"/>
                          </a:solidFill>
                          <a:latin typeface="+mn-lt"/>
                          <a:ea typeface="+mn-ea"/>
                          <a:cs typeface="+mn-cs"/>
                        </a:rPr>
                        <a:t>absorption of runoff</a:t>
                      </a:r>
                      <a:endParaRPr lang="en-CA" dirty="0"/>
                    </a:p>
                  </a:txBody>
                  <a:tcPr/>
                </a:tc>
                <a:tc>
                  <a:txBody>
                    <a:bodyPr/>
                    <a:lstStyle/>
                    <a:p>
                      <a:r>
                        <a:rPr lang="en-CA" sz="1800" b="0" i="0" u="none" strike="noStrike" kern="1200" baseline="0" dirty="0" smtClean="0">
                          <a:solidFill>
                            <a:schemeClr val="dk1"/>
                          </a:solidFill>
                          <a:latin typeface="+mn-lt"/>
                          <a:ea typeface="+mn-ea"/>
                          <a:cs typeface="+mn-cs"/>
                        </a:rPr>
                        <a:t>Dune stabilization</a:t>
                      </a:r>
                    </a:p>
                    <a:p>
                      <a:r>
                        <a:rPr lang="en-CA" sz="1800" b="0" i="0" u="none" strike="noStrike" kern="1200" baseline="0" dirty="0" smtClean="0">
                          <a:solidFill>
                            <a:schemeClr val="dk1"/>
                          </a:solidFill>
                          <a:latin typeface="+mn-lt"/>
                          <a:ea typeface="+mn-ea"/>
                          <a:cs typeface="+mn-cs"/>
                        </a:rPr>
                        <a:t>Sable Island</a:t>
                      </a:r>
                    </a:p>
                    <a:p>
                      <a:r>
                        <a:rPr lang="en-CA" sz="1800" b="0" i="0" u="none" strike="noStrike" kern="1200" baseline="0" dirty="0" smtClean="0">
                          <a:solidFill>
                            <a:schemeClr val="dk1"/>
                          </a:solidFill>
                          <a:latin typeface="+mn-lt"/>
                          <a:ea typeface="+mn-ea"/>
                          <a:cs typeface="+mn-cs"/>
                        </a:rPr>
                        <a:t>(</a:t>
                      </a:r>
                      <a:r>
                        <a:rPr lang="en-CA" sz="1800" b="0" i="0" u="none" strike="noStrike" kern="1200" baseline="0" dirty="0" err="1" smtClean="0">
                          <a:solidFill>
                            <a:schemeClr val="dk1"/>
                          </a:solidFill>
                          <a:latin typeface="+mn-lt"/>
                          <a:ea typeface="+mn-ea"/>
                          <a:cs typeface="+mn-cs"/>
                        </a:rPr>
                        <a:t>marman</a:t>
                      </a:r>
                      <a:r>
                        <a:rPr lang="en-CA" sz="1800" b="0" i="0" u="none" strike="noStrike" kern="1200" baseline="0" dirty="0" smtClean="0">
                          <a:solidFill>
                            <a:schemeClr val="dk1"/>
                          </a:solidFill>
                          <a:latin typeface="+mn-lt"/>
                          <a:ea typeface="+mn-ea"/>
                          <a:cs typeface="+mn-cs"/>
                        </a:rPr>
                        <a:t> grass)</a:t>
                      </a:r>
                      <a:endParaRPr lang="en-CA" dirty="0"/>
                    </a:p>
                  </a:txBody>
                  <a:tcPr/>
                </a:tc>
              </a:tr>
              <a:tr h="370840">
                <a:tc>
                  <a:txBody>
                    <a:bodyPr/>
                    <a:lstStyle/>
                    <a:p>
                      <a:r>
                        <a:rPr lang="en-CA" dirty="0" smtClean="0"/>
                        <a:t>Med</a:t>
                      </a:r>
                      <a:endParaRPr lang="en-CA" dirty="0"/>
                    </a:p>
                  </a:txBody>
                  <a:tcPr/>
                </a:tc>
                <a:tc>
                  <a:txBody>
                    <a:bodyPr/>
                    <a:lstStyle/>
                    <a:p>
                      <a:r>
                        <a:rPr lang="en-CA" sz="1800" b="0" i="0" u="none" strike="noStrike" kern="1200" baseline="0" dirty="0" smtClean="0">
                          <a:solidFill>
                            <a:schemeClr val="dk1"/>
                          </a:solidFill>
                          <a:latin typeface="+mn-lt"/>
                          <a:ea typeface="+mn-ea"/>
                          <a:cs typeface="+mn-cs"/>
                        </a:rPr>
                        <a:t>Allow coastal habitats</a:t>
                      </a:r>
                    </a:p>
                    <a:p>
                      <a:r>
                        <a:rPr lang="en-CA" sz="1800" b="0" i="0" u="none" strike="noStrike" kern="1200" baseline="0" dirty="0" smtClean="0">
                          <a:solidFill>
                            <a:schemeClr val="dk1"/>
                          </a:solidFill>
                          <a:latin typeface="+mn-lt"/>
                          <a:ea typeface="+mn-ea"/>
                          <a:cs typeface="+mn-cs"/>
                        </a:rPr>
                        <a:t>to </a:t>
                      </a:r>
                      <a:r>
                        <a:rPr lang="en-CA" sz="1800" b="1" i="0" u="none" strike="noStrike" kern="1200" baseline="0" dirty="0" smtClean="0">
                          <a:solidFill>
                            <a:schemeClr val="dk1"/>
                          </a:solidFill>
                          <a:latin typeface="+mn-lt"/>
                          <a:ea typeface="+mn-ea"/>
                          <a:cs typeface="+mn-cs"/>
                        </a:rPr>
                        <a:t>migrate </a:t>
                      </a:r>
                      <a:r>
                        <a:rPr lang="en-CA" sz="1800" b="0" i="0" u="none" strike="noStrike" kern="1200" baseline="0" dirty="0" smtClean="0">
                          <a:solidFill>
                            <a:schemeClr val="dk1"/>
                          </a:solidFill>
                          <a:latin typeface="+mn-lt"/>
                          <a:ea typeface="+mn-ea"/>
                          <a:cs typeface="+mn-cs"/>
                        </a:rPr>
                        <a:t>(through</a:t>
                      </a:r>
                    </a:p>
                    <a:p>
                      <a:r>
                        <a:rPr lang="en-CA" sz="1800" b="0" i="0" u="none" strike="noStrike" kern="1200" baseline="0" dirty="0" smtClean="0">
                          <a:solidFill>
                            <a:schemeClr val="dk1"/>
                          </a:solidFill>
                          <a:latin typeface="+mn-lt"/>
                          <a:ea typeface="+mn-ea"/>
                          <a:cs typeface="+mn-cs"/>
                        </a:rPr>
                        <a:t>setbacks, easements,</a:t>
                      </a:r>
                    </a:p>
                    <a:p>
                      <a:r>
                        <a:rPr lang="en-CA" sz="1800" b="0" i="0" u="none" strike="noStrike" kern="1200" baseline="0" dirty="0" smtClean="0">
                          <a:solidFill>
                            <a:schemeClr val="dk1"/>
                          </a:solidFill>
                          <a:latin typeface="+mn-lt"/>
                          <a:ea typeface="+mn-ea"/>
                          <a:cs typeface="+mn-cs"/>
                        </a:rPr>
                        <a:t>land purchases, land</a:t>
                      </a:r>
                    </a:p>
                    <a:p>
                      <a:r>
                        <a:rPr lang="en-CA" sz="1800" b="0" i="0" u="none" strike="noStrike" kern="1200" baseline="0" dirty="0" smtClean="0">
                          <a:solidFill>
                            <a:schemeClr val="dk1"/>
                          </a:solidFill>
                          <a:latin typeface="+mn-lt"/>
                          <a:ea typeface="+mn-ea"/>
                          <a:cs typeface="+mn-cs"/>
                        </a:rPr>
                        <a:t>exchanges</a:t>
                      </a:r>
                      <a:endParaRPr lang="en-CA" dirty="0"/>
                    </a:p>
                  </a:txBody>
                  <a:tcPr/>
                </a:tc>
                <a:tc>
                  <a:txBody>
                    <a:bodyPr/>
                    <a:lstStyle/>
                    <a:p>
                      <a:r>
                        <a:rPr lang="en-CA" sz="1800" b="0" i="0" u="none" strike="noStrike" kern="1200" baseline="0" dirty="0" smtClean="0">
                          <a:solidFill>
                            <a:schemeClr val="dk1"/>
                          </a:solidFill>
                          <a:latin typeface="+mn-lt"/>
                          <a:ea typeface="+mn-ea"/>
                          <a:cs typeface="+mn-cs"/>
                        </a:rPr>
                        <a:t>Living coasts allow for</a:t>
                      </a:r>
                    </a:p>
                    <a:p>
                      <a:r>
                        <a:rPr lang="en-CA" sz="1800" b="0" i="0" u="none" strike="noStrike" kern="1200" baseline="0" dirty="0" smtClean="0">
                          <a:solidFill>
                            <a:schemeClr val="dk1"/>
                          </a:solidFill>
                          <a:latin typeface="+mn-lt"/>
                          <a:ea typeface="+mn-ea"/>
                          <a:cs typeface="+mn-cs"/>
                        </a:rPr>
                        <a:t>natural protection against</a:t>
                      </a:r>
                    </a:p>
                    <a:p>
                      <a:r>
                        <a:rPr lang="en-CA" sz="1800" b="0" i="0" u="none" strike="noStrike" kern="1200" baseline="0" dirty="0" smtClean="0">
                          <a:solidFill>
                            <a:schemeClr val="dk1"/>
                          </a:solidFill>
                          <a:latin typeface="+mn-lt"/>
                          <a:ea typeface="+mn-ea"/>
                          <a:cs typeface="+mn-cs"/>
                        </a:rPr>
                        <a:t>sea level rise, storm surge,</a:t>
                      </a:r>
                    </a:p>
                    <a:p>
                      <a:r>
                        <a:rPr lang="en-CA" sz="1800" b="0" i="0" u="none" strike="noStrike" kern="1200" baseline="0" dirty="0" smtClean="0">
                          <a:solidFill>
                            <a:schemeClr val="dk1"/>
                          </a:solidFill>
                          <a:latin typeface="+mn-lt"/>
                          <a:ea typeface="+mn-ea"/>
                          <a:cs typeface="+mn-cs"/>
                        </a:rPr>
                        <a:t>flooding</a:t>
                      </a:r>
                      <a:endParaRPr lang="en-CA" dirty="0"/>
                    </a:p>
                  </a:txBody>
                  <a:tcPr/>
                </a:tc>
                <a:tc>
                  <a:txBody>
                    <a:bodyPr/>
                    <a:lstStyle/>
                    <a:p>
                      <a:r>
                        <a:rPr lang="en-CA" sz="1800" b="0" i="0" u="none" strike="noStrike" kern="1200" baseline="0" dirty="0" smtClean="0">
                          <a:solidFill>
                            <a:schemeClr val="dk1"/>
                          </a:solidFill>
                          <a:latin typeface="+mn-lt"/>
                          <a:ea typeface="+mn-ea"/>
                          <a:cs typeface="+mn-cs"/>
                        </a:rPr>
                        <a:t>Ducks </a:t>
                      </a:r>
                      <a:r>
                        <a:rPr lang="en-CA" sz="1800" b="0" i="0" u="none" strike="noStrike" kern="1200" baseline="0" dirty="0" err="1" smtClean="0">
                          <a:solidFill>
                            <a:schemeClr val="dk1"/>
                          </a:solidFill>
                          <a:latin typeface="+mn-lt"/>
                          <a:ea typeface="+mn-ea"/>
                          <a:cs typeface="+mn-cs"/>
                        </a:rPr>
                        <a:t>Ultd</a:t>
                      </a:r>
                      <a:r>
                        <a:rPr lang="en-CA" sz="1800" b="0" i="0" u="none" strike="noStrike" kern="1200" baseline="0" dirty="0" smtClean="0">
                          <a:solidFill>
                            <a:schemeClr val="dk1"/>
                          </a:solidFill>
                          <a:latin typeface="+mn-lt"/>
                          <a:ea typeface="+mn-ea"/>
                          <a:cs typeface="+mn-cs"/>
                        </a:rPr>
                        <a:t>: doing</a:t>
                      </a:r>
                    </a:p>
                    <a:p>
                      <a:r>
                        <a:rPr lang="en-CA" sz="1800" b="0" i="0" u="none" strike="noStrike" kern="1200" baseline="0" dirty="0" smtClean="0">
                          <a:solidFill>
                            <a:schemeClr val="dk1"/>
                          </a:solidFill>
                          <a:latin typeface="+mn-lt"/>
                          <a:ea typeface="+mn-ea"/>
                          <a:cs typeface="+mn-cs"/>
                        </a:rPr>
                        <a:t>no maintenance of</a:t>
                      </a:r>
                    </a:p>
                    <a:p>
                      <a:r>
                        <a:rPr lang="en-CA" sz="1800" b="0" i="0" u="none" strike="noStrike" kern="1200" baseline="0" dirty="0" smtClean="0">
                          <a:solidFill>
                            <a:schemeClr val="dk1"/>
                          </a:solidFill>
                          <a:latin typeface="+mn-lt"/>
                          <a:ea typeface="+mn-ea"/>
                          <a:cs typeface="+mn-cs"/>
                        </a:rPr>
                        <a:t>coastal </a:t>
                      </a:r>
                      <a:r>
                        <a:rPr lang="en-CA" sz="1800" b="0" i="0" u="none" strike="noStrike" kern="1200" baseline="0" dirty="0" err="1" smtClean="0">
                          <a:solidFill>
                            <a:schemeClr val="dk1"/>
                          </a:solidFill>
                          <a:latin typeface="+mn-lt"/>
                          <a:ea typeface="+mn-ea"/>
                          <a:cs typeface="+mn-cs"/>
                        </a:rPr>
                        <a:t>empoundments</a:t>
                      </a:r>
                      <a:r>
                        <a:rPr lang="en-CA" sz="1800" b="0" i="0" u="none" strike="noStrike" kern="1200" baseline="0" dirty="0" smtClean="0">
                          <a:solidFill>
                            <a:schemeClr val="dk1"/>
                          </a:solidFill>
                          <a:latin typeface="+mn-lt"/>
                          <a:ea typeface="+mn-ea"/>
                          <a:cs typeface="+mn-cs"/>
                        </a:rPr>
                        <a:t>,</a:t>
                      </a:r>
                    </a:p>
                    <a:p>
                      <a:r>
                        <a:rPr lang="en-CA" sz="1800" b="0" i="0" u="none" strike="noStrike" kern="1200" baseline="0" dirty="0" smtClean="0">
                          <a:solidFill>
                            <a:schemeClr val="dk1"/>
                          </a:solidFill>
                          <a:latin typeface="+mn-lt"/>
                          <a:ea typeface="+mn-ea"/>
                          <a:cs typeface="+mn-cs"/>
                        </a:rPr>
                        <a:t>NSNT,</a:t>
                      </a:r>
                      <a:endParaRPr lang="en-CA" dirty="0"/>
                    </a:p>
                  </a:txBody>
                  <a:tcPr/>
                </a:tc>
              </a:tr>
              <a:tr h="370840">
                <a:tc>
                  <a:txBody>
                    <a:bodyPr/>
                    <a:lstStyle/>
                    <a:p>
                      <a:r>
                        <a:rPr lang="en-CA" dirty="0" smtClean="0"/>
                        <a:t>High</a:t>
                      </a:r>
                      <a:endParaRPr lang="en-CA" dirty="0"/>
                    </a:p>
                  </a:txBody>
                  <a:tcPr/>
                </a:tc>
                <a:tc>
                  <a:txBody>
                    <a:bodyPr/>
                    <a:lstStyle/>
                    <a:p>
                      <a:r>
                        <a:rPr lang="en-CA" sz="1800" b="1" i="0" u="none" strike="noStrike" kern="1200" baseline="0" dirty="0" smtClean="0">
                          <a:solidFill>
                            <a:schemeClr val="dk1"/>
                          </a:solidFill>
                          <a:latin typeface="+mn-lt"/>
                          <a:ea typeface="+mn-ea"/>
                          <a:cs typeface="+mn-cs"/>
                        </a:rPr>
                        <a:t>Coastal realignment</a:t>
                      </a:r>
                    </a:p>
                    <a:p>
                      <a:r>
                        <a:rPr lang="en-CA" sz="1800" b="0" i="0" u="none" strike="noStrike" kern="1200" baseline="0" dirty="0" smtClean="0">
                          <a:solidFill>
                            <a:schemeClr val="dk1"/>
                          </a:solidFill>
                          <a:latin typeface="+mn-lt"/>
                          <a:ea typeface="+mn-ea"/>
                          <a:cs typeface="+mn-cs"/>
                        </a:rPr>
                        <a:t>of engineered</a:t>
                      </a:r>
                    </a:p>
                    <a:p>
                      <a:r>
                        <a:rPr lang="en-CA" sz="1800" b="0" i="0" u="none" strike="noStrike" kern="1200" baseline="0" dirty="0" smtClean="0">
                          <a:solidFill>
                            <a:schemeClr val="dk1"/>
                          </a:solidFill>
                          <a:latin typeface="+mn-lt"/>
                          <a:ea typeface="+mn-ea"/>
                          <a:cs typeface="+mn-cs"/>
                        </a:rPr>
                        <a:t>structures - salt marsh</a:t>
                      </a:r>
                    </a:p>
                    <a:p>
                      <a:r>
                        <a:rPr lang="en-CA" sz="1800" b="0" i="0" u="none" strike="noStrike" kern="1200" baseline="0" dirty="0" smtClean="0">
                          <a:solidFill>
                            <a:schemeClr val="dk1"/>
                          </a:solidFill>
                          <a:latin typeface="+mn-lt"/>
                          <a:ea typeface="+mn-ea"/>
                          <a:cs typeface="+mn-cs"/>
                        </a:rPr>
                        <a:t>restoration</a:t>
                      </a:r>
                      <a:endParaRPr lang="en-CA" dirty="0"/>
                    </a:p>
                  </a:txBody>
                  <a:tcPr/>
                </a:tc>
                <a:tc>
                  <a:txBody>
                    <a:bodyPr/>
                    <a:lstStyle/>
                    <a:p>
                      <a:r>
                        <a:rPr lang="en-CA" sz="1800" b="0" i="0" u="none" strike="noStrike" kern="1200" baseline="0" dirty="0" smtClean="0">
                          <a:solidFill>
                            <a:schemeClr val="dk1"/>
                          </a:solidFill>
                          <a:latin typeface="+mn-lt"/>
                          <a:ea typeface="+mn-ea"/>
                          <a:cs typeface="+mn-cs"/>
                        </a:rPr>
                        <a:t>Restores living habitat to</a:t>
                      </a:r>
                    </a:p>
                    <a:p>
                      <a:r>
                        <a:rPr lang="en-CA" sz="1800" b="0" i="0" u="none" strike="noStrike" kern="1200" baseline="0" dirty="0" smtClean="0">
                          <a:solidFill>
                            <a:schemeClr val="dk1"/>
                          </a:solidFill>
                          <a:latin typeface="+mn-lt"/>
                          <a:ea typeface="+mn-ea"/>
                          <a:cs typeface="+mn-cs"/>
                        </a:rPr>
                        <a:t>protect from sea level rise,</a:t>
                      </a:r>
                    </a:p>
                    <a:p>
                      <a:r>
                        <a:rPr lang="en-CA" sz="1800" b="0" i="0" u="none" strike="noStrike" kern="1200" baseline="0" dirty="0" smtClean="0">
                          <a:solidFill>
                            <a:schemeClr val="dk1"/>
                          </a:solidFill>
                          <a:latin typeface="+mn-lt"/>
                          <a:ea typeface="+mn-ea"/>
                          <a:cs typeface="+mn-cs"/>
                        </a:rPr>
                        <a:t>reduce negative effects of</a:t>
                      </a:r>
                    </a:p>
                    <a:p>
                      <a:r>
                        <a:rPr lang="en-CA" sz="1800" b="0" i="0" u="none" strike="noStrike" kern="1200" baseline="0" dirty="0" smtClean="0">
                          <a:solidFill>
                            <a:schemeClr val="dk1"/>
                          </a:solidFill>
                          <a:latin typeface="+mn-lt"/>
                          <a:ea typeface="+mn-ea"/>
                          <a:cs typeface="+mn-cs"/>
                        </a:rPr>
                        <a:t>armouring</a:t>
                      </a:r>
                      <a:endParaRPr lang="en-CA" dirty="0"/>
                    </a:p>
                  </a:txBody>
                  <a:tcPr/>
                </a:tc>
                <a:tc>
                  <a:txBody>
                    <a:bodyPr/>
                    <a:lstStyle/>
                    <a:p>
                      <a:r>
                        <a:rPr lang="en-CA" sz="1800" b="0" i="0" u="none" strike="noStrike" kern="1200" baseline="0" dirty="0" err="1" smtClean="0">
                          <a:solidFill>
                            <a:schemeClr val="dk1"/>
                          </a:solidFill>
                          <a:latin typeface="+mn-lt"/>
                          <a:ea typeface="+mn-ea"/>
                          <a:cs typeface="+mn-cs"/>
                        </a:rPr>
                        <a:t>Cheverie</a:t>
                      </a:r>
                      <a:r>
                        <a:rPr lang="en-CA" sz="1800" b="0" i="0" u="none" strike="noStrike" kern="1200" baseline="0" dirty="0" smtClean="0">
                          <a:solidFill>
                            <a:schemeClr val="dk1"/>
                          </a:solidFill>
                          <a:latin typeface="+mn-lt"/>
                          <a:ea typeface="+mn-ea"/>
                          <a:cs typeface="+mn-cs"/>
                        </a:rPr>
                        <a:t>, NS</a:t>
                      </a:r>
                      <a:endParaRPr lang="en-CA" dirty="0"/>
                    </a:p>
                  </a:txBody>
                  <a:tcPr/>
                </a:tc>
              </a:tr>
            </a:tbl>
          </a:graphicData>
        </a:graphic>
      </p:graphicFrame>
    </p:spTree>
    <p:extLst>
      <p:ext uri="{BB962C8B-B14F-4D97-AF65-F5344CB8AC3E}">
        <p14:creationId xmlns:p14="http://schemas.microsoft.com/office/powerpoint/2010/main" val="97463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Coast Sub-System</a:t>
            </a:r>
            <a:endParaRPr lang="en-CA" dirty="0"/>
          </a:p>
        </p:txBody>
      </p:sp>
      <p:sp>
        <p:nvSpPr>
          <p:cNvPr id="3" name="Content Placeholder 2"/>
          <p:cNvSpPr>
            <a:spLocks noGrp="1"/>
          </p:cNvSpPr>
          <p:nvPr>
            <p:ph idx="1"/>
          </p:nvPr>
        </p:nvSpPr>
        <p:spPr>
          <a:xfrm>
            <a:off x="1120000" y="1586726"/>
            <a:ext cx="10233800" cy="4772883"/>
          </a:xfrm>
        </p:spPr>
        <p:txBody>
          <a:bodyPr>
            <a:normAutofit fontScale="92500" lnSpcReduction="20000"/>
          </a:bodyPr>
          <a:lstStyle/>
          <a:p>
            <a:r>
              <a:rPr lang="en-CA" dirty="0" smtClean="0"/>
              <a:t>The Coast sub-system is a relatively narrow and dynamic transition zone between the marine and terrestrial sub-systems.</a:t>
            </a:r>
          </a:p>
          <a:p>
            <a:r>
              <a:rPr lang="en-CA" dirty="0" smtClean="0"/>
              <a:t>It includes the littoral zone (between low and high tide marks), and the </a:t>
            </a:r>
            <a:r>
              <a:rPr lang="en-CA" dirty="0" err="1" smtClean="0"/>
              <a:t>supralittoral</a:t>
            </a:r>
            <a:r>
              <a:rPr lang="en-CA" dirty="0" smtClean="0"/>
              <a:t> zone (salt water spray zone).</a:t>
            </a:r>
          </a:p>
          <a:p>
            <a:endParaRPr lang="en-CA" dirty="0" smtClean="0"/>
          </a:p>
          <a:p>
            <a:r>
              <a:rPr lang="en-CA" dirty="0" smtClean="0"/>
              <a:t>Characteristics:</a:t>
            </a:r>
          </a:p>
          <a:p>
            <a:pPr lvl="1"/>
            <a:r>
              <a:rPr lang="en-CA" dirty="0" smtClean="0"/>
              <a:t>Coastal profile (sandy beach, pebble beach, rocky shore)</a:t>
            </a:r>
          </a:p>
          <a:p>
            <a:pPr lvl="1"/>
            <a:r>
              <a:rPr lang="en-CA" dirty="0" smtClean="0"/>
              <a:t>Tidal regime, shore line topography, wind and wave regime</a:t>
            </a:r>
          </a:p>
          <a:p>
            <a:endParaRPr lang="en-CA" dirty="0" smtClean="0"/>
          </a:p>
          <a:p>
            <a:r>
              <a:rPr lang="en-CA" dirty="0" smtClean="0"/>
              <a:t>Resources:</a:t>
            </a:r>
          </a:p>
          <a:p>
            <a:pPr lvl="1"/>
            <a:r>
              <a:rPr lang="en-CA" dirty="0" smtClean="0"/>
              <a:t>Sand and gravel extraction</a:t>
            </a:r>
          </a:p>
          <a:p>
            <a:pPr lvl="1"/>
            <a:r>
              <a:rPr lang="en-CA" dirty="0" smtClean="0"/>
              <a:t>Exploitation for tourism and recreation, and forest resources</a:t>
            </a:r>
          </a:p>
          <a:p>
            <a:pPr lvl="1"/>
            <a:r>
              <a:rPr lang="en-CA" dirty="0" smtClean="0"/>
              <a:t>Uses for human settlement, port development, aquaculture, and land reclamation.</a:t>
            </a:r>
            <a:endParaRPr lang="en-CA" dirty="0"/>
          </a:p>
        </p:txBody>
      </p:sp>
    </p:spTree>
    <p:extLst>
      <p:ext uri="{BB962C8B-B14F-4D97-AF65-F5344CB8AC3E}">
        <p14:creationId xmlns:p14="http://schemas.microsoft.com/office/powerpoint/2010/main" val="10750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Terrestrial Sub-System</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The Terrestrial sub-system consists of land where human or other activity can affect the marine environment.</a:t>
            </a:r>
          </a:p>
          <a:p>
            <a:endParaRPr lang="en-CA" dirty="0"/>
          </a:p>
          <a:p>
            <a:r>
              <a:rPr lang="en-CA" dirty="0" smtClean="0"/>
              <a:t>Characteristics </a:t>
            </a:r>
          </a:p>
          <a:p>
            <a:pPr lvl="1"/>
            <a:r>
              <a:rPr lang="en-CA" dirty="0" smtClean="0"/>
              <a:t>Topography</a:t>
            </a:r>
          </a:p>
          <a:p>
            <a:pPr lvl="1"/>
            <a:r>
              <a:rPr lang="en-CA" dirty="0" smtClean="0"/>
              <a:t>Soil types</a:t>
            </a:r>
          </a:p>
          <a:p>
            <a:pPr lvl="1"/>
            <a:r>
              <a:rPr lang="en-CA" dirty="0" smtClean="0"/>
              <a:t>Surface water resources</a:t>
            </a:r>
          </a:p>
          <a:p>
            <a:pPr lvl="1"/>
            <a:r>
              <a:rPr lang="en-CA" dirty="0" smtClean="0"/>
              <a:t>Aquifer structure and groundwater resources</a:t>
            </a:r>
            <a:endParaRPr lang="en-CA" dirty="0"/>
          </a:p>
          <a:p>
            <a:r>
              <a:rPr lang="en-CA" dirty="0" smtClean="0"/>
              <a:t>Resources:</a:t>
            </a:r>
          </a:p>
          <a:p>
            <a:pPr lvl="1"/>
            <a:r>
              <a:rPr lang="en-CA" dirty="0" smtClean="0"/>
              <a:t>Use of terrestrial and freshwater resources</a:t>
            </a:r>
          </a:p>
          <a:p>
            <a:pPr lvl="1"/>
            <a:r>
              <a:rPr lang="en-CA" dirty="0" smtClean="0"/>
              <a:t>Agriculture and aquaculture</a:t>
            </a:r>
          </a:p>
          <a:p>
            <a:pPr lvl="1"/>
            <a:r>
              <a:rPr lang="en-CA" dirty="0" smtClean="0"/>
              <a:t>Industry </a:t>
            </a:r>
          </a:p>
          <a:p>
            <a:pPr lvl="1"/>
            <a:r>
              <a:rPr lang="en-CA" dirty="0" smtClean="0"/>
              <a:t>Human Settlement</a:t>
            </a:r>
          </a:p>
          <a:p>
            <a:endParaRPr lang="en-CA" dirty="0"/>
          </a:p>
        </p:txBody>
      </p:sp>
    </p:spTree>
    <p:extLst>
      <p:ext uri="{BB962C8B-B14F-4D97-AF65-F5344CB8AC3E}">
        <p14:creationId xmlns:p14="http://schemas.microsoft.com/office/powerpoint/2010/main" val="249095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Coastline vs. Shoreline</a:t>
            </a:r>
            <a:endParaRPr lang="en-CA" dirty="0"/>
          </a:p>
        </p:txBody>
      </p:sp>
      <p:sp>
        <p:nvSpPr>
          <p:cNvPr id="3" name="Content Placeholder 2"/>
          <p:cNvSpPr>
            <a:spLocks noGrp="1"/>
          </p:cNvSpPr>
          <p:nvPr>
            <p:ph idx="1"/>
          </p:nvPr>
        </p:nvSpPr>
        <p:spPr>
          <a:xfrm>
            <a:off x="1120000" y="1515762"/>
            <a:ext cx="10233800" cy="4661201"/>
          </a:xfrm>
        </p:spPr>
        <p:txBody>
          <a:bodyPr>
            <a:normAutofit fontScale="77500" lnSpcReduction="20000"/>
          </a:bodyPr>
          <a:lstStyle/>
          <a:p>
            <a:r>
              <a:rPr lang="en-US" altLang="en-US" sz="3600" b="1" dirty="0">
                <a:solidFill>
                  <a:schemeClr val="tx1"/>
                </a:solidFill>
                <a:ea typeface="ＭＳ Ｐゴシック" panose="020B0600070205080204" pitchFamily="34" charset="-128"/>
              </a:rPr>
              <a:t>Coast:</a:t>
            </a:r>
            <a:r>
              <a:rPr lang="en-US" altLang="en-US" sz="3600" dirty="0">
                <a:solidFill>
                  <a:schemeClr val="tx1"/>
                </a:solidFill>
                <a:ea typeface="ＭＳ Ｐゴシック" panose="020B0600070205080204" pitchFamily="34" charset="-128"/>
              </a:rPr>
              <a:t> Area of contact between land and sea—Extend inland until meets a different geographical </a:t>
            </a:r>
            <a:r>
              <a:rPr lang="en-US" altLang="en-US" sz="3600" dirty="0" smtClean="0">
                <a:solidFill>
                  <a:schemeClr val="tx1"/>
                </a:solidFill>
                <a:ea typeface="ＭＳ Ｐゴシック" panose="020B0600070205080204" pitchFamily="34" charset="-128"/>
              </a:rPr>
              <a:t>setting</a:t>
            </a:r>
          </a:p>
          <a:p>
            <a:r>
              <a:rPr lang="en-US" altLang="en-US" sz="3600" dirty="0" smtClean="0">
                <a:solidFill>
                  <a:schemeClr val="tx1"/>
                </a:solidFill>
                <a:ea typeface="ＭＳ Ｐゴシック" panose="020B0600070205080204" pitchFamily="34" charset="-128"/>
              </a:rPr>
              <a:t>Coastline follows the general line of the coast(sometimes in the case of small inlets or bays the coastline is measured as running directly across, joining the coastline on the opposite side.)</a:t>
            </a:r>
          </a:p>
          <a:p>
            <a:r>
              <a:rPr lang="en-US" altLang="en-US" sz="3600" dirty="0" smtClean="0">
                <a:solidFill>
                  <a:schemeClr val="tx1"/>
                </a:solidFill>
                <a:ea typeface="ＭＳ Ｐゴシック" panose="020B0600070205080204" pitchFamily="34" charset="-128"/>
              </a:rPr>
              <a:t>Coastline is not measured as precisely as shoreline.</a:t>
            </a:r>
          </a:p>
          <a:p>
            <a:endParaRPr lang="en-US" altLang="en-US" sz="3600" u="sng" dirty="0">
              <a:solidFill>
                <a:schemeClr val="tx1"/>
              </a:solidFill>
              <a:ea typeface="ＭＳ Ｐゴシック" panose="020B0600070205080204" pitchFamily="34" charset="-128"/>
            </a:endParaRPr>
          </a:p>
          <a:p>
            <a:r>
              <a:rPr lang="en-US" altLang="en-US" sz="3600" b="1" dirty="0">
                <a:solidFill>
                  <a:schemeClr val="tx1"/>
                </a:solidFill>
                <a:ea typeface="ＭＳ Ｐゴシック" panose="020B0600070205080204" pitchFamily="34" charset="-128"/>
              </a:rPr>
              <a:t>Shoreline:</a:t>
            </a:r>
            <a:r>
              <a:rPr lang="en-US" altLang="en-US" sz="3600" dirty="0">
                <a:solidFill>
                  <a:schemeClr val="tx1"/>
                </a:solidFill>
                <a:ea typeface="ＭＳ Ｐゴシック" panose="020B0600070205080204" pitchFamily="34" charset="-128"/>
              </a:rPr>
              <a:t> Precise boundary where water meets adjacent dry </a:t>
            </a:r>
            <a:r>
              <a:rPr lang="en-US" altLang="en-US" sz="3600" dirty="0" smtClean="0">
                <a:solidFill>
                  <a:schemeClr val="tx1"/>
                </a:solidFill>
                <a:ea typeface="ＭＳ Ｐゴシック" panose="020B0600070205080204" pitchFamily="34" charset="-128"/>
              </a:rPr>
              <a:t>land.</a:t>
            </a:r>
          </a:p>
          <a:p>
            <a:r>
              <a:rPr lang="en-US" altLang="en-US" sz="3600" dirty="0" smtClean="0">
                <a:solidFill>
                  <a:schemeClr val="tx1"/>
                </a:solidFill>
                <a:ea typeface="ＭＳ Ｐゴシック" panose="020B0600070205080204" pitchFamily="34" charset="-128"/>
              </a:rPr>
              <a:t>The shoreline is the perimeter of the land along the water’s edge, measured to the closest exactness as possible.  As a result shoreline is generally longer for a particular location.</a:t>
            </a:r>
          </a:p>
          <a:p>
            <a:endParaRPr lang="en-US" altLang="en-US" sz="3600" dirty="0" smtClean="0">
              <a:solidFill>
                <a:schemeClr val="tx1"/>
              </a:solidFill>
              <a:ea typeface="ＭＳ Ｐゴシック" panose="020B0600070205080204" pitchFamily="34" charset="-128"/>
            </a:endParaRPr>
          </a:p>
          <a:p>
            <a:pPr>
              <a:buNone/>
            </a:pPr>
            <a:endParaRPr lang="en-US" altLang="en-US" sz="3600" dirty="0">
              <a:solidFill>
                <a:schemeClr val="tx1"/>
              </a:solidFill>
              <a:ea typeface="ＭＳ Ｐゴシック" panose="020B0600070205080204" pitchFamily="34" charset="-128"/>
            </a:endParaRPr>
          </a:p>
          <a:p>
            <a:endParaRPr lang="en-CA" dirty="0">
              <a:solidFill>
                <a:schemeClr val="tx1"/>
              </a:solidFill>
            </a:endParaRPr>
          </a:p>
        </p:txBody>
      </p:sp>
    </p:spTree>
    <p:extLst>
      <p:ext uri="{BB962C8B-B14F-4D97-AF65-F5344CB8AC3E}">
        <p14:creationId xmlns:p14="http://schemas.microsoft.com/office/powerpoint/2010/main" val="271412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Canada’s Coastline </a:t>
            </a:r>
            <a:endParaRPr lang="en-CA" dirty="0"/>
          </a:p>
        </p:txBody>
      </p:sp>
      <p:sp>
        <p:nvSpPr>
          <p:cNvPr id="3" name="Content Placeholder 2"/>
          <p:cNvSpPr>
            <a:spLocks noGrp="1"/>
          </p:cNvSpPr>
          <p:nvPr>
            <p:ph idx="1"/>
          </p:nvPr>
        </p:nvSpPr>
        <p:spPr/>
        <p:txBody>
          <a:bodyPr/>
          <a:lstStyle/>
          <a:p>
            <a:r>
              <a:rPr lang="en-US" altLang="en-US" dirty="0">
                <a:solidFill>
                  <a:schemeClr val="tx1"/>
                </a:solidFill>
                <a:ea typeface="ＭＳ Ｐゴシック" panose="020B0600070205080204" pitchFamily="34" charset="-128"/>
              </a:rPr>
              <a:t>Globally, Canada has the longest coastline of any country.  The coastline includes the mainland coast and also the coasts of offshore  islands</a:t>
            </a:r>
            <a:r>
              <a:rPr lang="en-US" altLang="en-US" dirty="0" smtClean="0">
                <a:solidFill>
                  <a:schemeClr val="tx1"/>
                </a:solidFill>
                <a:ea typeface="ＭＳ Ｐゴシック" panose="020B0600070205080204" pitchFamily="34" charset="-128"/>
              </a:rPr>
              <a:t>.</a:t>
            </a:r>
          </a:p>
          <a:p>
            <a:endParaRPr lang="en-US" altLang="en-US" dirty="0">
              <a:solidFill>
                <a:schemeClr val="tx1"/>
              </a:solidFill>
              <a:ea typeface="ＭＳ Ｐゴシック" panose="020B0600070205080204" pitchFamily="34" charset="-128"/>
            </a:endParaRPr>
          </a:p>
          <a:p>
            <a:r>
              <a:rPr lang="en-US" altLang="en-US" dirty="0">
                <a:solidFill>
                  <a:schemeClr val="tx1"/>
                </a:solidFill>
                <a:ea typeface="ＭＳ Ｐゴシック" panose="020B0600070205080204" pitchFamily="34" charset="-128"/>
              </a:rPr>
              <a:t>The total length of Canada’s coastline is 243 042 km</a:t>
            </a:r>
            <a:r>
              <a:rPr lang="en-US" altLang="en-US" dirty="0" smtClean="0">
                <a:solidFill>
                  <a:schemeClr val="tx1"/>
                </a:solidFill>
                <a:ea typeface="ＭＳ Ｐゴシック" panose="020B0600070205080204" pitchFamily="34" charset="-128"/>
              </a:rPr>
              <a:t>.</a:t>
            </a:r>
          </a:p>
          <a:p>
            <a:endParaRPr lang="en-US" altLang="en-US" dirty="0">
              <a:solidFill>
                <a:schemeClr val="tx1"/>
              </a:solidFill>
              <a:ea typeface="ＭＳ Ｐゴシック" panose="020B0600070205080204" pitchFamily="34" charset="-128"/>
            </a:endParaRPr>
          </a:p>
          <a:p>
            <a:endParaRPr lang="en-CA" dirty="0"/>
          </a:p>
        </p:txBody>
      </p:sp>
    </p:spTree>
    <p:extLst>
      <p:ext uri="{BB962C8B-B14F-4D97-AF65-F5344CB8AC3E}">
        <p14:creationId xmlns:p14="http://schemas.microsoft.com/office/powerpoint/2010/main" val="106640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6"/>
          <p:cNvSpPr>
            <a:spLocks noGrp="1" noChangeArrowheads="1"/>
          </p:cNvSpPr>
          <p:nvPr>
            <p:ph idx="1"/>
          </p:nvPr>
        </p:nvSpPr>
        <p:spPr>
          <a:xfrm>
            <a:off x="772213" y="1700809"/>
            <a:ext cx="9134391" cy="4114801"/>
          </a:xfrm>
        </p:spPr>
        <p:txBody>
          <a:bodyPr/>
          <a:lstStyle/>
          <a:p>
            <a:pPr eaLnBrk="1" hangingPunct="1">
              <a:buFontTx/>
              <a:buNone/>
            </a:pPr>
            <a:r>
              <a:rPr lang="en-US" altLang="en-US" u="sng" dirty="0" smtClean="0">
                <a:ea typeface="ＭＳ Ｐゴシック" panose="020B0600070205080204" pitchFamily="34" charset="-128"/>
              </a:rPr>
              <a:t>Waves</a:t>
            </a:r>
            <a:r>
              <a:rPr lang="en-US" altLang="en-US" dirty="0" smtClean="0">
                <a:ea typeface="ＭＳ Ｐゴシック" panose="020B0600070205080204" pitchFamily="34" charset="-128"/>
              </a:rPr>
              <a:t>: transport energy by motion—ultimate source of wave energy is the sun</a:t>
            </a:r>
          </a:p>
          <a:p>
            <a:pPr eaLnBrk="1" hangingPunct="1">
              <a:buFontTx/>
              <a:buNone/>
            </a:pPr>
            <a:r>
              <a:rPr lang="en-US" altLang="en-US" u="sng" dirty="0" err="1" smtClean="0">
                <a:ea typeface="ＭＳ Ｐゴシック" panose="020B0600070205080204" pitchFamily="34" charset="-128"/>
              </a:rPr>
              <a:t>Longshore</a:t>
            </a:r>
            <a:r>
              <a:rPr lang="en-US" altLang="en-US" u="sng" dirty="0" smtClean="0">
                <a:ea typeface="ＭＳ Ｐゴシック" panose="020B0600070205080204" pitchFamily="34" charset="-128"/>
              </a:rPr>
              <a:t> current</a:t>
            </a:r>
            <a:r>
              <a:rPr lang="en-US" altLang="en-US" dirty="0" smtClean="0">
                <a:ea typeface="ＭＳ Ｐゴシック" panose="020B0600070205080204" pitchFamily="34" charset="-128"/>
              </a:rPr>
              <a:t>: Current that parallels shoreline developed by waves coming in at an angle to shore. </a:t>
            </a:r>
          </a:p>
        </p:txBody>
      </p:sp>
      <p:sp>
        <p:nvSpPr>
          <p:cNvPr id="10242" name="Rectangle 2"/>
          <p:cNvSpPr>
            <a:spLocks noGrp="1" noChangeArrowheads="1"/>
          </p:cNvSpPr>
          <p:nvPr>
            <p:ph type="title"/>
          </p:nvPr>
        </p:nvSpPr>
        <p:spPr>
          <a:xfrm>
            <a:off x="767409" y="116632"/>
            <a:ext cx="9144001" cy="1371600"/>
          </a:xfrm>
        </p:spPr>
        <p:txBody>
          <a:bodyPr/>
          <a:lstStyle/>
          <a:p>
            <a:pPr eaLnBrk="1" hangingPunct="1"/>
            <a:r>
              <a:rPr lang="en-US" altLang="en-US" dirty="0" smtClean="0">
                <a:solidFill>
                  <a:schemeClr val="tx1"/>
                </a:solidFill>
                <a:ea typeface="ＭＳ Ｐゴシック" panose="020B0600070205080204" pitchFamily="34" charset="-128"/>
              </a:rPr>
              <a:t>Shaping of Shorelines</a:t>
            </a:r>
          </a:p>
        </p:txBody>
      </p:sp>
      <p:pic>
        <p:nvPicPr>
          <p:cNvPr id="10243" name="Picture 4" descr="Pipeline_Hawaii"/>
          <p:cNvPicPr>
            <a:picLocks noChangeAspect="1" noChangeArrowheads="1"/>
          </p:cNvPicPr>
          <p:nvPr/>
        </p:nvPicPr>
        <p:blipFill>
          <a:blip r:embed="rId2">
            <a:extLst>
              <a:ext uri="{28A0092B-C50C-407E-A947-70E740481C1C}">
                <a14:useLocalDpi xmlns:a14="http://schemas.microsoft.com/office/drawing/2010/main" val="0"/>
              </a:ext>
            </a:extLst>
          </a:blip>
          <a:srcRect t="12462"/>
          <a:stretch>
            <a:fillRect/>
          </a:stretch>
        </p:blipFill>
        <p:spPr bwMode="auto">
          <a:xfrm>
            <a:off x="1676400" y="3429002"/>
            <a:ext cx="52578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0245" name="Picture 7" descr="19_01"/>
          <p:cNvPicPr>
            <a:picLocks noChangeAspect="1" noChangeArrowheads="1"/>
          </p:cNvPicPr>
          <p:nvPr/>
        </p:nvPicPr>
        <p:blipFill>
          <a:blip r:embed="rId3" cstate="print">
            <a:extLst>
              <a:ext uri="{28A0092B-C50C-407E-A947-70E740481C1C}">
                <a14:useLocalDpi xmlns:a14="http://schemas.microsoft.com/office/drawing/2010/main" val="0"/>
              </a:ext>
            </a:extLst>
          </a:blip>
          <a:srcRect l="1347" t="7777" r="1683" b="4445"/>
          <a:stretch>
            <a:fillRect/>
          </a:stretch>
        </p:blipFill>
        <p:spPr bwMode="auto">
          <a:xfrm>
            <a:off x="7104113" y="3433138"/>
            <a:ext cx="2952328" cy="323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2150714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273</TotalTime>
  <Words>1978</Words>
  <Application>Microsoft Office PowerPoint</Application>
  <PresentationFormat>Widescreen</PresentationFormat>
  <Paragraphs>374</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Corbel</vt:lpstr>
      <vt:lpstr>Wingdings 2</vt:lpstr>
      <vt:lpstr>Depth</vt:lpstr>
      <vt:lpstr>Unit 3 Coastal Zones </vt:lpstr>
      <vt:lpstr>What is a Coastal Zone?</vt:lpstr>
      <vt:lpstr>Subsystems of the Coastal Zone</vt:lpstr>
      <vt:lpstr>Marine Sub-System</vt:lpstr>
      <vt:lpstr>Coast Sub-System</vt:lpstr>
      <vt:lpstr>Terrestrial Sub-System</vt:lpstr>
      <vt:lpstr>Coastline vs. Shoreline</vt:lpstr>
      <vt:lpstr>Canada’s Coastline </vt:lpstr>
      <vt:lpstr>Shaping of Shorelines</vt:lpstr>
      <vt:lpstr>Longshore Currents</vt:lpstr>
      <vt:lpstr>Coastal Erosion</vt:lpstr>
      <vt:lpstr>Coastal Erosion</vt:lpstr>
      <vt:lpstr>PowerPoint Presentation</vt:lpstr>
      <vt:lpstr>Shorelines Can Be Straightened by Erosion (Wave Energy)</vt:lpstr>
      <vt:lpstr>PowerPoint Presentation</vt:lpstr>
      <vt:lpstr>Erosional Shores-Features</vt:lpstr>
      <vt:lpstr>Erosional Shores</vt:lpstr>
      <vt:lpstr>Depositional Shoreline Features</vt:lpstr>
      <vt:lpstr>PowerPoint Presentation</vt:lpstr>
      <vt:lpstr>Overview:  Beaches and Shoreline Processes</vt:lpstr>
      <vt:lpstr>Coastal Regions</vt:lpstr>
      <vt:lpstr>Coasts Are Shaped by Marine and Terrestrial Processes</vt:lpstr>
      <vt:lpstr>Shorelines Can Be Straightened by Erosion</vt:lpstr>
      <vt:lpstr>Beaches Often Have a Distinct Profile</vt:lpstr>
      <vt:lpstr>Beach Features </vt:lpstr>
      <vt:lpstr>PowerPoint Presentation</vt:lpstr>
      <vt:lpstr>Composition of Beaches</vt:lpstr>
      <vt:lpstr>Sand Movement Along Beach</vt:lpstr>
      <vt:lpstr>Hard Stabilization</vt:lpstr>
      <vt:lpstr>Hard Stabilization</vt:lpstr>
      <vt:lpstr>Jetties/Groins</vt:lpstr>
      <vt:lpstr>Groins and Groin Fields</vt:lpstr>
      <vt:lpstr>Breakwaters</vt:lpstr>
      <vt:lpstr>Seawalls</vt:lpstr>
      <vt:lpstr>Nova Scotia’s Coast </vt:lpstr>
      <vt:lpstr>Pressures on the Coast</vt:lpstr>
      <vt:lpstr>Add Climate Change </vt:lpstr>
      <vt:lpstr>6 Priority Coastal Issues in Nova Scotia</vt:lpstr>
      <vt:lpstr>Coastal Zone Variation in NS</vt:lpstr>
      <vt:lpstr>What are we doing to Protect our Coasts?</vt:lpstr>
      <vt:lpstr>Municipalities and Climate Change</vt:lpstr>
      <vt:lpstr>Adaptation</vt:lpstr>
      <vt:lpstr>Adaptation Principles</vt:lpstr>
      <vt:lpstr>Public Safety</vt:lpstr>
      <vt:lpstr>Ensure water quality and quantity</vt:lpstr>
      <vt:lpstr>Protect buildings and roads</vt:lpstr>
      <vt:lpstr>Let the coast do the work</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Density of Seawater</dc:title>
  <dc:creator>Techology Support</dc:creator>
  <cp:lastModifiedBy>Techology Support</cp:lastModifiedBy>
  <cp:revision>17</cp:revision>
  <dcterms:created xsi:type="dcterms:W3CDTF">2014-09-23T11:43:17Z</dcterms:created>
  <dcterms:modified xsi:type="dcterms:W3CDTF">2016-01-20T17:51:05Z</dcterms:modified>
</cp:coreProperties>
</file>