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sldIdLst>
    <p:sldId id="295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81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12" r:id="rId41"/>
    <p:sldId id="415" r:id="rId42"/>
    <p:sldId id="416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2016-01-24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F5B137-70EA-4FE8-916D-B566B5AD77A6}" type="slidenum">
              <a:rPr lang="en-CA" altLang="en-US" sz="1200" smtClean="0"/>
              <a:pPr/>
              <a:t>15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0654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0A8928-11D1-4779-8066-BE1E6A1E40A1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A5BEC4-99D5-4BB4-A886-5D70123DE8E6}" type="slidenum">
              <a:rPr lang="en-US" altLang="en-US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14474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3F3AC1-6E03-4DE5-B77C-85294E825F26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39266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4371B0-A798-4E4E-95E8-71E71AEF8AC6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17760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C620AC-FD6D-4B3E-9671-4060E002CCB9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57570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769A2D-62E5-4815-BF38-98960EF1AF7E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58377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E9C45E-2AA6-4A34-85F2-FB9690FEB67F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83369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9/98/Water_salinity_diagram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urnal_cycle" TargetMode="External"/><Relationship Id="rId2" Type="http://schemas.openxmlformats.org/officeDocument/2006/relationships/hyperlink" Target="http://en.wikipedia.org/wiki/Semi-diurna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482385" y="4697069"/>
            <a:ext cx="4709615" cy="1641490"/>
          </a:xfrm>
        </p:spPr>
        <p:txBody>
          <a:bodyPr>
            <a:normAutofit fontScale="90000"/>
          </a:bodyPr>
          <a:lstStyle/>
          <a:p>
            <a:r>
              <a:rPr lang="en-CA" sz="8800" dirty="0" smtClean="0"/>
              <a:t>Unit 1 Structure and Motion</a:t>
            </a:r>
            <a:br>
              <a:rPr lang="en-CA" sz="8800" dirty="0" smtClean="0"/>
            </a:br>
            <a:r>
              <a:rPr lang="en-CA" sz="8800" dirty="0" smtClean="0"/>
              <a:t>Part </a:t>
            </a:r>
            <a:r>
              <a:rPr lang="en-CA" sz="8800" dirty="0" smtClean="0"/>
              <a:t>3 </a:t>
            </a:r>
            <a:endParaRPr lang="en-CA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95901" y="3669318"/>
            <a:ext cx="9144000" cy="754025"/>
          </a:xfrm>
        </p:spPr>
        <p:txBody>
          <a:bodyPr>
            <a:noAutofit/>
          </a:bodyPr>
          <a:lstStyle/>
          <a:p>
            <a:r>
              <a:rPr lang="en-CA" sz="6600" dirty="0" smtClean="0"/>
              <a:t>Exam Review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34775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/>
              <a:t>Spring Tides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Highest High Tides and Lowest Low Tides.</a:t>
            </a:r>
          </a:p>
          <a:p>
            <a:endParaRPr lang="en-CA" altLang="en-US" smtClean="0"/>
          </a:p>
          <a:p>
            <a:r>
              <a:rPr lang="en-CA" altLang="en-US" smtClean="0"/>
              <a:t>Occurs every 14 – 15 days during full and new moons.</a:t>
            </a:r>
          </a:p>
          <a:p>
            <a:endParaRPr lang="en-CA" altLang="en-US" smtClean="0"/>
          </a:p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9340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/>
              <a:t>Neap Tides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/>
              <a:t>When the moon, the Earth and the sun are at right angles to each other the smallest tidal range occurs.</a:t>
            </a:r>
          </a:p>
          <a:p>
            <a:pPr>
              <a:lnSpc>
                <a:spcPct val="90000"/>
              </a:lnSpc>
            </a:pPr>
            <a:endParaRPr lang="en-CA" altLang="en-US"/>
          </a:p>
          <a:p>
            <a:pPr>
              <a:lnSpc>
                <a:spcPct val="90000"/>
              </a:lnSpc>
            </a:pPr>
            <a:r>
              <a:rPr lang="en-CA" altLang="en-US"/>
              <a:t>Neap tides are the lowest high tides and the highest low tides.</a:t>
            </a:r>
          </a:p>
          <a:p>
            <a:pPr>
              <a:lnSpc>
                <a:spcPct val="90000"/>
              </a:lnSpc>
            </a:pPr>
            <a:endParaRPr lang="en-CA" altLang="en-US"/>
          </a:p>
          <a:p>
            <a:pPr>
              <a:lnSpc>
                <a:spcPct val="90000"/>
              </a:lnSpc>
            </a:pPr>
            <a:r>
              <a:rPr lang="en-CA" altLang="en-US"/>
              <a:t>These occur during the first and last quarter of the lunar cycle.</a:t>
            </a:r>
          </a:p>
        </p:txBody>
      </p:sp>
    </p:spTree>
    <p:extLst>
      <p:ext uri="{BB962C8B-B14F-4D97-AF65-F5344CB8AC3E}">
        <p14:creationId xmlns:p14="http://schemas.microsoft.com/office/powerpoint/2010/main" val="5505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wave?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Waves are disturbances in the ocean that transmit energy from one place to another.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Usually generated by wind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Can be generated by tides, volcanoes, landslides and storms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pic>
        <p:nvPicPr>
          <p:cNvPr id="5" name="Picture 9" descr="FG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131095"/>
            <a:ext cx="4246808" cy="472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952750" y="352764"/>
            <a:ext cx="6400800" cy="857250"/>
          </a:xfrm>
        </p:spPr>
        <p:txBody>
          <a:bodyPr/>
          <a:lstStyle/>
          <a:p>
            <a:pPr eaLnBrk="1" hangingPunct="1"/>
            <a:r>
              <a:rPr lang="en-US" altLang="en-US" sz="3000" u="sng" dirty="0"/>
              <a:t>Wave characteristics and Terminology</a:t>
            </a:r>
          </a:p>
        </p:txBody>
      </p:sp>
      <p:sp>
        <p:nvSpPr>
          <p:cNvPr id="11267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6057900" cy="1371600"/>
          </a:xfrm>
        </p:spPr>
        <p:txBody>
          <a:bodyPr/>
          <a:lstStyle/>
          <a:p>
            <a:pPr eaLnBrk="1" hangingPunct="1"/>
            <a:r>
              <a:rPr lang="en-US" altLang="en-US" dirty="0"/>
              <a:t>Crest  ,Trough, Wave height (</a:t>
            </a:r>
            <a:r>
              <a:rPr lang="en-US" altLang="en-US" i="1" dirty="0"/>
              <a:t>H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Wavelength (</a:t>
            </a:r>
            <a:r>
              <a:rPr lang="en-US" altLang="en-US" i="1" dirty="0"/>
              <a:t>L</a:t>
            </a:r>
            <a:r>
              <a:rPr lang="en-US" altLang="en-US" dirty="0"/>
              <a:t>), Still water level, Wave depth (d)</a:t>
            </a:r>
          </a:p>
        </p:txBody>
      </p:sp>
      <p:pic>
        <p:nvPicPr>
          <p:cNvPr id="11268" name="Picture 1032" descr="1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3" y="2635480"/>
            <a:ext cx="5338120" cy="410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7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FG08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75" y="3559589"/>
            <a:ext cx="5861600" cy="30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Orbital motion in waves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Orbital size decreases with depth to zero at wave base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342131" y="585546"/>
            <a:ext cx="4194175" cy="4498975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15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658278" y="131661"/>
            <a:ext cx="2715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SzPct val="80000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5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Waves</a:t>
            </a:r>
            <a:r>
              <a:rPr lang="en-US" altLang="en-US" sz="1800" b="1" u="sng" dirty="0">
                <a:solidFill>
                  <a:schemeClr val="bg1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approaching shore</a:t>
            </a:r>
          </a:p>
        </p:txBody>
      </p:sp>
      <p:pic>
        <p:nvPicPr>
          <p:cNvPr id="15363" name="Picture 11" descr="1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5" y="635873"/>
            <a:ext cx="9859278" cy="607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0" y="1600200"/>
            <a:ext cx="6400800" cy="857250"/>
          </a:xfrm>
        </p:spPr>
        <p:txBody>
          <a:bodyPr/>
          <a:lstStyle/>
          <a:p>
            <a:pPr eaLnBrk="1" hangingPunct="1"/>
            <a:r>
              <a:rPr lang="en-US" altLang="en-US" sz="2400" u="sng"/>
              <a:t>Waves undergo physical changes in the surf zone</a:t>
            </a:r>
          </a:p>
        </p:txBody>
      </p:sp>
      <p:pic>
        <p:nvPicPr>
          <p:cNvPr id="39939" name="Picture 7" descr="EoO_10e_Figure_08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2" y="669702"/>
            <a:ext cx="11033661" cy="429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3752850" y="3200401"/>
            <a:ext cx="165735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Intermediate depth</a:t>
            </a:r>
          </a:p>
        </p:txBody>
      </p:sp>
      <p:pic>
        <p:nvPicPr>
          <p:cNvPr id="17411" name="Picture 9" descr="1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1" y="317679"/>
            <a:ext cx="10651492" cy="600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Circular orbital motion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6216" y="1988464"/>
            <a:ext cx="3429000" cy="2914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anose="02020603050405020304" pitchFamily="18" charset="0"/>
              </a:rPr>
              <a:t>As a wave travels, the water passes the energy along by moving in a circular orbit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Floating objects follow circular orbits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535216" y="3261123"/>
            <a:ext cx="685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19461" name="Picture 10" descr="FG08_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356381"/>
            <a:ext cx="3448049" cy="45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20873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Types of breakers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6293"/>
            <a:ext cx="5829300" cy="3143250"/>
          </a:xfrm>
        </p:spPr>
        <p:txBody>
          <a:bodyPr/>
          <a:lstStyle/>
          <a:p>
            <a:pPr eaLnBrk="1" hangingPunct="1"/>
            <a:r>
              <a:rPr lang="en-US" altLang="en-US" sz="1800" b="1" u="sng" dirty="0"/>
              <a:t>Spilling breakers</a:t>
            </a:r>
          </a:p>
          <a:p>
            <a:pPr lvl="1" eaLnBrk="1" hangingPunct="1"/>
            <a:r>
              <a:rPr lang="en-US" altLang="en-US" sz="1500" b="1" i="1" dirty="0"/>
              <a:t>Gentle beach</a:t>
            </a:r>
            <a:r>
              <a:rPr lang="en-US" altLang="en-US" sz="1500" dirty="0"/>
              <a:t> slope allows waves to disperse energy gradually </a:t>
            </a:r>
          </a:p>
          <a:p>
            <a:pPr eaLnBrk="1" hangingPunct="1"/>
            <a:r>
              <a:rPr lang="en-US" altLang="en-US" sz="1800" b="1" u="sng" dirty="0"/>
              <a:t>Plunging breakers</a:t>
            </a:r>
          </a:p>
          <a:p>
            <a:pPr lvl="1" eaLnBrk="1" hangingPunct="1"/>
            <a:r>
              <a:rPr lang="en-US" altLang="en-US" sz="1500" b="1" i="1" dirty="0"/>
              <a:t>Moderately steep</a:t>
            </a:r>
            <a:r>
              <a:rPr lang="en-US" altLang="en-US" sz="1500" dirty="0"/>
              <a:t> beach slope gives waves a curling shape that propels surfers</a:t>
            </a:r>
          </a:p>
          <a:p>
            <a:pPr eaLnBrk="1" hangingPunct="1"/>
            <a:r>
              <a:rPr lang="en-US" altLang="en-US" sz="1800" b="1" u="sng" dirty="0"/>
              <a:t>Surging breakers</a:t>
            </a:r>
          </a:p>
          <a:p>
            <a:pPr lvl="1" eaLnBrk="1" hangingPunct="1"/>
            <a:r>
              <a:rPr lang="en-US" altLang="en-US" sz="1500" b="1" i="1" dirty="0"/>
              <a:t>Abrupt beach</a:t>
            </a:r>
            <a:r>
              <a:rPr lang="en-US" altLang="en-US" sz="1500" dirty="0"/>
              <a:t> slope makes waves build up and  break rapidly at the shore</a:t>
            </a:r>
          </a:p>
        </p:txBody>
      </p:sp>
      <p:pic>
        <p:nvPicPr>
          <p:cNvPr id="40964" name="Picture 5" descr="runswick-beach-yorksh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4557713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DSCF18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4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Newquay-Bodyboarder_793534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330305"/>
            <a:ext cx="211455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are Tides?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Tides are high and low water levels caused by the gravitational pull of the moon and the sun and the spinning of the Earth.</a:t>
            </a:r>
          </a:p>
          <a:p>
            <a:endParaRPr lang="en-CA" altLang="en-US" smtClean="0"/>
          </a:p>
          <a:p>
            <a:r>
              <a:rPr lang="en-CA" altLang="en-US" smtClean="0"/>
              <a:t>The difference between water levels at high and low tide is called the </a:t>
            </a:r>
            <a:r>
              <a:rPr lang="en-CA" altLang="en-US" b="1" smtClean="0"/>
              <a:t>tidal range</a:t>
            </a:r>
            <a:r>
              <a:rPr lang="en-CA" altLang="en-US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8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u="sng" smtClean="0"/>
              <a:t>Waves can bend along a straight shoreline (Refraction)</a:t>
            </a:r>
          </a:p>
        </p:txBody>
      </p:sp>
      <p:pic>
        <p:nvPicPr>
          <p:cNvPr id="41987" name="Picture 6" descr="FG08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857502"/>
            <a:ext cx="6115050" cy="24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43011" name="Picture 2" descr="C07F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38"/>
          <a:stretch>
            <a:fillRect/>
          </a:stretch>
        </p:blipFill>
        <p:spPr>
          <a:xfrm>
            <a:off x="3352800" y="1543050"/>
            <a:ext cx="531495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FG08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429001"/>
            <a:ext cx="4000500" cy="282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2971800" y="265509"/>
            <a:ext cx="5829300" cy="457200"/>
          </a:xfrm>
        </p:spPr>
        <p:txBody>
          <a:bodyPr/>
          <a:lstStyle/>
          <a:p>
            <a:pPr eaLnBrk="1" hangingPunct="1"/>
            <a:r>
              <a:rPr lang="en-US" altLang="en-US" sz="2400" u="sng" dirty="0"/>
              <a:t>Wave refraction erodes shorelines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14550" y="917614"/>
            <a:ext cx="6686550" cy="1943100"/>
          </a:xfrm>
        </p:spPr>
        <p:txBody>
          <a:bodyPr/>
          <a:lstStyle/>
          <a:p>
            <a:pPr eaLnBrk="1" hangingPunct="1"/>
            <a:r>
              <a:rPr lang="en-US" altLang="en-US" dirty="0"/>
              <a:t>During wave refraction energy is concentrated at headlands and dispersed in bays.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</a:t>
            </a:r>
            <a:r>
              <a:rPr lang="en-US" altLang="en-US" dirty="0"/>
              <a:t>causes erosion of the coastline.</a:t>
            </a:r>
          </a:p>
        </p:txBody>
      </p:sp>
    </p:spTree>
    <p:extLst>
      <p:ext uri="{BB962C8B-B14F-4D97-AF65-F5344CB8AC3E}">
        <p14:creationId xmlns:p14="http://schemas.microsoft.com/office/powerpoint/2010/main" val="9079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FG08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1"/>
            <a:ext cx="3657600" cy="22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304800"/>
            <a:ext cx="5829300" cy="85725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Wave reflection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162050"/>
            <a:ext cx="3581400" cy="3143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Wave energy is </a:t>
            </a:r>
            <a:r>
              <a:rPr lang="en-US" altLang="en-US" b="1" dirty="0" smtClean="0"/>
              <a:t>reflected</a:t>
            </a:r>
            <a:r>
              <a:rPr lang="en-US" altLang="en-US" dirty="0" smtClean="0"/>
              <a:t> (bounced back) when it hits  solid objects</a:t>
            </a:r>
          </a:p>
          <a:p>
            <a:pPr eaLnBrk="1" hangingPunct="1"/>
            <a:r>
              <a:rPr lang="en-US" altLang="en-US" dirty="0" smtClean="0"/>
              <a:t>Wave reflection produces large waves and erosion.  </a:t>
            </a:r>
          </a:p>
        </p:txBody>
      </p:sp>
    </p:spTree>
    <p:extLst>
      <p:ext uri="{BB962C8B-B14F-4D97-AF65-F5344CB8AC3E}">
        <p14:creationId xmlns:p14="http://schemas.microsoft.com/office/powerpoint/2010/main" val="12606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Tsunami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Tsunami terminology</a:t>
            </a:r>
          </a:p>
          <a:p>
            <a:pPr lvl="1" eaLnBrk="1" hangingPunct="1"/>
            <a:r>
              <a:rPr lang="en-US" altLang="en-US" sz="2100" dirty="0"/>
              <a:t>Japanese term meaning “</a:t>
            </a:r>
            <a:r>
              <a:rPr lang="en-US" altLang="en-US" sz="2100" dirty="0" err="1"/>
              <a:t>harbour</a:t>
            </a:r>
            <a:r>
              <a:rPr lang="en-US" altLang="en-US" sz="2100" dirty="0"/>
              <a:t> wave”</a:t>
            </a:r>
          </a:p>
          <a:p>
            <a:pPr lvl="1" eaLnBrk="1" hangingPunct="1"/>
            <a:r>
              <a:rPr lang="en-US" altLang="en-US" sz="2100" dirty="0"/>
              <a:t>Also called “seismic sea waves”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Created by movement of the ocean floor by:</a:t>
            </a:r>
          </a:p>
          <a:p>
            <a:pPr lvl="1" eaLnBrk="1" hangingPunct="1"/>
            <a:r>
              <a:rPr lang="en-US" altLang="en-US" sz="2100" dirty="0"/>
              <a:t>Underwater fault movement</a:t>
            </a:r>
          </a:p>
          <a:p>
            <a:pPr lvl="1" eaLnBrk="1" hangingPunct="1"/>
            <a:r>
              <a:rPr lang="en-US" altLang="en-US" sz="2100" dirty="0"/>
              <a:t>Underwater avalanches</a:t>
            </a:r>
          </a:p>
          <a:p>
            <a:pPr lvl="1" eaLnBrk="1" hangingPunct="1"/>
            <a:r>
              <a:rPr lang="en-US" altLang="en-US" sz="2100" dirty="0"/>
              <a:t>Underwater volcanic eruptions</a:t>
            </a:r>
          </a:p>
        </p:txBody>
      </p:sp>
    </p:spTree>
    <p:extLst>
      <p:ext uri="{BB962C8B-B14F-4D97-AF65-F5344CB8AC3E}">
        <p14:creationId xmlns:p14="http://schemas.microsoft.com/office/powerpoint/2010/main" val="9751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FG08_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34" y="2780228"/>
            <a:ext cx="55435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Where do Tsunamis Originate?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Most tsunami originate from underwater fault movement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60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67050" y="5614988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067300" y="5614988"/>
            <a:ext cx="2171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5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810500" y="5614988"/>
            <a:ext cx="1428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0000"/>
              <a:buBlip>
                <a:blip r:embed="rId4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6633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CA" altLang="en-US" sz="1050"/>
          </a:p>
        </p:txBody>
      </p:sp>
      <p:pic>
        <p:nvPicPr>
          <p:cNvPr id="55302" name="Picture 161" descr="1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86" y="959418"/>
            <a:ext cx="4988204" cy="499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7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/>
              <a:t>Underwater fault movement</a:t>
            </a:r>
            <a:endParaRPr lang="en-CA" altLang="en-US" sz="3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2227" name="Picture 7" descr="fig3_tsunami_volcano_f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14551"/>
            <a:ext cx="4057650" cy="37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7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35" y="869930"/>
            <a:ext cx="8606307" cy="51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Tsunami characteristics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dirty="0"/>
              <a:t>Can travel at speeds over </a:t>
            </a:r>
            <a:r>
              <a:rPr lang="en-US" altLang="en-US" sz="3000" dirty="0">
                <a:cs typeface="Times New Roman" panose="02020603050405020304" pitchFamily="18" charset="0"/>
              </a:rPr>
              <a:t>700 kilometers </a:t>
            </a:r>
          </a:p>
          <a:p>
            <a:pPr eaLnBrk="1" hangingPunct="1"/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dirty="0">
                <a:cs typeface="Times New Roman" panose="02020603050405020304" pitchFamily="18" charset="0"/>
              </a:rPr>
              <a:t>Small wave height in the open ocean, so pass beneath ships unnoticed</a:t>
            </a:r>
          </a:p>
          <a:p>
            <a:pPr eaLnBrk="1" hangingPunct="1"/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dirty="0">
                <a:cs typeface="Times New Roman" panose="02020603050405020304" pitchFamily="18" charset="0"/>
              </a:rPr>
              <a:t>Build up to extreme heights in shallow coastal areas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/>
              <a:t>The Moons Relation to Ocean Tides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mtClean="0"/>
              <a:t>The primary source of ocean tides is lunar gravity.</a:t>
            </a:r>
          </a:p>
          <a:p>
            <a:pPr eaLnBrk="1" hangingPunct="1">
              <a:lnSpc>
                <a:spcPct val="90000"/>
              </a:lnSpc>
            </a:pPr>
            <a:endParaRPr lang="en-CA" altLang="en-US" smtClean="0"/>
          </a:p>
          <a:p>
            <a:pPr eaLnBrk="1" hangingPunct="1">
              <a:lnSpc>
                <a:spcPct val="90000"/>
              </a:lnSpc>
            </a:pPr>
            <a:r>
              <a:rPr lang="en-CA" altLang="en-US" smtClean="0"/>
              <a:t>A secondary source is solar gravity.  </a:t>
            </a:r>
          </a:p>
          <a:p>
            <a:pPr eaLnBrk="1" hangingPunct="1">
              <a:lnSpc>
                <a:spcPct val="90000"/>
              </a:lnSpc>
            </a:pPr>
            <a:endParaRPr lang="en-CA" altLang="en-US" smtClean="0"/>
          </a:p>
          <a:p>
            <a:pPr eaLnBrk="1" hangingPunct="1">
              <a:lnSpc>
                <a:spcPct val="90000"/>
              </a:lnSpc>
            </a:pPr>
            <a:r>
              <a:rPr lang="en-CA" altLang="en-US" smtClean="0"/>
              <a:t>The height of the tides depends on the distance between the earth and the moon on a given day.  </a:t>
            </a:r>
            <a:endParaRPr lang="en-CA" altLang="en-US" sz="3600"/>
          </a:p>
        </p:txBody>
      </p:sp>
    </p:spTree>
    <p:extLst>
      <p:ext uri="{BB962C8B-B14F-4D97-AF65-F5344CB8AC3E}">
        <p14:creationId xmlns:p14="http://schemas.microsoft.com/office/powerpoint/2010/main" val="34177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4275" name="Picture 2" descr="C07F13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3"/>
          <a:stretch>
            <a:fillRect/>
          </a:stretch>
        </p:blipFill>
        <p:spPr>
          <a:xfrm>
            <a:off x="2570410" y="973247"/>
            <a:ext cx="6507050" cy="49685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Coastal effects of tsunami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If trough arrives first, appear as a strong withdrawal of water (similar to an extreme and suddenly-occurring low tide)</a:t>
            </a:r>
          </a:p>
          <a:p>
            <a:pPr eaLnBrk="1" hangingPunct="1"/>
            <a:r>
              <a:rPr lang="en-US" altLang="en-US" sz="2400" dirty="0"/>
              <a:t>If crest arrives first, appear as a strong surge of water that can raise sea level many meters and flood inland areas</a:t>
            </a:r>
          </a:p>
        </p:txBody>
      </p:sp>
    </p:spTree>
    <p:extLst>
      <p:ext uri="{BB962C8B-B14F-4D97-AF65-F5344CB8AC3E}">
        <p14:creationId xmlns:p14="http://schemas.microsoft.com/office/powerpoint/2010/main" val="19018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December 26, 2004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264" y="1143000"/>
            <a:ext cx="3014003" cy="3263504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Sumatra Indonesia</a:t>
            </a:r>
          </a:p>
          <a:p>
            <a:endParaRPr lang="en-CA" dirty="0" smtClean="0"/>
          </a:p>
          <a:p>
            <a:r>
              <a:rPr lang="en-CA" dirty="0" smtClean="0"/>
              <a:t>Maximum wave: 35 meters (115 </a:t>
            </a:r>
            <a:r>
              <a:rPr lang="en-CA" dirty="0" err="1" smtClean="0"/>
              <a:t>ft</a:t>
            </a:r>
            <a:r>
              <a:rPr lang="en-CA" dirty="0" smtClean="0"/>
              <a:t>!)</a:t>
            </a:r>
          </a:p>
          <a:p>
            <a:endParaRPr lang="en-CA" dirty="0" smtClean="0"/>
          </a:p>
          <a:p>
            <a:r>
              <a:rPr lang="en-CA" dirty="0" smtClean="0"/>
              <a:t>Fatalities:  300 000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12" y="1929418"/>
            <a:ext cx="5875088" cy="39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6" descr="FG08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81" y="2226469"/>
            <a:ext cx="4101921" cy="29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Tsunami since 1900</a:t>
            </a:r>
          </a:p>
        </p:txBody>
      </p:sp>
      <p:sp>
        <p:nvSpPr>
          <p:cNvPr id="76804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Most tsunami are created near the margins of  the Pacific Ocean along the Pacific “Ring of Fire”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4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Tsunami warning system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Seismic listening stations track underwater earthquakes that could produce tsunami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Once a large earthquake occurs, the tsunami must be verified at a nearby station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If verified, a tsunami warning is issued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Successful in preventing loss of life (if people heed warnings)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Damage to property has been increasing</a:t>
            </a:r>
          </a:p>
        </p:txBody>
      </p:sp>
    </p:spTree>
    <p:extLst>
      <p:ext uri="{BB962C8B-B14F-4D97-AF65-F5344CB8AC3E}">
        <p14:creationId xmlns:p14="http://schemas.microsoft.com/office/powerpoint/2010/main" val="965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8851" name="Picture 4" descr="EoO_10e_Figure_08_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7758" y="1657350"/>
            <a:ext cx="2541985" cy="4343400"/>
          </a:xfrm>
        </p:spPr>
      </p:pic>
    </p:spTree>
    <p:extLst>
      <p:ext uri="{BB962C8B-B14F-4D97-AF65-F5344CB8AC3E}">
        <p14:creationId xmlns:p14="http://schemas.microsoft.com/office/powerpoint/2010/main" val="42326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850719"/>
            <a:ext cx="6934200" cy="85725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Formation of Water from Its Elements</a:t>
            </a:r>
          </a:p>
        </p:txBody>
      </p:sp>
      <p:pic>
        <p:nvPicPr>
          <p:cNvPr id="4099" name="Picture 5" descr="03_00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72" y="2571751"/>
            <a:ext cx="5460206" cy="33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550" y="1714500"/>
            <a:ext cx="6838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00" dirty="0"/>
              <a:t>Water is composed of Hydrogen and Oxygen atoms that combine in a </a:t>
            </a:r>
            <a:r>
              <a:rPr lang="en-CA" sz="2100" b="1" dirty="0"/>
              <a:t>fixed ratio</a:t>
            </a:r>
            <a:r>
              <a:rPr lang="en-CA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805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9302" y="2031772"/>
            <a:ext cx="7033611" cy="17169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1950" dirty="0"/>
              <a:t>A </a:t>
            </a:r>
            <a:r>
              <a:rPr lang="en-US" altLang="en-US" sz="1950" b="1" dirty="0"/>
              <a:t>molecule</a:t>
            </a:r>
            <a:r>
              <a:rPr lang="en-US" altLang="en-US" sz="1950" dirty="0"/>
              <a:t> is a group of atoms held together by </a:t>
            </a:r>
            <a:r>
              <a:rPr lang="en-US" altLang="en-US" sz="1950" b="1" dirty="0"/>
              <a:t>chemical bonds.</a:t>
            </a:r>
            <a:endParaRPr lang="en-US" altLang="en-US" sz="1950" dirty="0"/>
          </a:p>
          <a:p>
            <a:pPr marL="0" indent="0">
              <a:buNone/>
            </a:pPr>
            <a:endParaRPr lang="en-US" altLang="en-US" sz="1500" dirty="0"/>
          </a:p>
          <a:p>
            <a:pPr marL="0" indent="0">
              <a:buNone/>
            </a:pPr>
            <a:r>
              <a:rPr lang="en-US" altLang="en-US" sz="1950" dirty="0"/>
              <a:t>A water molecule is composed of two hydrogen atoms and one oxygen atom.</a:t>
            </a:r>
            <a:r>
              <a:rPr lang="en-US" altLang="en-US" sz="1950" b="1" dirty="0"/>
              <a:t> </a:t>
            </a:r>
          </a:p>
          <a:p>
            <a:pPr marL="0" indent="0">
              <a:buNone/>
            </a:pPr>
            <a:endParaRPr lang="en-US" altLang="en-US" sz="1950" dirty="0"/>
          </a:p>
          <a:p>
            <a:pPr marL="0" indent="0">
              <a:buNone/>
            </a:pPr>
            <a:r>
              <a:rPr lang="en-US" altLang="en-US" sz="1950" dirty="0"/>
              <a:t>Water is a</a:t>
            </a:r>
            <a:r>
              <a:rPr lang="en-US" altLang="en-US" sz="1950" b="1" dirty="0"/>
              <a:t> polar molecule, </a:t>
            </a:r>
            <a:r>
              <a:rPr lang="en-US" altLang="en-US" sz="1950" dirty="0"/>
              <a:t>having a positive and a negative side.</a:t>
            </a:r>
          </a:p>
          <a:p>
            <a:pPr marL="0" indent="0">
              <a:buNone/>
            </a:pPr>
            <a:endParaRPr lang="en-US" altLang="en-US" sz="1500" dirty="0"/>
          </a:p>
          <a:p>
            <a:pPr marL="0" indent="0">
              <a:buNone/>
            </a:pPr>
            <a:endParaRPr lang="en-US" altLang="en-US" sz="1500" u="sng" dirty="0"/>
          </a:p>
          <a:p>
            <a:pPr marL="0" indent="0">
              <a:buNone/>
            </a:pPr>
            <a:endParaRPr lang="en-US" altLang="en-US" sz="1350" dirty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2292556" y="12463"/>
            <a:ext cx="7880313" cy="233602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/>
              <a:t>The Water Molecule Is Held Together by Chemical Bonds</a:t>
            </a:r>
          </a:p>
        </p:txBody>
      </p:sp>
      <p:pic>
        <p:nvPicPr>
          <p:cNvPr id="8196" name="Picture 7" descr="0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56" y="3876726"/>
            <a:ext cx="764710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2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oO_10e_Figure_05_0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09" y="1858801"/>
            <a:ext cx="3940969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792900" y="1010841"/>
            <a:ext cx="440498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FB5C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100" u="sng"/>
              <a:t>Draw and label the Water Molecule</a:t>
            </a:r>
            <a:r>
              <a:rPr lang="en-CA" altLang="en-US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1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5351058" cy="5252720"/>
          </a:xfr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sz="15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u="sng" dirty="0"/>
              <a:t>What holds water molecules together?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/>
              <a:t>Hydrogen bonds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form when the positive end of one water molecule bonds to the negative end of another water molecule.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u="sng" dirty="0"/>
              <a:t>What are two important properties of water molecules?</a:t>
            </a:r>
            <a:endParaRPr lang="en-US" altLang="en-US" sz="2000" u="sng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000" u="sng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u="sng" dirty="0"/>
              <a:t>Cohesion </a:t>
            </a:r>
            <a:r>
              <a:rPr lang="en-US" altLang="en-US" sz="2000" b="1" dirty="0"/>
              <a:t>–</a:t>
            </a:r>
            <a:r>
              <a:rPr lang="en-US" altLang="en-US" sz="2000" dirty="0"/>
              <a:t> the ability of water molecules to stick to each other, creating surface tension.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u="sng" dirty="0"/>
              <a:t>Adhesion </a:t>
            </a:r>
            <a:r>
              <a:rPr lang="en-US" altLang="en-US" sz="2000" b="1" dirty="0"/>
              <a:t>– </a:t>
            </a:r>
            <a:r>
              <a:rPr lang="en-US" altLang="en-US" sz="2000" dirty="0"/>
              <a:t>the tendency of water molecules to stick to other substances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2667000" y="974110"/>
            <a:ext cx="6858000" cy="840230"/>
          </a:xfrm>
          <a:noFill/>
        </p:spPr>
        <p:txBody>
          <a:bodyPr>
            <a:spAutoFit/>
          </a:bodyPr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3316" name="Picture 7" descr="06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91" y="2187598"/>
            <a:ext cx="3067050" cy="318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064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Since the moon and the earth are not always the same distance apart, the tidal range changes daily.  </a:t>
            </a:r>
          </a:p>
          <a:p>
            <a:pPr eaLnBrk="1" hangingPunct="1"/>
            <a:endParaRPr lang="en-CA" altLang="en-US" smtClean="0"/>
          </a:p>
          <a:p>
            <a:pPr eaLnBrk="1" hangingPunct="1"/>
            <a:r>
              <a:rPr lang="en-CA" altLang="en-US" smtClean="0"/>
              <a:t>When the moon is farthest from the earth the lunar gravity is somewhat weaker.</a:t>
            </a:r>
            <a:endParaRPr lang="en-CA" altLang="en-US" sz="3600"/>
          </a:p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5261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7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57451"/>
            <a:ext cx="6858000" cy="19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330178" y="1234132"/>
            <a:ext cx="55316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 dirty="0"/>
              <a:t>Water is a great </a:t>
            </a:r>
            <a:r>
              <a:rPr lang="en-CA" altLang="en-US" sz="1800" b="1" dirty="0"/>
              <a:t>solvent</a:t>
            </a:r>
            <a:r>
              <a:rPr lang="en-CA" altLang="en-US" sz="1800" dirty="0"/>
              <a:t> (dissolver)  ….. It dissolves many gases and salts. The stuff that dissolves in solvents are called </a:t>
            </a:r>
            <a:r>
              <a:rPr lang="en-CA" altLang="en-US" sz="1800" b="1" dirty="0"/>
              <a:t>solutes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84394" y="4610096"/>
            <a:ext cx="6023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Solvent:</a:t>
            </a:r>
            <a:r>
              <a:rPr lang="en-CA" dirty="0"/>
              <a:t>  What does the dissolving (always the largest part of the solution)</a:t>
            </a:r>
          </a:p>
          <a:p>
            <a:endParaRPr lang="en-CA" dirty="0"/>
          </a:p>
          <a:p>
            <a:r>
              <a:rPr lang="en-CA" b="1" dirty="0"/>
              <a:t>Solute:  </a:t>
            </a:r>
            <a:r>
              <a:rPr lang="en-CA" dirty="0"/>
              <a:t>What is dissolved</a:t>
            </a:r>
          </a:p>
        </p:txBody>
      </p:sp>
    </p:spTree>
    <p:extLst>
      <p:ext uri="{BB962C8B-B14F-4D97-AF65-F5344CB8AC3E}">
        <p14:creationId xmlns:p14="http://schemas.microsoft.com/office/powerpoint/2010/main" val="1066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Salinity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2438400" y="1295400"/>
            <a:ext cx="4161234" cy="339447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Total amount of dissolved solids(salts) in water including dissolved gases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Ratio of mass of dissolved substances to mass of water sample</a:t>
            </a:r>
          </a:p>
        </p:txBody>
      </p:sp>
      <p:pic>
        <p:nvPicPr>
          <p:cNvPr id="26628" name="Picture 4" descr="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47" y="2239568"/>
            <a:ext cx="1328738" cy="26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Salinity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4294967295"/>
          </p:nvPr>
        </p:nvSpPr>
        <p:spPr>
          <a:xfrm>
            <a:off x="2068423" y="1219200"/>
            <a:ext cx="6286500" cy="971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Expressed in parts per thousand (</a:t>
            </a:r>
            <a:r>
              <a:rPr lang="en-US" altLang="en-US" dirty="0" err="1"/>
              <a:t>ppt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Average ocean salinity is 35 </a:t>
            </a:r>
            <a:r>
              <a:rPr lang="en-US" altLang="en-US" dirty="0" err="1"/>
              <a:t>ppt</a:t>
            </a:r>
            <a:r>
              <a:rPr lang="en-US" altLang="en-US" dirty="0"/>
              <a:t> (</a:t>
            </a:r>
            <a:r>
              <a:rPr lang="en-US" altLang="en-US" baseline="30000" dirty="0"/>
              <a:t>o</a:t>
            </a:r>
            <a:r>
              <a:rPr lang="en-US" altLang="en-US" dirty="0"/>
              <a:t>/</a:t>
            </a:r>
            <a:r>
              <a:rPr lang="en-US" altLang="en-US" baseline="-25000" dirty="0" err="1"/>
              <a:t>oo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u="sng" dirty="0"/>
          </a:p>
        </p:txBody>
      </p:sp>
      <p:pic>
        <p:nvPicPr>
          <p:cNvPr id="27652" name="Picture 4" descr="EoO_10e_Figure_05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1"/>
            <a:ext cx="4374356" cy="25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9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32771" name="Content Placeholder 4" descr="http://upload.wikimedia.org/wikipedia/commons/9/98/Water_salinity_diagram.png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9856" y="1881188"/>
            <a:ext cx="3092053" cy="3910013"/>
          </a:xfrm>
        </p:spPr>
      </p:pic>
    </p:spTree>
    <p:extLst>
      <p:ext uri="{BB962C8B-B14F-4D97-AF65-F5344CB8AC3E}">
        <p14:creationId xmlns:p14="http://schemas.microsoft.com/office/powerpoint/2010/main" val="792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0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039542"/>
            <a:ext cx="6724650" cy="29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01543" y="5372102"/>
            <a:ext cx="6569869" cy="362407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en-US" sz="1950"/>
              <a:t>Sea-surface average salinities in parts per thousand (‰).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title"/>
          </p:nvPr>
        </p:nvSpPr>
        <p:spPr>
          <a:xfrm>
            <a:off x="2667000" y="885466"/>
            <a:ext cx="6858000" cy="88178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850" u="sng"/>
              <a:t>Ocean-Surface Conditions Depend on Latitude, Temperature, and Salinity</a:t>
            </a:r>
          </a:p>
        </p:txBody>
      </p:sp>
    </p:spTree>
    <p:extLst>
      <p:ext uri="{BB962C8B-B14F-4D97-AF65-F5344CB8AC3E}">
        <p14:creationId xmlns:p14="http://schemas.microsoft.com/office/powerpoint/2010/main" val="19363228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06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949055"/>
            <a:ext cx="6724650" cy="306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1307" y="5372101"/>
            <a:ext cx="6549629" cy="572464"/>
          </a:xfrm>
          <a:noFill/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1950"/>
              <a:t>Sea-surface temperatures during Northern Hemisphere summer.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title"/>
          </p:nvPr>
        </p:nvSpPr>
        <p:spPr>
          <a:xfrm>
            <a:off x="2667000" y="885466"/>
            <a:ext cx="6858000" cy="88178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850" u="sng"/>
              <a:t>Ocean-Surface Conditions Depend on Latitude, Temperature, and Salinity</a:t>
            </a:r>
          </a:p>
        </p:txBody>
      </p:sp>
    </p:spTree>
    <p:extLst>
      <p:ext uri="{BB962C8B-B14F-4D97-AF65-F5344CB8AC3E}">
        <p14:creationId xmlns:p14="http://schemas.microsoft.com/office/powerpoint/2010/main" val="15297554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9097" y="381001"/>
            <a:ext cx="6184106" cy="1089529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en-US" sz="1800" dirty="0"/>
              <a:t>Temperatures are lowest in the polar regions and highest near the equator. Heavy rainfall in the equatorial regions </a:t>
            </a:r>
            <a:r>
              <a:rPr lang="en-US" altLang="en-US" sz="1800" b="1" dirty="0"/>
              <a:t>“freshens” the ocean</a:t>
            </a:r>
            <a:r>
              <a:rPr lang="en-US" altLang="en-US" sz="1800" dirty="0"/>
              <a:t> near the equator, whereas hot and dry conditions near the tropics  result in high surface salinity in the tropics</a:t>
            </a:r>
          </a:p>
        </p:txBody>
      </p:sp>
      <p:pic>
        <p:nvPicPr>
          <p:cNvPr id="43011" name="Picture 5" descr="0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36" y="2375075"/>
            <a:ext cx="5492031" cy="347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727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oO_10e_Figure_05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38201"/>
            <a:ext cx="7809881" cy="4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Salinity Variations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3048000" y="1676400"/>
            <a:ext cx="6286500" cy="3394472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Open-ocean salinity is 33</a:t>
            </a:r>
            <a:r>
              <a:rPr lang="en-US" altLang="en-US" sz="2700" dirty="0">
                <a:cs typeface="Arial" panose="020B0604020202020204" pitchFamily="34" charset="0"/>
              </a:rPr>
              <a:t>–</a:t>
            </a:r>
            <a:r>
              <a:rPr lang="en-US" altLang="en-US" sz="2700" dirty="0"/>
              <a:t>38 o/</a:t>
            </a:r>
            <a:r>
              <a:rPr lang="en-US" altLang="en-US" sz="2700" dirty="0" err="1"/>
              <a:t>oo</a:t>
            </a:r>
            <a:r>
              <a:rPr lang="en-US" altLang="en-US" sz="2700" dirty="0"/>
              <a:t>(</a:t>
            </a:r>
            <a:r>
              <a:rPr lang="en-US" altLang="en-US" sz="2700" dirty="0" err="1"/>
              <a:t>ppt</a:t>
            </a:r>
            <a:r>
              <a:rPr lang="en-US" altLang="en-US" sz="2700" dirty="0"/>
              <a:t>). Coastal areas salinity varies more widely.(Why?)</a:t>
            </a:r>
          </a:p>
          <a:p>
            <a:pPr lvl="1" eaLnBrk="1" hangingPunct="1"/>
            <a:r>
              <a:rPr lang="en-US" altLang="en-US" dirty="0"/>
              <a:t>Freshwater lowers salinity or creates </a:t>
            </a:r>
            <a:r>
              <a:rPr lang="en-US" altLang="en-US" dirty="0">
                <a:solidFill>
                  <a:srgbClr val="FFFF00"/>
                </a:solidFill>
              </a:rPr>
              <a:t>brackish</a:t>
            </a:r>
            <a:r>
              <a:rPr lang="en-US" altLang="en-US" dirty="0"/>
              <a:t> conditions.</a:t>
            </a:r>
          </a:p>
          <a:p>
            <a:pPr lvl="1" eaLnBrk="1" hangingPunct="1"/>
            <a:r>
              <a:rPr lang="en-US" altLang="en-US" dirty="0"/>
              <a:t>A greater rate of evaporation raises salinity or creates </a:t>
            </a:r>
            <a:r>
              <a:rPr lang="en-US" altLang="en-US" dirty="0" err="1">
                <a:solidFill>
                  <a:srgbClr val="FFFF00"/>
                </a:solidFill>
              </a:rPr>
              <a:t>hypersaline</a:t>
            </a:r>
            <a:r>
              <a:rPr lang="en-US" altLang="en-US" dirty="0"/>
              <a:t> conditions. </a:t>
            </a:r>
          </a:p>
          <a:p>
            <a:pPr lvl="1" eaLnBrk="1" hangingPunct="1"/>
            <a:r>
              <a:rPr lang="en-US" altLang="en-US" dirty="0"/>
              <a:t>Salinity may vary with seasons (dry/rain).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03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Processes Affecting Salinity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3095625" y="1524000"/>
            <a:ext cx="6000750" cy="339447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Decrease salinity </a:t>
            </a:r>
            <a:r>
              <a:rPr lang="en-US" altLang="en-US" dirty="0" smtClean="0"/>
              <a:t>– add fresh water to ocean</a:t>
            </a:r>
          </a:p>
          <a:p>
            <a:pPr lvl="1" eaLnBrk="1" hangingPunct="1"/>
            <a:r>
              <a:rPr lang="en-US" altLang="en-US" dirty="0" smtClean="0"/>
              <a:t>Runoff, melting icebergs, melting sea ice</a:t>
            </a:r>
          </a:p>
          <a:p>
            <a:pPr lvl="1" eaLnBrk="1" hangingPunct="1"/>
            <a:r>
              <a:rPr lang="en-US" altLang="en-US" dirty="0" smtClean="0"/>
              <a:t>Precipitation</a:t>
            </a:r>
          </a:p>
          <a:p>
            <a:pPr eaLnBrk="1" hangingPunct="1"/>
            <a:r>
              <a:rPr lang="en-US" altLang="en-US" b="1" dirty="0" smtClean="0"/>
              <a:t>Increasing salinity </a:t>
            </a:r>
            <a:r>
              <a:rPr lang="en-US" altLang="en-US" dirty="0" smtClean="0"/>
              <a:t>– removing water from ocean</a:t>
            </a:r>
          </a:p>
          <a:p>
            <a:pPr lvl="1" eaLnBrk="1" hangingPunct="1"/>
            <a:r>
              <a:rPr lang="en-US" altLang="en-US" dirty="0" smtClean="0"/>
              <a:t>Sea ice formation</a:t>
            </a:r>
          </a:p>
          <a:p>
            <a:pPr lvl="1" eaLnBrk="1" hangingPunct="1"/>
            <a:r>
              <a:rPr lang="en-US" altLang="en-US" dirty="0" smtClean="0"/>
              <a:t>Evaporation </a:t>
            </a:r>
          </a:p>
        </p:txBody>
      </p:sp>
    </p:spTree>
    <p:extLst>
      <p:ext uri="{BB962C8B-B14F-4D97-AF65-F5344CB8AC3E}">
        <p14:creationId xmlns:p14="http://schemas.microsoft.com/office/powerpoint/2010/main" val="32578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/>
              <a:t>High Tide/Low Tide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Some shorelines experience two almost equal high tides and two low tides each day, called a </a:t>
            </a:r>
            <a:r>
              <a:rPr lang="en-CA" altLang="en-US" smtClean="0">
                <a:hlinkClick r:id="rId2" tooltip="Semi-diurnal"/>
              </a:rPr>
              <a:t>semi-diurnal</a:t>
            </a:r>
            <a:r>
              <a:rPr lang="en-CA" altLang="en-US" smtClean="0"/>
              <a:t> tide. </a:t>
            </a:r>
          </a:p>
          <a:p>
            <a:endParaRPr lang="en-CA" altLang="en-US" smtClean="0"/>
          </a:p>
          <a:p>
            <a:r>
              <a:rPr lang="en-CA" altLang="en-US" smtClean="0"/>
              <a:t>Some locations experience only one high and one low tide each day, called a </a:t>
            </a:r>
            <a:r>
              <a:rPr lang="en-CA" altLang="en-US" smtClean="0">
                <a:hlinkClick r:id="rId3" tooltip="Diurnal cycle"/>
              </a:rPr>
              <a:t>diurnal</a:t>
            </a:r>
            <a:r>
              <a:rPr lang="en-CA" altLang="en-US" smtClean="0"/>
              <a:t> tide. </a:t>
            </a:r>
          </a:p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24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2618780" y="260464"/>
            <a:ext cx="6858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/>
              <a:t>Variation of Salinity with Depth “Halocline Graphs”</a:t>
            </a:r>
          </a:p>
        </p:txBody>
      </p:sp>
      <p:pic>
        <p:nvPicPr>
          <p:cNvPr id="52227" name="Picture 2" descr="H:\Jeans\OC 15\Trujillo Resources\Ch05\EoO_10e_Figure_05_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5" y="1987154"/>
            <a:ext cx="3665935" cy="4013597"/>
          </a:xfrm>
          <a:noFill/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8317998" y="2203118"/>
            <a:ext cx="1543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Excess evaporation at the surface</a:t>
            </a: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2209800" y="2374568"/>
            <a:ext cx="21062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Runoff, ice melting, less evaporation at surface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6047780" y="4726203"/>
            <a:ext cx="2343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Similar salinity at depth</a:t>
            </a:r>
          </a:p>
        </p:txBody>
      </p:sp>
    </p:spTree>
    <p:extLst>
      <p:ext uri="{BB962C8B-B14F-4D97-AF65-F5344CB8AC3E}">
        <p14:creationId xmlns:p14="http://schemas.microsoft.com/office/powerpoint/2010/main" val="32432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3 Clines: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Thermocline:  </a:t>
            </a:r>
          </a:p>
          <a:p>
            <a:pPr lvl="1"/>
            <a:r>
              <a:rPr lang="en-CA" dirty="0" smtClean="0"/>
              <a:t>Transition </a:t>
            </a:r>
            <a:r>
              <a:rPr lang="en-CA" dirty="0"/>
              <a:t>layer between the mixed layer at the surface and the deep water layer. </a:t>
            </a:r>
            <a:endParaRPr lang="en-CA" dirty="0" smtClean="0"/>
          </a:p>
          <a:p>
            <a:pPr lvl="1"/>
            <a:r>
              <a:rPr lang="en-CA" dirty="0" smtClean="0"/>
              <a:t>The </a:t>
            </a:r>
            <a:r>
              <a:rPr lang="en-CA" dirty="0"/>
              <a:t>definitions of these layers are based on </a:t>
            </a:r>
            <a:r>
              <a:rPr lang="en-CA" dirty="0" smtClean="0"/>
              <a:t>temperature (surface water is warmer due to sun’s radiation).  </a:t>
            </a:r>
          </a:p>
          <a:p>
            <a:r>
              <a:rPr lang="en-CA" dirty="0" smtClean="0">
                <a:solidFill>
                  <a:srgbClr val="FFFF00"/>
                </a:solidFill>
              </a:rPr>
              <a:t>Halocline:</a:t>
            </a:r>
          </a:p>
          <a:p>
            <a:pPr lvl="1"/>
            <a:r>
              <a:rPr lang="en-CA" dirty="0" smtClean="0"/>
              <a:t>Cline </a:t>
            </a:r>
            <a:r>
              <a:rPr lang="en-CA" dirty="0"/>
              <a:t>caused by a strong, vertical salinity gradient within a body of water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Since salinity (along with </a:t>
            </a:r>
            <a:r>
              <a:rPr lang="en-CA" dirty="0"/>
              <a:t>temperature) affects the density of seawater, it can play a role in its vertical stratification.</a:t>
            </a:r>
            <a:endParaRPr lang="en-CA" dirty="0" smtClean="0"/>
          </a:p>
          <a:p>
            <a:r>
              <a:rPr lang="en-CA" dirty="0" err="1" smtClean="0">
                <a:solidFill>
                  <a:srgbClr val="FFFF00"/>
                </a:solidFill>
              </a:rPr>
              <a:t>Pycnocline</a:t>
            </a:r>
            <a:r>
              <a:rPr lang="en-CA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CA" dirty="0" smtClean="0"/>
              <a:t>Cline (or layer) </a:t>
            </a:r>
            <a:r>
              <a:rPr lang="en-CA" dirty="0"/>
              <a:t>where the density gradient (</a:t>
            </a:r>
            <a:r>
              <a:rPr lang="en-CA" baseline="30000" dirty="0"/>
              <a:t>∂ρ</a:t>
            </a:r>
            <a:r>
              <a:rPr lang="en-CA" dirty="0"/>
              <a:t>⁄</a:t>
            </a:r>
            <a:r>
              <a:rPr lang="en-CA" baseline="-25000" dirty="0"/>
              <a:t>∂z</a:t>
            </a:r>
            <a:r>
              <a:rPr lang="en-CA" dirty="0"/>
              <a:t>) is greatest within a body of water.</a:t>
            </a:r>
          </a:p>
        </p:txBody>
      </p:sp>
    </p:spTree>
    <p:extLst>
      <p:ext uri="{BB962C8B-B14F-4D97-AF65-F5344CB8AC3E}">
        <p14:creationId xmlns:p14="http://schemas.microsoft.com/office/powerpoint/2010/main" val="3437595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/>
              <a:t>Variation of Temperature with Depth  “Thermocline Graphs” 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8487774" y="2857501"/>
            <a:ext cx="1232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Times New Roman" panose="02020603050405020304" pitchFamily="18" charset="0"/>
              </a:rPr>
              <a:t>Cold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Times New Roman" panose="02020603050405020304" pitchFamily="18" charset="0"/>
              </a:rPr>
              <a:t>everywhere</a:t>
            </a:r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2667000" y="2857501"/>
            <a:ext cx="120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Sun warms the surface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Times New Roman" panose="02020603050405020304" pitchFamily="18" charset="0"/>
              </a:rPr>
              <a:t>Cold at depth</a:t>
            </a:r>
          </a:p>
        </p:txBody>
      </p:sp>
      <p:pic>
        <p:nvPicPr>
          <p:cNvPr id="62469" name="Picture 2" descr="EoO_10e_Figure_05_2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2" y="2282431"/>
            <a:ext cx="4517231" cy="32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oO_10e_Figure_05_2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3" y="978915"/>
            <a:ext cx="6741319" cy="48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7696" y="1500369"/>
            <a:ext cx="1636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FF00"/>
                </a:solidFill>
              </a:rPr>
              <a:t>Isothermal:  </a:t>
            </a:r>
            <a:r>
              <a:rPr lang="en-CA" dirty="0"/>
              <a:t>Where there is not a strong change in temperature (Thermocline is absent)</a:t>
            </a:r>
          </a:p>
        </p:txBody>
      </p:sp>
    </p:spTree>
    <p:extLst>
      <p:ext uri="{BB962C8B-B14F-4D97-AF65-F5344CB8AC3E}">
        <p14:creationId xmlns:p14="http://schemas.microsoft.com/office/powerpoint/2010/main" val="27809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0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"/>
          <a:stretch>
            <a:fillRect/>
          </a:stretch>
        </p:blipFill>
        <p:spPr bwMode="auto">
          <a:xfrm>
            <a:off x="4544617" y="2053830"/>
            <a:ext cx="3180159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6"/>
          <p:cNvSpPr>
            <a:spLocks noGrp="1" noChangeArrowheads="1"/>
          </p:cNvSpPr>
          <p:nvPr>
            <p:ph type="title"/>
          </p:nvPr>
        </p:nvSpPr>
        <p:spPr>
          <a:xfrm>
            <a:off x="2667000" y="901358"/>
            <a:ext cx="6858000" cy="757130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2400"/>
              <a:t>Thermocline graphs are also controlled by latitudes. </a:t>
            </a:r>
            <a:r>
              <a:rPr lang="en-US" altLang="en-US" sz="2400" u="sng"/>
              <a:t>(Why?)</a:t>
            </a:r>
          </a:p>
        </p:txBody>
      </p:sp>
    </p:spTree>
    <p:extLst>
      <p:ext uri="{BB962C8B-B14F-4D97-AF65-F5344CB8AC3E}">
        <p14:creationId xmlns:p14="http://schemas.microsoft.com/office/powerpoint/2010/main" val="5059144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3392" y="1046626"/>
            <a:ext cx="7549979" cy="840230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dirty="0" smtClean="0"/>
              <a:t>Density Zones</a:t>
            </a:r>
            <a:endParaRPr lang="en-US" altLang="en-US" dirty="0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925594" y="1781826"/>
            <a:ext cx="7425575" cy="45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100" dirty="0"/>
              <a:t>The ocean is broken into density zones</a:t>
            </a:r>
          </a:p>
          <a:p>
            <a:r>
              <a:rPr lang="en-US" altLang="en-US" sz="2100" dirty="0"/>
              <a:t>The 3 density zones are controlled by: </a:t>
            </a:r>
          </a:p>
          <a:p>
            <a:pPr lvl="1"/>
            <a:r>
              <a:rPr lang="en-US" altLang="en-US" sz="1800" dirty="0"/>
              <a:t>Temperature</a:t>
            </a:r>
          </a:p>
          <a:p>
            <a:pPr lvl="1"/>
            <a:r>
              <a:rPr lang="en-US" altLang="en-US" sz="1800" dirty="0"/>
              <a:t>salinity</a:t>
            </a:r>
          </a:p>
          <a:p>
            <a:pPr eaLnBrk="1" hangingPunct="1"/>
            <a:r>
              <a:rPr lang="en-US" altLang="en-US" sz="2100" dirty="0"/>
              <a:t>Zone 1:</a:t>
            </a:r>
          </a:p>
          <a:p>
            <a:pPr lvl="1"/>
            <a:r>
              <a:rPr lang="en-US" altLang="en-US" sz="1800" dirty="0"/>
              <a:t>Surface zone – the upper layer of the ocean, least dense of all seawater. (2%)</a:t>
            </a:r>
          </a:p>
          <a:p>
            <a:pPr eaLnBrk="1" hangingPunct="1"/>
            <a:r>
              <a:rPr lang="en-US" altLang="en-US" sz="2100" dirty="0"/>
              <a:t>Zone 2:</a:t>
            </a:r>
          </a:p>
          <a:p>
            <a:pPr lvl="1"/>
            <a:r>
              <a:rPr lang="en-US" altLang="en-US" sz="1800" dirty="0" err="1"/>
              <a:t>Pycnocline</a:t>
            </a:r>
            <a:r>
              <a:rPr lang="en-US" altLang="en-US" sz="1800" dirty="0"/>
              <a:t> – the density of the water increases with depth.(18%)</a:t>
            </a:r>
          </a:p>
          <a:p>
            <a:r>
              <a:rPr lang="en-US" altLang="en-US" sz="2400" dirty="0"/>
              <a:t>Zone 3:</a:t>
            </a:r>
          </a:p>
          <a:p>
            <a:pPr lvl="1"/>
            <a:r>
              <a:rPr lang="en-US" altLang="en-US" sz="1800" dirty="0"/>
              <a:t>Deep zone – Ocean water density is constant in this layer. (80%)</a:t>
            </a:r>
          </a:p>
        </p:txBody>
      </p:sp>
    </p:spTree>
    <p:extLst>
      <p:ext uri="{BB962C8B-B14F-4D97-AF65-F5344CB8AC3E}">
        <p14:creationId xmlns:p14="http://schemas.microsoft.com/office/powerpoint/2010/main" val="24033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1219200"/>
            <a:ext cx="5105400" cy="4325800"/>
          </a:xfr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400" b="1" dirty="0"/>
              <a:t>Density increases rapidly with depth in the </a:t>
            </a:r>
            <a:r>
              <a:rPr lang="en-US" altLang="en-US" sz="2400" b="1" dirty="0" err="1">
                <a:solidFill>
                  <a:srgbClr val="FFFF00"/>
                </a:solidFill>
              </a:rPr>
              <a:t>pycnocline</a:t>
            </a:r>
            <a:r>
              <a:rPr lang="en-US" altLang="en-US" sz="2400" b="1" dirty="0"/>
              <a:t>. </a:t>
            </a:r>
          </a:p>
          <a:p>
            <a:pPr marL="0" indent="0">
              <a:buNone/>
            </a:pPr>
            <a:r>
              <a:rPr lang="en-US" altLang="en-US" sz="2400" b="1" dirty="0"/>
              <a:t>Below the </a:t>
            </a:r>
            <a:r>
              <a:rPr lang="en-US" altLang="en-US" sz="2400" b="1" dirty="0" err="1"/>
              <a:t>pycnocline</a:t>
            </a:r>
            <a:r>
              <a:rPr lang="en-US" altLang="en-US" sz="2400" b="1" dirty="0"/>
              <a:t> lies the deep zone of cold, dense water. </a:t>
            </a:r>
          </a:p>
          <a:p>
            <a:pPr marL="0" indent="0">
              <a:buNone/>
            </a:pPr>
            <a:r>
              <a:rPr lang="en-US" altLang="en-US" sz="2400" b="1" dirty="0"/>
              <a:t>As the water gets deeper, the temperature decreases</a:t>
            </a:r>
          </a:p>
          <a:p>
            <a:pPr marL="0" indent="0">
              <a:buNone/>
            </a:pPr>
            <a:r>
              <a:rPr lang="en-US" altLang="en-US" sz="2400" b="1" dirty="0"/>
              <a:t>As the water gets deeper, the salinity increases</a:t>
            </a:r>
          </a:p>
          <a:p>
            <a:pPr lvl="1"/>
            <a:r>
              <a:rPr lang="en-US" altLang="en-US" b="1" dirty="0"/>
              <a:t>more dissolved particles = heavier water</a:t>
            </a:r>
          </a:p>
          <a:p>
            <a:pPr marL="0" indent="0">
              <a:buNone/>
            </a:pPr>
            <a:endParaRPr lang="en-US" altLang="en-US" sz="2400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2667000" y="267841"/>
            <a:ext cx="6858000" cy="79868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550" dirty="0"/>
              <a:t>The Ocean Is Stratified into Three Density Zones by Temperature and Salinity</a:t>
            </a:r>
          </a:p>
        </p:txBody>
      </p:sp>
      <p:pic>
        <p:nvPicPr>
          <p:cNvPr id="79876" name="Picture 4" descr="0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2265760" cy="395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oO_10e_Figure_05_2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86" y="1937149"/>
            <a:ext cx="5616178" cy="40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2667002" y="791765"/>
            <a:ext cx="666154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2100"/>
              <a:t>Pycnocline graphs are also controlled by latitude – Why?</a:t>
            </a:r>
          </a:p>
        </p:txBody>
      </p:sp>
    </p:spTree>
    <p:extLst>
      <p:ext uri="{BB962C8B-B14F-4D97-AF65-F5344CB8AC3E}">
        <p14:creationId xmlns:p14="http://schemas.microsoft.com/office/powerpoint/2010/main" val="23235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/>
              <a:t>High Tide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/>
              <a:t>The moon produces 2 tidal bulges on the Earth.</a:t>
            </a:r>
          </a:p>
          <a:p>
            <a:pPr>
              <a:lnSpc>
                <a:spcPct val="90000"/>
              </a:lnSpc>
            </a:pPr>
            <a:endParaRPr lang="en-CA" altLang="en-US"/>
          </a:p>
          <a:p>
            <a:pPr>
              <a:lnSpc>
                <a:spcPct val="90000"/>
              </a:lnSpc>
            </a:pPr>
            <a:r>
              <a:rPr lang="en-CA" altLang="en-US"/>
              <a:t>Due to strong gravitational attraction, the ocean is drawn to the moon at the location on the Earth that is closest to the moon.</a:t>
            </a:r>
          </a:p>
          <a:p>
            <a:pPr>
              <a:lnSpc>
                <a:spcPct val="90000"/>
              </a:lnSpc>
            </a:pPr>
            <a:endParaRPr lang="en-CA" altLang="en-US"/>
          </a:p>
          <a:p>
            <a:pPr>
              <a:lnSpc>
                <a:spcPct val="90000"/>
              </a:lnSpc>
            </a:pPr>
            <a:r>
              <a:rPr lang="en-CA" altLang="en-US"/>
              <a:t>A tidal bulge also occurs simultaneously on the opposite side of the Earth, pulling away from the moon.</a:t>
            </a:r>
          </a:p>
        </p:txBody>
      </p:sp>
    </p:spTree>
    <p:extLst>
      <p:ext uri="{BB962C8B-B14F-4D97-AF65-F5344CB8AC3E}">
        <p14:creationId xmlns:p14="http://schemas.microsoft.com/office/powerpoint/2010/main" val="38485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11268" name="Picture 7" descr="t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1052513"/>
            <a:ext cx="60483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/>
              <a:t>Low Tide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dirty="0" smtClean="0"/>
              <a:t>Low tides occur in areas that are between the areas of high tide.</a:t>
            </a:r>
          </a:p>
          <a:p>
            <a:endParaRPr lang="en-CA" altLang="en-US" dirty="0" smtClean="0"/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96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 smtClean="0"/>
              <a:t>Tidal Period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mtClean="0"/>
              <a:t>The Earth completes one rotation every 24 hours.</a:t>
            </a:r>
          </a:p>
          <a:p>
            <a:pPr>
              <a:lnSpc>
                <a:spcPct val="90000"/>
              </a:lnSpc>
            </a:pPr>
            <a:endParaRPr lang="en-CA" altLang="en-US" smtClean="0"/>
          </a:p>
          <a:p>
            <a:pPr>
              <a:lnSpc>
                <a:spcPct val="90000"/>
              </a:lnSpc>
            </a:pPr>
            <a:r>
              <a:rPr lang="en-CA" altLang="en-US" smtClean="0"/>
              <a:t>The moon takes 27 days to revolve around the Earth.</a:t>
            </a:r>
          </a:p>
          <a:p>
            <a:pPr>
              <a:lnSpc>
                <a:spcPct val="90000"/>
              </a:lnSpc>
            </a:pPr>
            <a:endParaRPr lang="en-CA" altLang="en-US" smtClean="0"/>
          </a:p>
          <a:p>
            <a:pPr>
              <a:lnSpc>
                <a:spcPct val="90000"/>
              </a:lnSpc>
            </a:pPr>
            <a:r>
              <a:rPr lang="en-CA" altLang="en-US" smtClean="0"/>
              <a:t>As a result each tidal period is 24 hours and 50 minutes long.</a:t>
            </a:r>
          </a:p>
        </p:txBody>
      </p:sp>
    </p:spTree>
    <p:extLst>
      <p:ext uri="{BB962C8B-B14F-4D97-AF65-F5344CB8AC3E}">
        <p14:creationId xmlns:p14="http://schemas.microsoft.com/office/powerpoint/2010/main" val="25671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176</TotalTime>
  <Words>1478</Words>
  <Application>Microsoft Office PowerPoint</Application>
  <PresentationFormat>Widescreen</PresentationFormat>
  <Paragraphs>206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ＭＳ Ｐゴシック</vt:lpstr>
      <vt:lpstr>Arial</vt:lpstr>
      <vt:lpstr>Calibri</vt:lpstr>
      <vt:lpstr>Corbel</vt:lpstr>
      <vt:lpstr>Times New Roman</vt:lpstr>
      <vt:lpstr>Verdana</vt:lpstr>
      <vt:lpstr>Depth</vt:lpstr>
      <vt:lpstr>Unit 1 Structure and Motion Part 3 </vt:lpstr>
      <vt:lpstr>What are Tides?</vt:lpstr>
      <vt:lpstr>The Moons Relation to Ocean Tides </vt:lpstr>
      <vt:lpstr>PowerPoint Presentation</vt:lpstr>
      <vt:lpstr>High Tide/Low Tide</vt:lpstr>
      <vt:lpstr>High Tide</vt:lpstr>
      <vt:lpstr>PowerPoint Presentation</vt:lpstr>
      <vt:lpstr>Low Tide</vt:lpstr>
      <vt:lpstr>Tidal Period</vt:lpstr>
      <vt:lpstr>Spring Tides</vt:lpstr>
      <vt:lpstr>Neap Tides</vt:lpstr>
      <vt:lpstr>What is a wave?</vt:lpstr>
      <vt:lpstr>Wave characteristics and Terminology</vt:lpstr>
      <vt:lpstr>Orbital motion in waves</vt:lpstr>
      <vt:lpstr>PowerPoint Presentation</vt:lpstr>
      <vt:lpstr>Waves undergo physical changes in the surf zone</vt:lpstr>
      <vt:lpstr>PowerPoint Presentation</vt:lpstr>
      <vt:lpstr>Circular orbital motion</vt:lpstr>
      <vt:lpstr>Types of breakers</vt:lpstr>
      <vt:lpstr>Waves can bend along a straight shoreline (Refraction)</vt:lpstr>
      <vt:lpstr>PowerPoint Presentation</vt:lpstr>
      <vt:lpstr>Wave refraction erodes shorelines</vt:lpstr>
      <vt:lpstr>Wave reflection</vt:lpstr>
      <vt:lpstr>Tsunami</vt:lpstr>
      <vt:lpstr>Where do Tsunamis Originate?</vt:lpstr>
      <vt:lpstr>PowerPoint Presentation</vt:lpstr>
      <vt:lpstr>Underwater fault movement</vt:lpstr>
      <vt:lpstr>PowerPoint Presentation</vt:lpstr>
      <vt:lpstr>Tsunami characteristics</vt:lpstr>
      <vt:lpstr>PowerPoint Presentation</vt:lpstr>
      <vt:lpstr>Coastal effects of tsunami</vt:lpstr>
      <vt:lpstr>December 26, 2004</vt:lpstr>
      <vt:lpstr>Tsunami since 1900</vt:lpstr>
      <vt:lpstr>Tsunami warning system</vt:lpstr>
      <vt:lpstr>PowerPoint Presentation</vt:lpstr>
      <vt:lpstr>Formation of Water from Its Elements</vt:lpstr>
      <vt:lpstr>The Water Molecule Is Held Together by Chemical Bonds</vt:lpstr>
      <vt:lpstr>PowerPoint Presentation</vt:lpstr>
      <vt:lpstr>PowerPoint Presentation</vt:lpstr>
      <vt:lpstr>PowerPoint Presentation</vt:lpstr>
      <vt:lpstr>Salinity</vt:lpstr>
      <vt:lpstr>Salinity</vt:lpstr>
      <vt:lpstr>PowerPoint Presentation</vt:lpstr>
      <vt:lpstr>Ocean-Surface Conditions Depend on Latitude, Temperature, and Salinity</vt:lpstr>
      <vt:lpstr>Ocean-Surface Conditions Depend on Latitude, Temperature, and Salinity</vt:lpstr>
      <vt:lpstr>PowerPoint Presentation</vt:lpstr>
      <vt:lpstr>PowerPoint Presentation</vt:lpstr>
      <vt:lpstr>Salinity Variations</vt:lpstr>
      <vt:lpstr>Processes Affecting Salinity</vt:lpstr>
      <vt:lpstr>Variation of Salinity with Depth “Halocline Graphs”</vt:lpstr>
      <vt:lpstr>The 3 Clines:</vt:lpstr>
      <vt:lpstr>Variation of Temperature with Depth  “Thermocline Graphs” </vt:lpstr>
      <vt:lpstr>PowerPoint Presentation</vt:lpstr>
      <vt:lpstr>Thermocline graphs are also controlled by latitudes. (Why?)</vt:lpstr>
      <vt:lpstr>Density Zones</vt:lpstr>
      <vt:lpstr>The Ocean Is Stratified into Three Density Zones by Temperature and Salinity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kerri muirhead</cp:lastModifiedBy>
  <cp:revision>16</cp:revision>
  <dcterms:created xsi:type="dcterms:W3CDTF">2014-09-23T11:43:17Z</dcterms:created>
  <dcterms:modified xsi:type="dcterms:W3CDTF">2016-01-24T15:04:16Z</dcterms:modified>
</cp:coreProperties>
</file>