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95" r:id="rId2"/>
    <p:sldId id="337"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7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949BC-A425-4B6A-BA63-AF81B7DAD15A}" type="datetimeFigureOut">
              <a:rPr lang="en-CA" smtClean="0"/>
              <a:t>2016-01-24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17F26-15E8-422A-980F-289A324D713B}" type="slidenum">
              <a:rPr lang="en-CA" smtClean="0"/>
              <a:t>‹#›</a:t>
            </a:fld>
            <a:endParaRPr lang="en-CA"/>
          </a:p>
        </p:txBody>
      </p:sp>
    </p:spTree>
    <p:extLst>
      <p:ext uri="{BB962C8B-B14F-4D97-AF65-F5344CB8AC3E}">
        <p14:creationId xmlns:p14="http://schemas.microsoft.com/office/powerpoint/2010/main" val="1263861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panose="02020603050405020304" pitchFamily="18" charset="0"/>
                <a:cs typeface="Times New Roman" panose="02020603050405020304" pitchFamily="18" charset="0"/>
              </a:defRPr>
            </a:lvl1pPr>
            <a:lvl2pPr marL="742950" indent="-285750">
              <a:defRPr kumimoji="1" sz="2400">
                <a:solidFill>
                  <a:schemeClr val="tx1"/>
                </a:solidFill>
                <a:latin typeface="Times New Roman" panose="02020603050405020304" pitchFamily="18" charset="0"/>
                <a:cs typeface="Times New Roman" panose="02020603050405020304" pitchFamily="18" charset="0"/>
              </a:defRPr>
            </a:lvl2pPr>
            <a:lvl3pPr marL="1143000" indent="-228600">
              <a:defRPr kumimoji="1" sz="2400">
                <a:solidFill>
                  <a:schemeClr val="tx1"/>
                </a:solidFill>
                <a:latin typeface="Times New Roman" panose="02020603050405020304" pitchFamily="18" charset="0"/>
                <a:cs typeface="Times New Roman" panose="02020603050405020304" pitchFamily="18" charset="0"/>
              </a:defRPr>
            </a:lvl3pPr>
            <a:lvl4pPr marL="1600200" indent="-228600">
              <a:defRPr kumimoji="1" sz="2400">
                <a:solidFill>
                  <a:schemeClr val="tx1"/>
                </a:solidFill>
                <a:latin typeface="Times New Roman" panose="02020603050405020304" pitchFamily="18" charset="0"/>
                <a:cs typeface="Times New Roman" panose="02020603050405020304" pitchFamily="18" charset="0"/>
              </a:defRPr>
            </a:lvl4pPr>
            <a:lvl5pPr marL="2057400" indent="-22860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fld id="{8585B799-0689-451B-8008-C097A89FEC05}" type="slidenum">
              <a:rPr lang="en-CA" altLang="en-US" sz="1200" smtClean="0"/>
              <a:pPr/>
              <a:t>21</a:t>
            </a:fld>
            <a:endParaRPr lang="en-CA" altLang="en-US" sz="1200" smtClean="0"/>
          </a:p>
        </p:txBody>
      </p:sp>
    </p:spTree>
    <p:extLst>
      <p:ext uri="{BB962C8B-B14F-4D97-AF65-F5344CB8AC3E}">
        <p14:creationId xmlns:p14="http://schemas.microsoft.com/office/powerpoint/2010/main" val="46179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1/24/2016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1/24/2016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1/24/2016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1/24/2016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1/24/2016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1/24/2016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1/24/2016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hyperlink" Target="http://oceanservice.noaa.gov/education/kits/currents/06conveyor2.html" TargetMode="External"/><Relationship Id="rId5" Type="http://schemas.openxmlformats.org/officeDocument/2006/relationships/slide" Target="slide10.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hyperlink" Target="http://www.pbslearningmedia.org/asset/ttv10_vid_currents/"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hyperlink" Target="http://video.mit.edu/watch/the-coriolis-effect-440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slide" Target="slide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482385" y="4697069"/>
            <a:ext cx="4709615" cy="1641490"/>
          </a:xfrm>
        </p:spPr>
        <p:txBody>
          <a:bodyPr>
            <a:normAutofit fontScale="90000"/>
          </a:bodyPr>
          <a:lstStyle/>
          <a:p>
            <a:r>
              <a:rPr lang="en-CA" sz="8800" dirty="0" smtClean="0"/>
              <a:t>Unit 1 Structure and Motion</a:t>
            </a:r>
            <a:br>
              <a:rPr lang="en-CA" sz="8800" dirty="0" smtClean="0"/>
            </a:br>
            <a:r>
              <a:rPr lang="en-CA" sz="8800" dirty="0" smtClean="0"/>
              <a:t>Part 2 </a:t>
            </a:r>
            <a:endParaRPr lang="en-CA" sz="8800" dirty="0"/>
          </a:p>
        </p:txBody>
      </p:sp>
      <p:sp>
        <p:nvSpPr>
          <p:cNvPr id="3" name="Subtitle 2"/>
          <p:cNvSpPr>
            <a:spLocks noGrp="1"/>
          </p:cNvSpPr>
          <p:nvPr>
            <p:ph type="subTitle" sz="quarter" idx="1"/>
          </p:nvPr>
        </p:nvSpPr>
        <p:spPr>
          <a:xfrm>
            <a:off x="1895901" y="3669318"/>
            <a:ext cx="9144000" cy="754025"/>
          </a:xfrm>
        </p:spPr>
        <p:txBody>
          <a:bodyPr>
            <a:noAutofit/>
          </a:bodyPr>
          <a:lstStyle/>
          <a:p>
            <a:r>
              <a:rPr lang="en-CA" sz="6600" dirty="0" smtClean="0"/>
              <a:t>Exam Review</a:t>
            </a:r>
            <a:endParaRPr lang="en-CA" sz="6600" dirty="0"/>
          </a:p>
        </p:txBody>
      </p:sp>
    </p:spTree>
    <p:extLst>
      <p:ext uri="{BB962C8B-B14F-4D97-AF65-F5344CB8AC3E}">
        <p14:creationId xmlns:p14="http://schemas.microsoft.com/office/powerpoint/2010/main" val="3477511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FG07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66900"/>
            <a:ext cx="83058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2133600" y="990600"/>
            <a:ext cx="7772400" cy="585788"/>
          </a:xfrm>
        </p:spPr>
        <p:txBody>
          <a:bodyPr>
            <a:normAutofit fontScale="90000"/>
          </a:bodyPr>
          <a:lstStyle/>
          <a:p>
            <a:pPr eaLnBrk="1" hangingPunct="1"/>
            <a:r>
              <a:rPr lang="en-US" altLang="en-US" smtClean="0"/>
              <a:t>Wind-driven surface currents</a:t>
            </a:r>
          </a:p>
        </p:txBody>
      </p:sp>
      <p:sp>
        <p:nvSpPr>
          <p:cNvPr id="17412" name="Text Box 4"/>
          <p:cNvSpPr txBox="1">
            <a:spLocks noChangeArrowheads="1"/>
          </p:cNvSpPr>
          <p:nvPr/>
        </p:nvSpPr>
        <p:spPr bwMode="auto">
          <a:xfrm>
            <a:off x="4686300" y="6248401"/>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altLang="en-US" sz="1800">
                <a:latin typeface="Times New Roman" panose="02020603050405020304" pitchFamily="18" charset="0"/>
              </a:rPr>
              <a:t>Figure 7-4</a:t>
            </a:r>
          </a:p>
        </p:txBody>
      </p:sp>
    </p:spTree>
    <p:extLst>
      <p:ext uri="{BB962C8B-B14F-4D97-AF65-F5344CB8AC3E}">
        <p14:creationId xmlns:p14="http://schemas.microsoft.com/office/powerpoint/2010/main" val="2882467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altLang="en-US" smtClean="0"/>
              <a:t>The Gulf Stream and sea surface temperatures</a:t>
            </a:r>
          </a:p>
        </p:txBody>
      </p:sp>
      <p:sp>
        <p:nvSpPr>
          <p:cNvPr id="20483" name="Rectangle 4"/>
          <p:cNvSpPr>
            <a:spLocks noGrp="1" noChangeArrowheads="1"/>
          </p:cNvSpPr>
          <p:nvPr>
            <p:ph type="body" idx="1"/>
          </p:nvPr>
        </p:nvSpPr>
        <p:spPr>
          <a:xfrm>
            <a:off x="2209800" y="2209800"/>
            <a:ext cx="3886200" cy="3886200"/>
          </a:xfrm>
        </p:spPr>
        <p:txBody>
          <a:bodyPr/>
          <a:lstStyle/>
          <a:p>
            <a:pPr eaLnBrk="1" hangingPunct="1">
              <a:lnSpc>
                <a:spcPct val="90000"/>
              </a:lnSpc>
            </a:pPr>
            <a:r>
              <a:rPr lang="en-US" altLang="en-US" smtClean="0"/>
              <a:t>The Gulf Stream is a warm, western intensified current</a:t>
            </a:r>
          </a:p>
          <a:p>
            <a:pPr eaLnBrk="1" hangingPunct="1">
              <a:lnSpc>
                <a:spcPct val="90000"/>
              </a:lnSpc>
            </a:pPr>
            <a:r>
              <a:rPr lang="en-US" altLang="en-US" smtClean="0"/>
              <a:t>Meanders as it moves into the North Atlantic</a:t>
            </a:r>
          </a:p>
          <a:p>
            <a:pPr eaLnBrk="1" hangingPunct="1">
              <a:lnSpc>
                <a:spcPct val="90000"/>
              </a:lnSpc>
            </a:pPr>
            <a:r>
              <a:rPr lang="en-US" altLang="en-US" smtClean="0"/>
              <a:t>Creates warm and cold core rings</a:t>
            </a:r>
          </a:p>
        </p:txBody>
      </p:sp>
      <p:sp>
        <p:nvSpPr>
          <p:cNvPr id="20484" name="Text Box 3"/>
          <p:cNvSpPr txBox="1">
            <a:spLocks noChangeArrowheads="1"/>
          </p:cNvSpPr>
          <p:nvPr/>
        </p:nvSpPr>
        <p:spPr bwMode="auto">
          <a:xfrm>
            <a:off x="6858000" y="6248401"/>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altLang="en-US" sz="1800">
                <a:latin typeface="Times New Roman" panose="02020603050405020304" pitchFamily="18" charset="0"/>
              </a:rPr>
              <a:t>Figure 7-16</a:t>
            </a:r>
          </a:p>
        </p:txBody>
      </p:sp>
      <p:pic>
        <p:nvPicPr>
          <p:cNvPr id="20485" name="Picture 6" descr="FG07_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62201"/>
            <a:ext cx="43434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985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FG07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143000"/>
            <a:ext cx="711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2"/>
          <p:cNvSpPr>
            <a:spLocks noGrp="1"/>
          </p:cNvSpPr>
          <p:nvPr>
            <p:ph type="title"/>
          </p:nvPr>
        </p:nvSpPr>
        <p:spPr/>
        <p:txBody>
          <a:bodyPr/>
          <a:lstStyle/>
          <a:p>
            <a:pPr eaLnBrk="1" hangingPunct="1"/>
            <a:endParaRPr lang="en-CA" altLang="en-US" smtClean="0"/>
          </a:p>
        </p:txBody>
      </p:sp>
    </p:spTree>
    <p:extLst>
      <p:ext uri="{BB962C8B-B14F-4D97-AF65-F5344CB8AC3E}">
        <p14:creationId xmlns:p14="http://schemas.microsoft.com/office/powerpoint/2010/main" val="3674614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u="sng" smtClean="0"/>
              <a:t>Deep ocean characteristics</a:t>
            </a:r>
          </a:p>
        </p:txBody>
      </p:sp>
      <p:sp>
        <p:nvSpPr>
          <p:cNvPr id="11267" name="Rectangle 3"/>
          <p:cNvSpPr>
            <a:spLocks noGrp="1" noChangeArrowheads="1"/>
          </p:cNvSpPr>
          <p:nvPr>
            <p:ph type="body" idx="1"/>
          </p:nvPr>
        </p:nvSpPr>
        <p:spPr/>
        <p:txBody>
          <a:bodyPr/>
          <a:lstStyle/>
          <a:p>
            <a:pPr eaLnBrk="1" hangingPunct="1"/>
            <a:r>
              <a:rPr lang="en-US" altLang="en-US" dirty="0" smtClean="0"/>
              <a:t>Conditions of the deep ocean:</a:t>
            </a:r>
          </a:p>
          <a:p>
            <a:pPr lvl="1" eaLnBrk="1" hangingPunct="1"/>
            <a:r>
              <a:rPr lang="en-US" altLang="en-US" dirty="0" smtClean="0"/>
              <a:t>Cold</a:t>
            </a:r>
          </a:p>
          <a:p>
            <a:pPr lvl="1" eaLnBrk="1" hangingPunct="1"/>
            <a:r>
              <a:rPr lang="en-US" altLang="en-US" dirty="0" smtClean="0"/>
              <a:t>Still</a:t>
            </a:r>
          </a:p>
          <a:p>
            <a:pPr lvl="1" eaLnBrk="1" hangingPunct="1"/>
            <a:r>
              <a:rPr lang="en-US" altLang="en-US" dirty="0" smtClean="0"/>
              <a:t>Dark</a:t>
            </a:r>
          </a:p>
          <a:p>
            <a:pPr lvl="1" eaLnBrk="1" hangingPunct="1"/>
            <a:r>
              <a:rPr lang="en-US" altLang="en-US" dirty="0" smtClean="0"/>
              <a:t>Essentially no productivity ( very little food)</a:t>
            </a:r>
          </a:p>
          <a:p>
            <a:pPr lvl="1" eaLnBrk="1" hangingPunct="1"/>
            <a:r>
              <a:rPr lang="en-US" altLang="en-US" dirty="0" smtClean="0"/>
              <a:t>Sparse life</a:t>
            </a:r>
          </a:p>
          <a:p>
            <a:pPr lvl="1" eaLnBrk="1" hangingPunct="1"/>
            <a:r>
              <a:rPr lang="en-US" altLang="en-US" dirty="0" smtClean="0"/>
              <a:t>Extremely high pressure</a:t>
            </a:r>
          </a:p>
          <a:p>
            <a:pPr eaLnBrk="1" hangingPunct="1"/>
            <a:endParaRPr lang="en-US" altLang="en-US" dirty="0" smtClean="0">
              <a:hlinkClick r:id=""/>
            </a:endParaRPr>
          </a:p>
          <a:p>
            <a:pPr eaLnBrk="1" hangingPunct="1"/>
            <a:endParaRPr lang="en-US" altLang="en-US" dirty="0" smtClean="0"/>
          </a:p>
        </p:txBody>
      </p:sp>
    </p:spTree>
    <p:extLst>
      <p:ext uri="{BB962C8B-B14F-4D97-AF65-F5344CB8AC3E}">
        <p14:creationId xmlns:p14="http://schemas.microsoft.com/office/powerpoint/2010/main" val="744519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CA" altLang="en-US" smtClean="0"/>
              <a:t>Thermohaline:</a:t>
            </a:r>
          </a:p>
        </p:txBody>
      </p:sp>
      <p:sp>
        <p:nvSpPr>
          <p:cNvPr id="12291" name="Content Placeholder 2"/>
          <p:cNvSpPr>
            <a:spLocks noGrp="1"/>
          </p:cNvSpPr>
          <p:nvPr>
            <p:ph idx="1"/>
          </p:nvPr>
        </p:nvSpPr>
        <p:spPr>
          <a:xfrm>
            <a:off x="2352675" y="1412876"/>
            <a:ext cx="6711950" cy="4195763"/>
          </a:xfrm>
        </p:spPr>
        <p:txBody>
          <a:bodyPr/>
          <a:lstStyle/>
          <a:p>
            <a:r>
              <a:rPr lang="en-CA" altLang="en-US"/>
              <a:t>As opposed to wind-driven currents the thermohaline circulation is that part of the ocean circulation which is driven by </a:t>
            </a:r>
            <a:r>
              <a:rPr lang="en-CA" altLang="en-US" b="1"/>
              <a:t>density differences</a:t>
            </a:r>
            <a:r>
              <a:rPr lang="en-CA" altLang="en-US"/>
              <a:t>.</a:t>
            </a:r>
          </a:p>
          <a:p>
            <a:endParaRPr lang="en-CA" altLang="en-US"/>
          </a:p>
          <a:p>
            <a:r>
              <a:rPr lang="en-CA" altLang="en-US"/>
              <a:t>Sea water density depends on temperature and salinity, hence the name thermo-haline</a:t>
            </a:r>
            <a:r>
              <a:rPr lang="en-CA" altLang="en-US" sz="3200"/>
              <a:t>. </a:t>
            </a:r>
          </a:p>
        </p:txBody>
      </p:sp>
    </p:spTree>
    <p:extLst>
      <p:ext uri="{BB962C8B-B14F-4D97-AF65-F5344CB8AC3E}">
        <p14:creationId xmlns:p14="http://schemas.microsoft.com/office/powerpoint/2010/main" val="1970754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lstStyle/>
          <a:p>
            <a:pPr eaLnBrk="1" hangingPunct="1"/>
            <a:r>
              <a:rPr lang="en-US" altLang="en-US" sz="3200" u="sng"/>
              <a:t>Deep currents (Thermohaline Circulation)</a:t>
            </a:r>
          </a:p>
        </p:txBody>
      </p:sp>
      <p:sp>
        <p:nvSpPr>
          <p:cNvPr id="13315" name="Rectangle 1027"/>
          <p:cNvSpPr>
            <a:spLocks noGrp="1" noChangeArrowheads="1"/>
          </p:cNvSpPr>
          <p:nvPr>
            <p:ph type="body" idx="1"/>
          </p:nvPr>
        </p:nvSpPr>
        <p:spPr>
          <a:xfrm>
            <a:off x="2286000" y="2209800"/>
            <a:ext cx="7772400" cy="4191000"/>
          </a:xfrm>
        </p:spPr>
        <p:txBody>
          <a:bodyPr/>
          <a:lstStyle/>
          <a:p>
            <a:pPr eaLnBrk="1" hangingPunct="1">
              <a:lnSpc>
                <a:spcPct val="90000"/>
              </a:lnSpc>
            </a:pPr>
            <a:r>
              <a:rPr lang="en-US" altLang="en-US" sz="2400" u="sng"/>
              <a:t>Deep currents:</a:t>
            </a:r>
          </a:p>
          <a:p>
            <a:pPr lvl="1" eaLnBrk="1" hangingPunct="1">
              <a:lnSpc>
                <a:spcPct val="90000"/>
              </a:lnSpc>
            </a:pPr>
            <a:r>
              <a:rPr lang="en-US" altLang="en-US"/>
              <a:t>Form in subpolar regions at the surface</a:t>
            </a:r>
          </a:p>
          <a:p>
            <a:pPr lvl="1" eaLnBrk="1" hangingPunct="1">
              <a:lnSpc>
                <a:spcPct val="90000"/>
              </a:lnSpc>
            </a:pPr>
            <a:r>
              <a:rPr lang="en-US" altLang="en-US"/>
              <a:t>Are created when high density surface water sinks</a:t>
            </a:r>
          </a:p>
          <a:p>
            <a:pPr lvl="1" eaLnBrk="1" hangingPunct="1">
              <a:lnSpc>
                <a:spcPct val="90000"/>
              </a:lnSpc>
            </a:pPr>
            <a:r>
              <a:rPr lang="en-US" altLang="en-US"/>
              <a:t>Factors affecting density of surface water:</a:t>
            </a:r>
          </a:p>
          <a:p>
            <a:pPr lvl="2" eaLnBrk="1" hangingPunct="1">
              <a:lnSpc>
                <a:spcPct val="90000"/>
              </a:lnSpc>
            </a:pPr>
            <a:r>
              <a:rPr lang="en-US" altLang="en-US" sz="2400">
                <a:solidFill>
                  <a:srgbClr val="FF0000"/>
                </a:solidFill>
              </a:rPr>
              <a:t>Temperature </a:t>
            </a:r>
            <a:r>
              <a:rPr lang="en-US" altLang="en-US" sz="2400"/>
              <a:t>(most important factor)</a:t>
            </a:r>
          </a:p>
          <a:p>
            <a:pPr lvl="2" eaLnBrk="1" hangingPunct="1">
              <a:lnSpc>
                <a:spcPct val="90000"/>
              </a:lnSpc>
            </a:pPr>
            <a:r>
              <a:rPr lang="en-US" altLang="en-US" sz="2400">
                <a:solidFill>
                  <a:srgbClr val="FF0000"/>
                </a:solidFill>
              </a:rPr>
              <a:t>Salinity</a:t>
            </a:r>
          </a:p>
          <a:p>
            <a:pPr lvl="1" eaLnBrk="1" hangingPunct="1">
              <a:lnSpc>
                <a:spcPct val="90000"/>
              </a:lnSpc>
            </a:pPr>
            <a:r>
              <a:rPr lang="en-US" altLang="en-US"/>
              <a:t>Deep currents are known as thermohaline circulation</a:t>
            </a:r>
          </a:p>
        </p:txBody>
      </p:sp>
    </p:spTree>
    <p:extLst>
      <p:ext uri="{BB962C8B-B14F-4D97-AF65-F5344CB8AC3E}">
        <p14:creationId xmlns:p14="http://schemas.microsoft.com/office/powerpoint/2010/main" val="914741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altLang="en-US" smtClean="0"/>
              <a:t>Temperature</a:t>
            </a:r>
          </a:p>
        </p:txBody>
      </p:sp>
      <p:sp>
        <p:nvSpPr>
          <p:cNvPr id="1029" name="Rectangle 5"/>
          <p:cNvSpPr>
            <a:spLocks noGrp="1" noChangeArrowheads="1"/>
          </p:cNvSpPr>
          <p:nvPr>
            <p:ph idx="1"/>
          </p:nvPr>
        </p:nvSpPr>
        <p:spPr/>
        <p:txBody>
          <a:bodyPr/>
          <a:lstStyle/>
          <a:p>
            <a:pPr marL="609600" indent="-609600" defTabSz="625475">
              <a:tabLst>
                <a:tab pos="565150" algn="l"/>
              </a:tabLst>
            </a:pPr>
            <a:r>
              <a:rPr lang="en-CA" altLang="en-US" sz="2400"/>
              <a:t>Water temperature varies with depth. There are three layers: </a:t>
            </a:r>
          </a:p>
          <a:p>
            <a:pPr marL="1009650" lvl="1" indent="-609600" defTabSz="625475">
              <a:buFont typeface="Wingdings" panose="05000000000000000000" pitchFamily="2" charset="2"/>
              <a:buAutoNum type="arabicPeriod"/>
              <a:tabLst>
                <a:tab pos="565150" algn="l"/>
              </a:tabLst>
            </a:pPr>
            <a:r>
              <a:rPr lang="en-CA" altLang="en-US"/>
              <a:t>Surface – warmest layer</a:t>
            </a:r>
          </a:p>
          <a:p>
            <a:pPr marL="1009650" lvl="1" indent="-609600" defTabSz="625475">
              <a:buFont typeface="Wingdings" panose="05000000000000000000" pitchFamily="2" charset="2"/>
              <a:buAutoNum type="arabicPeriod"/>
              <a:tabLst>
                <a:tab pos="565150" algn="l"/>
              </a:tabLst>
            </a:pPr>
            <a:r>
              <a:rPr lang="en-CA" altLang="en-US"/>
              <a:t>Thermocline – the water temperature may drop from 20ºC to 5ºC </a:t>
            </a:r>
          </a:p>
          <a:p>
            <a:pPr marL="1009650" lvl="1" indent="-609600" defTabSz="625475">
              <a:buFont typeface="Wingdings" panose="05000000000000000000" pitchFamily="2" charset="2"/>
              <a:buAutoNum type="arabicPeriod"/>
              <a:tabLst>
                <a:tab pos="565150" algn="l"/>
              </a:tabLst>
            </a:pPr>
            <a:r>
              <a:rPr lang="en-CA" altLang="en-US"/>
              <a:t>Deep water – temperatures are close to the freezing point</a:t>
            </a:r>
            <a:endParaRPr lang="en-US" altLang="en-US"/>
          </a:p>
        </p:txBody>
      </p:sp>
    </p:spTree>
    <p:extLst>
      <p:ext uri="{BB962C8B-B14F-4D97-AF65-F5344CB8AC3E}">
        <p14:creationId xmlns:p14="http://schemas.microsoft.com/office/powerpoint/2010/main" val="3950311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anim calcmode="lin" valueType="num">
                                      <p:cBhvr additive="base">
                                        <p:cTn id="7" dur="500" fill="hold"/>
                                        <p:tgtEl>
                                          <p:spTgt spid="10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9">
                                            <p:txEl>
                                              <p:pRg st="1" end="1"/>
                                            </p:txEl>
                                          </p:spTgt>
                                        </p:tgtEl>
                                        <p:attrNameLst>
                                          <p:attrName>style.visibility</p:attrName>
                                        </p:attrNameLst>
                                      </p:cBhvr>
                                      <p:to>
                                        <p:strVal val="visible"/>
                                      </p:to>
                                    </p:set>
                                    <p:anim calcmode="lin" valueType="num">
                                      <p:cBhvr additive="base">
                                        <p:cTn id="11" dur="500" fill="hold"/>
                                        <p:tgtEl>
                                          <p:spTgt spid="102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9">
                                            <p:txEl>
                                              <p:pRg st="2" end="2"/>
                                            </p:txEl>
                                          </p:spTgt>
                                        </p:tgtEl>
                                        <p:attrNameLst>
                                          <p:attrName>style.visibility</p:attrName>
                                        </p:attrNameLst>
                                      </p:cBhvr>
                                      <p:to>
                                        <p:strVal val="visible"/>
                                      </p:to>
                                    </p:set>
                                    <p:anim calcmode="lin" valueType="num">
                                      <p:cBhvr additive="base">
                                        <p:cTn id="15" dur="500" fill="hold"/>
                                        <p:tgtEl>
                                          <p:spTgt spid="102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2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29">
                                            <p:txEl>
                                              <p:pRg st="3" end="3"/>
                                            </p:txEl>
                                          </p:spTgt>
                                        </p:tgtEl>
                                        <p:attrNameLst>
                                          <p:attrName>style.visibility</p:attrName>
                                        </p:attrNameLst>
                                      </p:cBhvr>
                                      <p:to>
                                        <p:strVal val="visible"/>
                                      </p:to>
                                    </p:set>
                                    <p:anim calcmode="lin" valueType="num">
                                      <p:cBhvr additive="base">
                                        <p:cTn id="19" dur="500" fill="hold"/>
                                        <p:tgtEl>
                                          <p:spTgt spid="102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3981450" y="21002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CA" altLang="en-US" sz="2400">
              <a:latin typeface="Times New Roman" panose="02020603050405020304" pitchFamily="18" charset="0"/>
            </a:endParaRPr>
          </a:p>
        </p:txBody>
      </p:sp>
      <p:graphicFrame>
        <p:nvGraphicFramePr>
          <p:cNvPr id="15363" name="Object 4"/>
          <p:cNvGraphicFramePr>
            <a:graphicFrameLocks noChangeAspect="1"/>
          </p:cNvGraphicFramePr>
          <p:nvPr/>
        </p:nvGraphicFramePr>
        <p:xfrm>
          <a:off x="2362200" y="1295401"/>
          <a:ext cx="7848600" cy="4932363"/>
        </p:xfrm>
        <a:graphic>
          <a:graphicData uri="http://schemas.openxmlformats.org/presentationml/2006/ole">
            <mc:AlternateContent xmlns:mc="http://schemas.openxmlformats.org/markup-compatibility/2006">
              <mc:Choice xmlns:v="urn:schemas-microsoft-com:vml" Requires="v">
                <p:oleObj spid="_x0000_s4105" r:id="rId3" imgW="6761905" imgH="4247619" progId="Paint.Picture">
                  <p:embed/>
                </p:oleObj>
              </mc:Choice>
              <mc:Fallback>
                <p:oleObj r:id="rId3" imgW="6761905" imgH="424761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295401"/>
                        <a:ext cx="784860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21917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CA" altLang="en-US" smtClean="0"/>
          </a:p>
        </p:txBody>
      </p:sp>
      <p:sp>
        <p:nvSpPr>
          <p:cNvPr id="11267" name="Rectangle 3"/>
          <p:cNvSpPr>
            <a:spLocks noGrp="1" noChangeArrowheads="1"/>
          </p:cNvSpPr>
          <p:nvPr>
            <p:ph idx="1"/>
          </p:nvPr>
        </p:nvSpPr>
        <p:spPr>
          <a:xfrm>
            <a:off x="2279650" y="908050"/>
            <a:ext cx="6711950" cy="5257800"/>
          </a:xfrm>
        </p:spPr>
        <p:txBody>
          <a:bodyPr/>
          <a:lstStyle/>
          <a:p>
            <a:pPr eaLnBrk="1" hangingPunct="1"/>
            <a:r>
              <a:rPr lang="en-CA" altLang="en-US" dirty="0"/>
              <a:t>Temperature affects the density of ocean water. Cold water is more dense than warm water and tends to sink. </a:t>
            </a:r>
          </a:p>
          <a:p>
            <a:pPr eaLnBrk="1" hangingPunct="1"/>
            <a:endParaRPr lang="en-CA" altLang="en-US" dirty="0"/>
          </a:p>
          <a:p>
            <a:pPr eaLnBrk="1" hangingPunct="1"/>
            <a:r>
              <a:rPr lang="en-CA" altLang="en-US" dirty="0"/>
              <a:t>Temperature differences in water may cause vertical </a:t>
            </a:r>
            <a:r>
              <a:rPr lang="en-CA" altLang="en-US" b="1" dirty="0"/>
              <a:t>convection currents </a:t>
            </a:r>
            <a:r>
              <a:rPr lang="en-CA" altLang="en-US" dirty="0"/>
              <a:t>where warmer water is rising and colder water is sinking.  </a:t>
            </a:r>
          </a:p>
          <a:p>
            <a:pPr eaLnBrk="1" hangingPunct="1"/>
            <a:endParaRPr lang="en-CA" altLang="en-US" dirty="0"/>
          </a:p>
        </p:txBody>
      </p:sp>
    </p:spTree>
    <p:extLst>
      <p:ext uri="{BB962C8B-B14F-4D97-AF65-F5344CB8AC3E}">
        <p14:creationId xmlns:p14="http://schemas.microsoft.com/office/powerpoint/2010/main" val="140723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US" altLang="en-US" smtClean="0"/>
              <a:t>Salinity of Water</a:t>
            </a:r>
          </a:p>
        </p:txBody>
      </p:sp>
      <p:sp>
        <p:nvSpPr>
          <p:cNvPr id="12291" name="Rectangle 3"/>
          <p:cNvSpPr>
            <a:spLocks noGrp="1" noChangeArrowheads="1"/>
          </p:cNvSpPr>
          <p:nvPr>
            <p:ph idx="1"/>
          </p:nvPr>
        </p:nvSpPr>
        <p:spPr/>
        <p:txBody>
          <a:bodyPr/>
          <a:lstStyle/>
          <a:p>
            <a:pPr eaLnBrk="1" hangingPunct="1"/>
            <a:r>
              <a:rPr lang="en-CA" altLang="en-US"/>
              <a:t>Density currents can also be caused by differences in salinity (amount of salt). </a:t>
            </a:r>
          </a:p>
          <a:p>
            <a:pPr eaLnBrk="1" hangingPunct="1"/>
            <a:endParaRPr lang="en-CA" altLang="en-US"/>
          </a:p>
          <a:p>
            <a:pPr eaLnBrk="1" hangingPunct="1"/>
            <a:r>
              <a:rPr lang="en-CA" altLang="en-US"/>
              <a:t>Water with a high salinity is denser than water with a lower salinity.</a:t>
            </a:r>
          </a:p>
          <a:p>
            <a:pPr eaLnBrk="1" hangingPunct="1"/>
            <a:endParaRPr lang="en-CA" altLang="en-US"/>
          </a:p>
          <a:p>
            <a:pPr eaLnBrk="1" hangingPunct="1"/>
            <a:r>
              <a:rPr lang="en-CA" altLang="en-US"/>
              <a:t>What is happening at the poles?</a:t>
            </a:r>
          </a:p>
          <a:p>
            <a:pPr eaLnBrk="1" hangingPunct="1">
              <a:buFont typeface="Wingdings" panose="05000000000000000000" pitchFamily="2" charset="2"/>
              <a:buNone/>
            </a:pPr>
            <a:endParaRPr lang="en-US" altLang="en-US"/>
          </a:p>
        </p:txBody>
      </p:sp>
    </p:spTree>
    <p:extLst>
      <p:ext uri="{BB962C8B-B14F-4D97-AF65-F5344CB8AC3E}">
        <p14:creationId xmlns:p14="http://schemas.microsoft.com/office/powerpoint/2010/main" val="2706825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 calcmode="lin" valueType="num">
                                      <p:cBhvr additive="base">
                                        <p:cTn id="19"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altLang="en-US" smtClean="0"/>
              <a:t>Ocean Currents</a:t>
            </a:r>
          </a:p>
        </p:txBody>
      </p:sp>
      <p:sp>
        <p:nvSpPr>
          <p:cNvPr id="2051" name="Rectangle 3"/>
          <p:cNvSpPr>
            <a:spLocks noGrp="1" noChangeArrowheads="1"/>
          </p:cNvSpPr>
          <p:nvPr>
            <p:ph idx="1"/>
          </p:nvPr>
        </p:nvSpPr>
        <p:spPr>
          <a:xfrm>
            <a:off x="2351088" y="1412876"/>
            <a:ext cx="6711950" cy="4835525"/>
          </a:xfrm>
        </p:spPr>
        <p:txBody>
          <a:bodyPr rtlCol="0">
            <a:normAutofit fontScale="92500"/>
          </a:bodyPr>
          <a:lstStyle/>
          <a:p>
            <a:pPr>
              <a:buFont typeface="Wingdings 3" charset="2"/>
              <a:buChar char=""/>
              <a:defRPr/>
            </a:pPr>
            <a:r>
              <a:rPr lang="en-CA" altLang="en-US" sz="3600" dirty="0"/>
              <a:t>An ocean current is a large amount of ocean water that moves in a particular unchanging direction. </a:t>
            </a:r>
          </a:p>
          <a:p>
            <a:pPr>
              <a:buFont typeface="Wingdings 3" charset="2"/>
              <a:buChar char=""/>
              <a:defRPr/>
            </a:pPr>
            <a:endParaRPr lang="en-CA" altLang="en-US" sz="3600" dirty="0"/>
          </a:p>
          <a:p>
            <a:pPr>
              <a:buFont typeface="Wingdings 3" charset="2"/>
              <a:buChar char=""/>
              <a:defRPr/>
            </a:pPr>
            <a:r>
              <a:rPr lang="en-CA" altLang="en-US" sz="3600" dirty="0"/>
              <a:t>There are more than 20 major ocean currents.</a:t>
            </a:r>
            <a:r>
              <a:rPr lang="en-US" altLang="en-US" sz="3600" dirty="0"/>
              <a:t> </a:t>
            </a:r>
          </a:p>
          <a:p>
            <a:pPr>
              <a:buFont typeface="Wingdings 3" charset="2"/>
              <a:buChar char=""/>
              <a:defRPr/>
            </a:pPr>
            <a:endParaRPr lang="en-CA" altLang="en-US" sz="3600" dirty="0"/>
          </a:p>
          <a:p>
            <a:pPr>
              <a:buFont typeface="Wingdings 3" charset="2"/>
              <a:buChar char=""/>
              <a:defRPr/>
            </a:pPr>
            <a:r>
              <a:rPr lang="en-CA" altLang="en-US" sz="3600" dirty="0"/>
              <a:t>Currents can be warm or cold, depending on their origin.</a:t>
            </a:r>
            <a:r>
              <a:rPr lang="en-US" altLang="en-US" sz="3600" dirty="0"/>
              <a:t> </a:t>
            </a:r>
          </a:p>
        </p:txBody>
      </p:sp>
    </p:spTree>
    <p:extLst>
      <p:ext uri="{BB962C8B-B14F-4D97-AF65-F5344CB8AC3E}">
        <p14:creationId xmlns:p14="http://schemas.microsoft.com/office/powerpoint/2010/main" val="3151866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1">
                                            <p:txEl>
                                              <p:pRg st="2" end="2"/>
                                            </p:txEl>
                                          </p:spTgt>
                                        </p:tgtEl>
                                        <p:attrNameLst>
                                          <p:attrName>style.visibility</p:attrName>
                                        </p:attrNameLst>
                                      </p:cBhvr>
                                      <p:to>
                                        <p:strVal val="visible"/>
                                      </p:to>
                                    </p:set>
                                    <p:anim calcmode="lin" valueType="num">
                                      <p:cBhvr additive="base">
                                        <p:cTn id="13" dur="500" fill="hold"/>
                                        <p:tgtEl>
                                          <p:spTgt spid="20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1">
                                            <p:txEl>
                                              <p:pRg st="4" end="4"/>
                                            </p:txEl>
                                          </p:spTgt>
                                        </p:tgtEl>
                                        <p:attrNameLst>
                                          <p:attrName>style.visibility</p:attrName>
                                        </p:attrNameLst>
                                      </p:cBhvr>
                                      <p:to>
                                        <p:strVal val="visible"/>
                                      </p:to>
                                    </p:set>
                                    <p:anim calcmode="lin" valueType="num">
                                      <p:cBhvr additive="base">
                                        <p:cTn id="19" dur="500" fill="hold"/>
                                        <p:tgtEl>
                                          <p:spTgt spid="205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CA" altLang="en-US" smtClean="0"/>
              <a:t>Pycnocline</a:t>
            </a:r>
          </a:p>
        </p:txBody>
      </p:sp>
      <p:sp>
        <p:nvSpPr>
          <p:cNvPr id="18435" name="Content Placeholder 2"/>
          <p:cNvSpPr>
            <a:spLocks noGrp="1"/>
          </p:cNvSpPr>
          <p:nvPr>
            <p:ph idx="1"/>
          </p:nvPr>
        </p:nvSpPr>
        <p:spPr/>
        <p:txBody>
          <a:bodyPr/>
          <a:lstStyle/>
          <a:p>
            <a:r>
              <a:rPr lang="en-CA" altLang="en-US" sz="2400"/>
              <a:t>A layer where the density gradient is greatest within a body of water. </a:t>
            </a:r>
          </a:p>
          <a:p>
            <a:endParaRPr lang="en-CA" altLang="en-US" sz="2400"/>
          </a:p>
          <a:p>
            <a:r>
              <a:rPr lang="en-CA" altLang="en-US" sz="2400"/>
              <a:t>An ocean current is generated by the forces such as breaking waves, terms of temperature and salinity differences, wind, Coriolis effect, and tides caused by the gravitational pull of the Moon and the Sun.</a:t>
            </a:r>
          </a:p>
        </p:txBody>
      </p:sp>
    </p:spTree>
    <p:extLst>
      <p:ext uri="{BB962C8B-B14F-4D97-AF65-F5344CB8AC3E}">
        <p14:creationId xmlns:p14="http://schemas.microsoft.com/office/powerpoint/2010/main" val="3494044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FG07_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600"/>
            <a:ext cx="47196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a:xfrm>
            <a:off x="2362200" y="609600"/>
            <a:ext cx="7772400" cy="1143000"/>
          </a:xfrm>
        </p:spPr>
        <p:txBody>
          <a:bodyPr/>
          <a:lstStyle/>
          <a:p>
            <a:pPr eaLnBrk="1" hangingPunct="1"/>
            <a:r>
              <a:rPr lang="en-US" altLang="en-US" sz="3200"/>
              <a:t>Identification of deep currents</a:t>
            </a:r>
          </a:p>
        </p:txBody>
      </p:sp>
      <p:sp>
        <p:nvSpPr>
          <p:cNvPr id="19460" name="Rectangle 3"/>
          <p:cNvSpPr>
            <a:spLocks noGrp="1" noChangeArrowheads="1"/>
          </p:cNvSpPr>
          <p:nvPr>
            <p:ph type="body" idx="1"/>
          </p:nvPr>
        </p:nvSpPr>
        <p:spPr>
          <a:xfrm>
            <a:off x="1676400" y="1752600"/>
            <a:ext cx="2514600" cy="4114800"/>
          </a:xfrm>
        </p:spPr>
        <p:txBody>
          <a:bodyPr/>
          <a:lstStyle/>
          <a:p>
            <a:pPr eaLnBrk="1" hangingPunct="1"/>
            <a:r>
              <a:rPr lang="en-US" altLang="en-US" sz="2400"/>
              <a:t>Deep currents are identified by measuring temperature (T) and salinity (S), from which density can be determined</a:t>
            </a:r>
          </a:p>
        </p:txBody>
      </p:sp>
    </p:spTree>
    <p:extLst>
      <p:ext uri="{BB962C8B-B14F-4D97-AF65-F5344CB8AC3E}">
        <p14:creationId xmlns:p14="http://schemas.microsoft.com/office/powerpoint/2010/main" val="2676246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u="sng" smtClean="0"/>
              <a:t>Conveyer-belt circulation</a:t>
            </a:r>
          </a:p>
        </p:txBody>
      </p:sp>
      <p:pic>
        <p:nvPicPr>
          <p:cNvPr id="23555" name="Picture 4" descr="FG07_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1" y="1628776"/>
            <a:ext cx="8982075"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656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CA" altLang="en-US" smtClean="0"/>
          </a:p>
        </p:txBody>
      </p:sp>
      <p:pic>
        <p:nvPicPr>
          <p:cNvPr id="25603" name="Picture 4" descr="09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089" y="333375"/>
            <a:ext cx="8828087" cy="604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179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095750" y="20574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CA" altLang="en-US" sz="2400">
              <a:latin typeface="Times New Roman" panose="02020603050405020304" pitchFamily="18" charset="0"/>
            </a:endParaRPr>
          </a:p>
        </p:txBody>
      </p:sp>
      <p:graphicFrame>
        <p:nvGraphicFramePr>
          <p:cNvPr id="26627" name="Object 3"/>
          <p:cNvGraphicFramePr>
            <a:graphicFrameLocks noChangeAspect="1"/>
          </p:cNvGraphicFramePr>
          <p:nvPr/>
        </p:nvGraphicFramePr>
        <p:xfrm>
          <a:off x="1919288" y="188914"/>
          <a:ext cx="8077200" cy="5538787"/>
        </p:xfrm>
        <a:graphic>
          <a:graphicData uri="http://schemas.openxmlformats.org/presentationml/2006/ole">
            <mc:AlternateContent xmlns:mc="http://schemas.openxmlformats.org/markup-compatibility/2006">
              <mc:Choice xmlns:v="urn:schemas-microsoft-com:vml" Requires="v">
                <p:oleObj spid="_x0000_s5129" r:id="rId3" imgW="9504762" imgH="6516010" progId="Paint.Picture">
                  <p:embed/>
                </p:oleObj>
              </mc:Choice>
              <mc:Fallback>
                <p:oleObj r:id="rId3" imgW="9504762" imgH="651601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188914"/>
                        <a:ext cx="8077200" cy="553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8" name="AutoShape 4">
            <a:hlinkClick r:id="rId5" action="ppaction://hlinksldjump" highlightClick="1"/>
          </p:cNvPr>
          <p:cNvSpPr>
            <a:spLocks noChangeArrowheads="1"/>
          </p:cNvSpPr>
          <p:nvPr/>
        </p:nvSpPr>
        <p:spPr bwMode="auto">
          <a:xfrm>
            <a:off x="9829800" y="6400800"/>
            <a:ext cx="838200" cy="457200"/>
          </a:xfrm>
          <a:prstGeom prst="actionButtonBackPrevious">
            <a:avLst/>
          </a:prstGeom>
          <a:solidFill>
            <a:schemeClr val="accent1"/>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CA" altLang="en-US" sz="2400">
              <a:latin typeface="Times New Roman" panose="02020603050405020304" pitchFamily="18" charset="0"/>
            </a:endParaRPr>
          </a:p>
        </p:txBody>
      </p:sp>
      <p:sp>
        <p:nvSpPr>
          <p:cNvPr id="26629" name="Rectangle 1"/>
          <p:cNvSpPr>
            <a:spLocks noChangeArrowheads="1"/>
          </p:cNvSpPr>
          <p:nvPr/>
        </p:nvSpPr>
        <p:spPr bwMode="auto">
          <a:xfrm>
            <a:off x="1919288" y="5799138"/>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CA" altLang="en-US" sz="2400">
                <a:latin typeface="Times New Roman" panose="02020603050405020304" pitchFamily="18" charset="0"/>
                <a:hlinkClick r:id="rId6"/>
              </a:rPr>
              <a:t>http://oceanservice.noaa.gov/education/kits/currents/06conveyor2.html</a:t>
            </a:r>
            <a:endParaRPr lang="en-CA" altLang="en-US" sz="2400">
              <a:latin typeface="Times New Roman" panose="02020603050405020304" pitchFamily="18" charset="0"/>
            </a:endParaRPr>
          </a:p>
          <a:p>
            <a:pPr>
              <a:spcBef>
                <a:spcPct val="0"/>
              </a:spcBef>
              <a:buClrTx/>
              <a:buSzTx/>
              <a:buFontTx/>
              <a:buNone/>
            </a:pPr>
            <a:endParaRPr lang="en-CA" altLang="en-US" sz="2400">
              <a:latin typeface="Times New Roman" panose="02020603050405020304" pitchFamily="18" charset="0"/>
            </a:endParaRPr>
          </a:p>
        </p:txBody>
      </p:sp>
    </p:spTree>
    <p:extLst>
      <p:ext uri="{BB962C8B-B14F-4D97-AF65-F5344CB8AC3E}">
        <p14:creationId xmlns:p14="http://schemas.microsoft.com/office/powerpoint/2010/main" val="4201803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r>
              <a:rPr lang="en-CA" altLang="en-US" smtClean="0"/>
              <a:t>Upwelling</a:t>
            </a:r>
          </a:p>
        </p:txBody>
      </p:sp>
      <p:sp>
        <p:nvSpPr>
          <p:cNvPr id="5" name="Content Placeholder 4"/>
          <p:cNvSpPr>
            <a:spLocks noGrp="1"/>
          </p:cNvSpPr>
          <p:nvPr>
            <p:ph idx="1"/>
          </p:nvPr>
        </p:nvSpPr>
        <p:spPr>
          <a:xfrm>
            <a:off x="2352675" y="1243013"/>
            <a:ext cx="6711950" cy="4195762"/>
          </a:xfrm>
        </p:spPr>
        <p:txBody>
          <a:bodyPr/>
          <a:lstStyle/>
          <a:p>
            <a:pPr>
              <a:defRPr/>
            </a:pPr>
            <a:r>
              <a:rPr lang="en-CA" dirty="0"/>
              <a:t>Nutrient rich water rises near the equator.</a:t>
            </a:r>
          </a:p>
          <a:p>
            <a:pPr>
              <a:defRPr/>
            </a:pPr>
            <a:r>
              <a:rPr lang="en-CA" dirty="0"/>
              <a:t>Nutrient rich water</a:t>
            </a:r>
            <a:r>
              <a:rPr lang="en-US" altLang="en-US" dirty="0"/>
              <a:t> upward motion of water. This motion brings cold, nutrient rich water towards the surface</a:t>
            </a:r>
            <a:r>
              <a:rPr lang="en-CA" dirty="0"/>
              <a:t> </a:t>
            </a:r>
          </a:p>
        </p:txBody>
      </p:sp>
      <p:pic>
        <p:nvPicPr>
          <p:cNvPr id="27652" name="Picture 7" descr="091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839" y="3632200"/>
            <a:ext cx="4770437"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029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CA" altLang="en-US" smtClean="0"/>
              <a:t>Types of Upwelling</a:t>
            </a:r>
          </a:p>
        </p:txBody>
      </p:sp>
      <p:sp>
        <p:nvSpPr>
          <p:cNvPr id="28675" name="Content Placeholder 2"/>
          <p:cNvSpPr>
            <a:spLocks noGrp="1"/>
          </p:cNvSpPr>
          <p:nvPr>
            <p:ph idx="1"/>
          </p:nvPr>
        </p:nvSpPr>
        <p:spPr>
          <a:xfrm>
            <a:off x="2352675" y="1152526"/>
            <a:ext cx="6711950" cy="4835525"/>
          </a:xfrm>
        </p:spPr>
        <p:txBody>
          <a:bodyPr/>
          <a:lstStyle/>
          <a:p>
            <a:r>
              <a:rPr lang="en-US" altLang="en-US" sz="2400" b="1" i="1"/>
              <a:t>Coastal upwelling: </a:t>
            </a:r>
            <a:r>
              <a:rPr lang="en-US" altLang="en-US" sz="2400"/>
              <a:t>Northern Hemisphere: caused by winds from the north blowing along the west coast of a continent. </a:t>
            </a:r>
          </a:p>
          <a:p>
            <a:endParaRPr lang="en-CA" altLang="en-US" smtClean="0"/>
          </a:p>
        </p:txBody>
      </p:sp>
      <p:pic>
        <p:nvPicPr>
          <p:cNvPr id="28676" name="Picture 5" descr="091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1" y="2492375"/>
            <a:ext cx="6283325"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185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r>
              <a:rPr lang="en-CA" altLang="en-US" smtClean="0"/>
              <a:t>Downwelling</a:t>
            </a:r>
          </a:p>
        </p:txBody>
      </p:sp>
      <p:sp>
        <p:nvSpPr>
          <p:cNvPr id="29699" name="Content Placeholder 4"/>
          <p:cNvSpPr>
            <a:spLocks noGrp="1"/>
          </p:cNvSpPr>
          <p:nvPr>
            <p:ph idx="1"/>
          </p:nvPr>
        </p:nvSpPr>
        <p:spPr>
          <a:xfrm>
            <a:off x="1692876" y="1497227"/>
            <a:ext cx="6711950" cy="4195762"/>
          </a:xfrm>
        </p:spPr>
        <p:txBody>
          <a:bodyPr/>
          <a:lstStyle/>
          <a:p>
            <a:r>
              <a:rPr lang="en-US" altLang="en-US" b="1" dirty="0" smtClean="0"/>
              <a:t>Coastal </a:t>
            </a:r>
            <a:r>
              <a:rPr lang="en-US" altLang="en-US" b="1" dirty="0" err="1" smtClean="0"/>
              <a:t>Downwelling</a:t>
            </a:r>
            <a:r>
              <a:rPr lang="en-US" altLang="en-US" sz="1800" b="1" dirty="0"/>
              <a:t>: </a:t>
            </a:r>
            <a:r>
              <a:rPr lang="en-US" altLang="en-US" dirty="0" smtClean="0"/>
              <a:t>Areas of </a:t>
            </a:r>
            <a:r>
              <a:rPr lang="en-US" altLang="en-US" dirty="0" err="1" smtClean="0"/>
              <a:t>downwelling</a:t>
            </a:r>
            <a:r>
              <a:rPr lang="en-US" altLang="en-US" dirty="0" smtClean="0"/>
              <a:t> are often low in nutrients and therefore relatively low in biological productivity.</a:t>
            </a:r>
          </a:p>
          <a:p>
            <a:endParaRPr lang="en-CA" altLang="en-US" dirty="0" smtClean="0"/>
          </a:p>
        </p:txBody>
      </p:sp>
      <p:pic>
        <p:nvPicPr>
          <p:cNvPr id="29700" name="Picture 6" descr="0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240881"/>
            <a:ext cx="5646738"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100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G07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9" y="1863726"/>
            <a:ext cx="77311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title"/>
          </p:nvPr>
        </p:nvSpPr>
        <p:spPr>
          <a:xfrm>
            <a:off x="1498601" y="353541"/>
            <a:ext cx="9144000" cy="914400"/>
          </a:xfrm>
        </p:spPr>
        <p:txBody>
          <a:bodyPr>
            <a:normAutofit fontScale="90000"/>
          </a:bodyPr>
          <a:lstStyle/>
          <a:p>
            <a:pPr eaLnBrk="1" hangingPunct="1"/>
            <a:r>
              <a:rPr lang="en-US" altLang="en-US" dirty="0" smtClean="0"/>
              <a:t>Coastal upwelling and </a:t>
            </a:r>
            <a:r>
              <a:rPr lang="en-US" altLang="en-US" dirty="0" err="1" smtClean="0"/>
              <a:t>downwelling</a:t>
            </a:r>
            <a:endParaRPr lang="en-US" altLang="en-US" dirty="0" smtClean="0"/>
          </a:p>
        </p:txBody>
      </p:sp>
    </p:spTree>
    <p:extLst>
      <p:ext uri="{BB962C8B-B14F-4D97-AF65-F5344CB8AC3E}">
        <p14:creationId xmlns:p14="http://schemas.microsoft.com/office/powerpoint/2010/main" val="33377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CA" altLang="en-US" smtClean="0"/>
          </a:p>
        </p:txBody>
      </p:sp>
      <p:sp>
        <p:nvSpPr>
          <p:cNvPr id="31747" name="Content Placeholder 2"/>
          <p:cNvSpPr>
            <a:spLocks noGrp="1"/>
          </p:cNvSpPr>
          <p:nvPr>
            <p:ph idx="1"/>
          </p:nvPr>
        </p:nvSpPr>
        <p:spPr/>
        <p:txBody>
          <a:bodyPr/>
          <a:lstStyle/>
          <a:p>
            <a:endParaRPr lang="en-CA" altLang="en-US" smtClean="0"/>
          </a:p>
        </p:txBody>
      </p:sp>
      <p:pic>
        <p:nvPicPr>
          <p:cNvPr id="31748" name="Picture 2" descr="http://www.uwgb.edu/dutchs/Graphics-Geol/Oceans/OceanCurrent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864" y="115889"/>
            <a:ext cx="8866187"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236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4038600" y="23050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CA" altLang="en-US" sz="2400">
              <a:latin typeface="Times New Roman" panose="02020603050405020304" pitchFamily="18" charset="0"/>
            </a:endParaRPr>
          </a:p>
        </p:txBody>
      </p:sp>
      <p:graphicFrame>
        <p:nvGraphicFramePr>
          <p:cNvPr id="9219" name="Object 4"/>
          <p:cNvGraphicFramePr>
            <a:graphicFrameLocks noChangeAspect="1"/>
          </p:cNvGraphicFramePr>
          <p:nvPr/>
        </p:nvGraphicFramePr>
        <p:xfrm>
          <a:off x="1919288" y="549275"/>
          <a:ext cx="8229600" cy="4497388"/>
        </p:xfrm>
        <a:graphic>
          <a:graphicData uri="http://schemas.openxmlformats.org/presentationml/2006/ole">
            <mc:AlternateContent xmlns:mc="http://schemas.openxmlformats.org/markup-compatibility/2006">
              <mc:Choice xmlns:v="urn:schemas-microsoft-com:vml" Requires="v">
                <p:oleObj spid="_x0000_s1033" r:id="rId3" imgW="10847619" imgH="5915851" progId="Paint.Picture">
                  <p:embed/>
                </p:oleObj>
              </mc:Choice>
              <mc:Fallback>
                <p:oleObj r:id="rId3" imgW="10847619" imgH="591585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549275"/>
                        <a:ext cx="822960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0" name="Rectangle 1"/>
          <p:cNvSpPr>
            <a:spLocks noChangeArrowheads="1"/>
          </p:cNvSpPr>
          <p:nvPr/>
        </p:nvSpPr>
        <p:spPr bwMode="auto">
          <a:xfrm>
            <a:off x="2436814" y="5300663"/>
            <a:ext cx="7705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CA" altLang="en-US" sz="2400">
                <a:latin typeface="Times New Roman" panose="02020603050405020304" pitchFamily="18" charset="0"/>
                <a:hlinkClick r:id="rId5"/>
              </a:rPr>
              <a:t>http://www.pbslearningmedia.org/asset/ttv10_vid_currents/</a:t>
            </a:r>
            <a:endParaRPr lang="en-CA" altLang="en-US" sz="2400">
              <a:latin typeface="Times New Roman" panose="02020603050405020304" pitchFamily="18" charset="0"/>
            </a:endParaRPr>
          </a:p>
          <a:p>
            <a:pPr eaLnBrk="1" hangingPunct="1">
              <a:spcBef>
                <a:spcPct val="0"/>
              </a:spcBef>
              <a:buClrTx/>
              <a:buSzTx/>
              <a:buFontTx/>
              <a:buNone/>
            </a:pPr>
            <a:endParaRPr lang="en-CA" altLang="en-US" sz="2400">
              <a:latin typeface="Times New Roman" panose="02020603050405020304" pitchFamily="18" charset="0"/>
            </a:endParaRPr>
          </a:p>
        </p:txBody>
      </p:sp>
    </p:spTree>
    <p:extLst>
      <p:ext uri="{BB962C8B-B14F-4D97-AF65-F5344CB8AC3E}">
        <p14:creationId xmlns:p14="http://schemas.microsoft.com/office/powerpoint/2010/main" val="1626917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CA" altLang="en-US" dirty="0" smtClean="0"/>
              <a:t>How the Oceans Influence Climate </a:t>
            </a:r>
          </a:p>
        </p:txBody>
      </p:sp>
      <p:sp>
        <p:nvSpPr>
          <p:cNvPr id="9219" name="Content Placeholder 2"/>
          <p:cNvSpPr>
            <a:spLocks noGrp="1"/>
          </p:cNvSpPr>
          <p:nvPr>
            <p:ph idx="1"/>
          </p:nvPr>
        </p:nvSpPr>
        <p:spPr>
          <a:xfrm>
            <a:off x="2344738" y="1628776"/>
            <a:ext cx="6711950" cy="4195763"/>
          </a:xfrm>
        </p:spPr>
        <p:txBody>
          <a:bodyPr/>
          <a:lstStyle/>
          <a:p>
            <a:r>
              <a:rPr lang="en-CA" altLang="en-US" dirty="0"/>
              <a:t>Long term and Short Term</a:t>
            </a:r>
          </a:p>
          <a:p>
            <a:r>
              <a:rPr lang="en-CA" altLang="en-US" dirty="0"/>
              <a:t>Over the long term the shape and the location of the continents helps to determine the oceans’ circulation patterns.</a:t>
            </a:r>
          </a:p>
          <a:p>
            <a:endParaRPr lang="en-CA" altLang="en-US" dirty="0"/>
          </a:p>
          <a:p>
            <a:r>
              <a:rPr lang="en-CA" altLang="en-US" dirty="0"/>
              <a:t>Patterns of ocean circulation and upwelling can change rapidly, resulting in climate variations and fluctuations on a human time scale (short term).</a:t>
            </a:r>
          </a:p>
        </p:txBody>
      </p:sp>
    </p:spTree>
    <p:extLst>
      <p:ext uri="{BB962C8B-B14F-4D97-AF65-F5344CB8AC3E}">
        <p14:creationId xmlns:p14="http://schemas.microsoft.com/office/powerpoint/2010/main" val="1043206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03388" y="288735"/>
            <a:ext cx="9144000" cy="590931"/>
          </a:xfrm>
          <a:noFill/>
        </p:spPr>
        <p:txBody>
          <a:bodyPr>
            <a:spAutoFit/>
          </a:bodyPr>
          <a:lstStyle/>
          <a:p>
            <a:pPr eaLnBrk="1" hangingPunct="1"/>
            <a:r>
              <a:rPr lang="en-US" altLang="en-US" sz="3600"/>
              <a:t>Surface Currents Affect Weather and Climate</a:t>
            </a:r>
          </a:p>
        </p:txBody>
      </p:sp>
      <p:pic>
        <p:nvPicPr>
          <p:cNvPr id="10243" name="Picture 5" descr="09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628776"/>
            <a:ext cx="8424863"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127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28800" y="-100806"/>
            <a:ext cx="8540750" cy="1143000"/>
          </a:xfrm>
        </p:spPr>
        <p:txBody>
          <a:bodyPr/>
          <a:lstStyle/>
          <a:p>
            <a:pPr eaLnBrk="1" hangingPunct="1"/>
            <a:r>
              <a:rPr lang="en-US" altLang="en-US" u="sng" dirty="0" smtClean="0"/>
              <a:t>Currents and Climate</a:t>
            </a:r>
          </a:p>
        </p:txBody>
      </p:sp>
      <p:sp>
        <p:nvSpPr>
          <p:cNvPr id="11267" name="Rectangle 3"/>
          <p:cNvSpPr>
            <a:spLocks noGrp="1" noChangeArrowheads="1"/>
          </p:cNvSpPr>
          <p:nvPr>
            <p:ph type="body" idx="1"/>
          </p:nvPr>
        </p:nvSpPr>
        <p:spPr>
          <a:xfrm>
            <a:off x="2039938" y="914401"/>
            <a:ext cx="8118475" cy="4525963"/>
          </a:xfrm>
        </p:spPr>
        <p:txBody>
          <a:bodyPr/>
          <a:lstStyle/>
          <a:p>
            <a:pPr eaLnBrk="1" hangingPunct="1"/>
            <a:r>
              <a:rPr lang="en-US" altLang="en-US" dirty="0"/>
              <a:t>Warm current </a:t>
            </a:r>
            <a:r>
              <a:rPr lang="en-US" altLang="en-US" dirty="0">
                <a:sym typeface="Monotype Sorts" pitchFamily="2" charset="2"/>
              </a:rPr>
              <a:t> warms air  high water vapor  humid coastal climate</a:t>
            </a:r>
          </a:p>
          <a:p>
            <a:pPr eaLnBrk="1" hangingPunct="1"/>
            <a:r>
              <a:rPr lang="en-US" altLang="en-US" dirty="0">
                <a:sym typeface="Monotype Sorts" pitchFamily="2" charset="2"/>
              </a:rPr>
              <a:t>Cool current  cools air  low water vapor  dry coastal climate</a:t>
            </a:r>
          </a:p>
        </p:txBody>
      </p:sp>
      <p:pic>
        <p:nvPicPr>
          <p:cNvPr id="11268" name="Picture 5" descr="FG07_0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49" y="2819401"/>
            <a:ext cx="58293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672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CA" altLang="en-US" smtClean="0"/>
              <a:t>Two types of ocean currents</a:t>
            </a:r>
            <a:endParaRPr lang="en-US" altLang="en-US" smtClean="0"/>
          </a:p>
        </p:txBody>
      </p:sp>
      <p:sp>
        <p:nvSpPr>
          <p:cNvPr id="5123" name="Rectangle 3"/>
          <p:cNvSpPr>
            <a:spLocks noGrp="1" noChangeArrowheads="1"/>
          </p:cNvSpPr>
          <p:nvPr>
            <p:ph idx="1"/>
          </p:nvPr>
        </p:nvSpPr>
        <p:spPr/>
        <p:txBody>
          <a:bodyPr/>
          <a:lstStyle/>
          <a:p>
            <a:pPr marL="609600" indent="-609600">
              <a:buFont typeface="Wingdings" panose="05000000000000000000" pitchFamily="2" charset="2"/>
              <a:buAutoNum type="arabicPeriod"/>
            </a:pPr>
            <a:r>
              <a:rPr lang="en-CA" altLang="en-US" b="1" dirty="0" smtClean="0">
                <a:hlinkClick r:id="rId2" action="ppaction://hlinksldjump"/>
              </a:rPr>
              <a:t>surface currents</a:t>
            </a:r>
            <a:r>
              <a:rPr lang="en-CA" altLang="en-US" dirty="0" smtClean="0">
                <a:hlinkClick r:id="rId2" action="ppaction://hlinksldjump"/>
              </a:rPr>
              <a:t> </a:t>
            </a:r>
            <a:r>
              <a:rPr lang="en-CA" altLang="en-US" dirty="0" smtClean="0"/>
              <a:t>(extend to an average depth of 200m). </a:t>
            </a:r>
          </a:p>
          <a:p>
            <a:pPr marL="857250" lvl="1" indent="-457200"/>
            <a:r>
              <a:rPr lang="en-CA" altLang="en-US" dirty="0" smtClean="0"/>
              <a:t>Caused by:  Wind action, the Earth’s spin (</a:t>
            </a:r>
            <a:r>
              <a:rPr lang="en-CA" altLang="en-US" dirty="0" err="1" smtClean="0"/>
              <a:t>Coriolis</a:t>
            </a:r>
            <a:r>
              <a:rPr lang="en-CA" altLang="en-US" dirty="0" smtClean="0"/>
              <a:t> Effect), and the shape of the continents.</a:t>
            </a:r>
          </a:p>
          <a:p>
            <a:pPr marL="609600" indent="-609600">
              <a:buFont typeface="Wingdings" panose="05000000000000000000" pitchFamily="2" charset="2"/>
              <a:buAutoNum type="arabicPeriod"/>
            </a:pPr>
            <a:r>
              <a:rPr lang="en-CA" altLang="en-US" b="1" u="sng" dirty="0" err="1" smtClean="0">
                <a:solidFill>
                  <a:schemeClr val="tx2"/>
                </a:solidFill>
                <a:hlinkClick r:id="rId3" action="ppaction://hlinksldjump"/>
              </a:rPr>
              <a:t>Thermohaline</a:t>
            </a:r>
            <a:r>
              <a:rPr lang="en-CA" altLang="en-US" b="1" u="sng" dirty="0" smtClean="0">
                <a:solidFill>
                  <a:schemeClr val="tx2"/>
                </a:solidFill>
                <a:hlinkClick r:id="rId3" action="ppaction://hlinksldjump"/>
              </a:rPr>
              <a:t> currents</a:t>
            </a:r>
            <a:r>
              <a:rPr lang="en-CA" altLang="en-US" dirty="0" smtClean="0">
                <a:hlinkClick r:id="rId3" action="ppaction://hlinksldjump"/>
              </a:rPr>
              <a:t> </a:t>
            </a:r>
            <a:r>
              <a:rPr lang="en-CA" altLang="en-US" dirty="0" smtClean="0"/>
              <a:t>(occur deeper than 200m). </a:t>
            </a:r>
          </a:p>
          <a:p>
            <a:pPr marL="609600" indent="-609600"/>
            <a:endParaRPr lang="en-US" altLang="en-US" dirty="0" smtClean="0"/>
          </a:p>
        </p:txBody>
      </p:sp>
    </p:spTree>
    <p:extLst>
      <p:ext uri="{BB962C8B-B14F-4D97-AF65-F5344CB8AC3E}">
        <p14:creationId xmlns:p14="http://schemas.microsoft.com/office/powerpoint/2010/main" val="1410616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 calcmode="lin" valueType="num">
                                      <p:cBhvr additive="base">
                                        <p:cTn id="11"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calcmode="lin" valueType="num">
                                      <p:cBhvr additive="base">
                                        <p:cTn id="17"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altLang="en-US" smtClean="0"/>
              <a:t>Wind Action</a:t>
            </a:r>
          </a:p>
        </p:txBody>
      </p:sp>
      <p:sp>
        <p:nvSpPr>
          <p:cNvPr id="7171" name="Rectangle 3"/>
          <p:cNvSpPr>
            <a:spLocks noGrp="1" noChangeArrowheads="1"/>
          </p:cNvSpPr>
          <p:nvPr>
            <p:ph idx="1"/>
          </p:nvPr>
        </p:nvSpPr>
        <p:spPr>
          <a:xfrm>
            <a:off x="2208213" y="1700213"/>
            <a:ext cx="7772400" cy="4114800"/>
          </a:xfrm>
        </p:spPr>
        <p:txBody>
          <a:bodyPr/>
          <a:lstStyle/>
          <a:p>
            <a:pPr eaLnBrk="1" hangingPunct="1"/>
            <a:r>
              <a:rPr lang="en-CA" altLang="en-US" smtClean="0"/>
              <a:t>As air moves over the ocean’s surface, its energy is transferred by friction to the water molecules, causing the ocean water to move. </a:t>
            </a:r>
          </a:p>
          <a:p>
            <a:pPr eaLnBrk="1" hangingPunct="1">
              <a:buFont typeface="Wingdings" panose="05000000000000000000" pitchFamily="2" charset="2"/>
              <a:buNone/>
            </a:pPr>
            <a:endParaRPr lang="en-US" altLang="en-US" smtClean="0"/>
          </a:p>
        </p:txBody>
      </p:sp>
      <p:sp>
        <p:nvSpPr>
          <p:cNvPr id="12292" name="Rectangle 8"/>
          <p:cNvSpPr>
            <a:spLocks noChangeArrowheads="1"/>
          </p:cNvSpPr>
          <p:nvPr/>
        </p:nvSpPr>
        <p:spPr bwMode="auto">
          <a:xfrm>
            <a:off x="4438650" y="218598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CA" altLang="en-US" sz="2400">
              <a:latin typeface="Times New Roman" panose="02020603050405020304" pitchFamily="18" charset="0"/>
            </a:endParaRPr>
          </a:p>
        </p:txBody>
      </p:sp>
      <p:graphicFrame>
        <p:nvGraphicFramePr>
          <p:cNvPr id="7175" name="Object 7"/>
          <p:cNvGraphicFramePr>
            <a:graphicFrameLocks noChangeAspect="1"/>
          </p:cNvGraphicFramePr>
          <p:nvPr/>
        </p:nvGraphicFramePr>
        <p:xfrm>
          <a:off x="5715000" y="3505200"/>
          <a:ext cx="3962400" cy="2971800"/>
        </p:xfrm>
        <a:graphic>
          <a:graphicData uri="http://schemas.openxmlformats.org/presentationml/2006/ole">
            <mc:AlternateContent xmlns:mc="http://schemas.openxmlformats.org/markup-compatibility/2006">
              <mc:Choice xmlns:v="urn:schemas-microsoft-com:vml" Requires="v">
                <p:oleObj spid="_x0000_s2057" r:id="rId3" imgW="5087060" imgH="3809524" progId="Paint.Picture">
                  <p:embed/>
                </p:oleObj>
              </mc:Choice>
              <mc:Fallback>
                <p:oleObj r:id="rId3" imgW="5087060" imgH="380952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5052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8872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75"/>
                                        </p:tgtEl>
                                        <p:attrNameLst>
                                          <p:attrName>style.visibility</p:attrName>
                                        </p:attrNameLst>
                                      </p:cBhvr>
                                      <p:to>
                                        <p:strVal val="visible"/>
                                      </p:to>
                                    </p:set>
                                    <p:anim calcmode="lin" valueType="num">
                                      <p:cBhvr additive="base">
                                        <p:cTn id="13" dur="500" fill="hold"/>
                                        <p:tgtEl>
                                          <p:spTgt spid="7175"/>
                                        </p:tgtEl>
                                        <p:attrNameLst>
                                          <p:attrName>ppt_x</p:attrName>
                                        </p:attrNameLst>
                                      </p:cBhvr>
                                      <p:tavLst>
                                        <p:tav tm="0">
                                          <p:val>
                                            <p:strVal val="#ppt_x"/>
                                          </p:val>
                                        </p:tav>
                                        <p:tav tm="100000">
                                          <p:val>
                                            <p:strVal val="#ppt_x"/>
                                          </p:val>
                                        </p:tav>
                                      </p:tavLst>
                                    </p:anim>
                                    <p:anim calcmode="lin" valueType="num">
                                      <p:cBhvr additive="base">
                                        <p:cTn id="14"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altLang="en-US" smtClean="0"/>
              <a:t>Earth’s spin (Coriolis Effect)</a:t>
            </a:r>
          </a:p>
        </p:txBody>
      </p:sp>
      <p:sp>
        <p:nvSpPr>
          <p:cNvPr id="8195" name="Rectangle 3"/>
          <p:cNvSpPr>
            <a:spLocks noGrp="1" noChangeArrowheads="1"/>
          </p:cNvSpPr>
          <p:nvPr>
            <p:ph idx="1"/>
          </p:nvPr>
        </p:nvSpPr>
        <p:spPr>
          <a:xfrm>
            <a:off x="2352675" y="1628776"/>
            <a:ext cx="7704138" cy="4608513"/>
          </a:xfrm>
        </p:spPr>
        <p:txBody>
          <a:bodyPr rtlCol="0">
            <a:normAutofit fontScale="92500" lnSpcReduction="10000"/>
          </a:bodyPr>
          <a:lstStyle/>
          <a:p>
            <a:pPr>
              <a:buFont typeface="Wingdings 3" charset="2"/>
              <a:buChar char=""/>
              <a:defRPr/>
            </a:pPr>
            <a:r>
              <a:rPr lang="en-CA" altLang="en-US" dirty="0"/>
              <a:t>Earth spins from west to east (counter-clockwise), as winds and currents move over this spinning body, their paths get re-directed depending on what side of the equator they are on. </a:t>
            </a:r>
          </a:p>
          <a:p>
            <a:pPr>
              <a:buFont typeface="Wingdings 3" charset="2"/>
              <a:buChar char=""/>
              <a:defRPr/>
            </a:pPr>
            <a:endParaRPr lang="en-CA" altLang="en-US" dirty="0"/>
          </a:p>
          <a:p>
            <a:pPr>
              <a:buFont typeface="Wingdings 3" charset="2"/>
              <a:buChar char=""/>
              <a:defRPr/>
            </a:pPr>
            <a:r>
              <a:rPr lang="en-CA" altLang="en-US" dirty="0"/>
              <a:t>As a result:</a:t>
            </a:r>
          </a:p>
          <a:p>
            <a:pPr lvl="1">
              <a:buFont typeface="Wingdings 3" charset="2"/>
              <a:buChar char=""/>
              <a:defRPr/>
            </a:pPr>
            <a:r>
              <a:rPr lang="en-CA" altLang="en-US" sz="2600" dirty="0"/>
              <a:t>clockwise pattern in the northern hemisphere</a:t>
            </a:r>
          </a:p>
          <a:p>
            <a:pPr lvl="1">
              <a:buFont typeface="Wingdings 3" charset="2"/>
              <a:buChar char=""/>
              <a:defRPr/>
            </a:pPr>
            <a:r>
              <a:rPr lang="en-CA" altLang="en-US" sz="2600" dirty="0"/>
              <a:t>counter-clockwise pattern in the southern hemisphere.</a:t>
            </a:r>
          </a:p>
          <a:p>
            <a:pPr>
              <a:buFont typeface="Wingdings 3" charset="2"/>
              <a:buChar char=""/>
              <a:defRPr/>
            </a:pPr>
            <a:endParaRPr lang="en-CA" altLang="en-US" dirty="0"/>
          </a:p>
          <a:p>
            <a:pPr>
              <a:buFont typeface="Wingdings 3" charset="2"/>
              <a:buChar char=""/>
              <a:defRPr/>
            </a:pPr>
            <a:r>
              <a:rPr lang="en-CA" dirty="0" err="1"/>
              <a:t>Coriolis</a:t>
            </a:r>
            <a:r>
              <a:rPr lang="en-CA" dirty="0"/>
              <a:t> Effect: </a:t>
            </a:r>
            <a:r>
              <a:rPr lang="en-CA" dirty="0">
                <a:hlinkClick r:id="rId2"/>
              </a:rPr>
              <a:t>http://video.mit.edu/watch/the-coriolis-effect-4407/</a:t>
            </a:r>
            <a:endParaRPr lang="en-CA" dirty="0"/>
          </a:p>
          <a:p>
            <a:pPr>
              <a:buFont typeface="Wingdings 3" charset="2"/>
              <a:buChar char=""/>
              <a:defRPr/>
            </a:pPr>
            <a:endParaRPr lang="en-CA" dirty="0"/>
          </a:p>
          <a:p>
            <a:pPr>
              <a:buFont typeface="Wingdings 3" charset="2"/>
              <a:buChar char=""/>
              <a:defRPr/>
            </a:pPr>
            <a:endParaRPr lang="en-CA" altLang="en-US" dirty="0"/>
          </a:p>
          <a:p>
            <a:pPr>
              <a:buFont typeface="Wingdings 3" charset="2"/>
              <a:buChar char=""/>
              <a:defRPr/>
            </a:pPr>
            <a:endParaRPr lang="en-US" altLang="en-US" dirty="0"/>
          </a:p>
        </p:txBody>
      </p:sp>
    </p:spTree>
    <p:extLst>
      <p:ext uri="{BB962C8B-B14F-4D97-AF65-F5344CB8AC3E}">
        <p14:creationId xmlns:p14="http://schemas.microsoft.com/office/powerpoint/2010/main" val="412141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 calcmode="lin" valueType="num">
                                      <p:cBhvr additive="base">
                                        <p:cTn id="17"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195">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 calcmode="lin" valueType="num">
                                      <p:cBhvr additive="base">
                                        <p:cTn id="21"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 calcmode="lin" valueType="num">
                                      <p:cBhvr additive="base">
                                        <p:cTn id="27" dur="500" fill="hold"/>
                                        <p:tgtEl>
                                          <p:spTgt spid="8195">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19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4095750" y="20193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CA" altLang="en-US" sz="2400">
              <a:latin typeface="Times New Roman" panose="02020603050405020304" pitchFamily="18" charset="0"/>
            </a:endParaRPr>
          </a:p>
        </p:txBody>
      </p:sp>
      <p:graphicFrame>
        <p:nvGraphicFramePr>
          <p:cNvPr id="17412" name="Object 4"/>
          <p:cNvGraphicFramePr>
            <a:graphicFrameLocks noChangeAspect="1"/>
          </p:cNvGraphicFramePr>
          <p:nvPr/>
        </p:nvGraphicFramePr>
        <p:xfrm>
          <a:off x="2495550" y="404814"/>
          <a:ext cx="6591300" cy="4645025"/>
        </p:xfrm>
        <a:graphic>
          <a:graphicData uri="http://schemas.openxmlformats.org/presentationml/2006/ole">
            <mc:AlternateContent xmlns:mc="http://schemas.openxmlformats.org/markup-compatibility/2006">
              <mc:Choice xmlns:v="urn:schemas-microsoft-com:vml" Requires="v">
                <p:oleObj spid="_x0000_s3081" r:id="rId3" imgW="6447619" imgH="4533333" progId="Paint.Picture">
                  <p:embed/>
                </p:oleObj>
              </mc:Choice>
              <mc:Fallback>
                <p:oleObj r:id="rId3" imgW="6447619" imgH="453333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404814"/>
                        <a:ext cx="65913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0" name="AutoShape 6">
            <a:hlinkClick r:id="rId5" action="ppaction://hlinksldjump" highlightClick="1"/>
          </p:cNvPr>
          <p:cNvSpPr>
            <a:spLocks noChangeArrowheads="1"/>
          </p:cNvSpPr>
          <p:nvPr/>
        </p:nvSpPr>
        <p:spPr bwMode="auto">
          <a:xfrm>
            <a:off x="9601200" y="6096000"/>
            <a:ext cx="838200" cy="533400"/>
          </a:xfrm>
          <a:prstGeom prst="actionButtonBackPrevious">
            <a:avLst/>
          </a:prstGeom>
          <a:solidFill>
            <a:schemeClr val="accent1"/>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CA" altLang="en-US" sz="2400">
              <a:latin typeface="Times New Roman" panose="02020603050405020304" pitchFamily="18" charset="0"/>
            </a:endParaRPr>
          </a:p>
        </p:txBody>
      </p:sp>
      <p:sp>
        <p:nvSpPr>
          <p:cNvPr id="14341" name="TextBox 1"/>
          <p:cNvSpPr txBox="1">
            <a:spLocks noChangeArrowheads="1"/>
          </p:cNvSpPr>
          <p:nvPr/>
        </p:nvSpPr>
        <p:spPr bwMode="auto">
          <a:xfrm>
            <a:off x="2640013" y="5661026"/>
            <a:ext cx="282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CA" altLang="en-US" sz="2400">
                <a:latin typeface="Times New Roman" panose="02020603050405020304" pitchFamily="18" charset="0"/>
              </a:rPr>
              <a:t>Coriolis Effect Demo</a:t>
            </a:r>
          </a:p>
        </p:txBody>
      </p:sp>
    </p:spTree>
    <p:extLst>
      <p:ext uri="{BB962C8B-B14F-4D97-AF65-F5344CB8AC3E}">
        <p14:creationId xmlns:p14="http://schemas.microsoft.com/office/powerpoint/2010/main" val="109470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0-#ppt_w/2"/>
                                          </p:val>
                                        </p:tav>
                                        <p:tav tm="100000">
                                          <p:val>
                                            <p:strVal val="#ppt_x"/>
                                          </p:val>
                                        </p:tav>
                                      </p:tavLst>
                                    </p:anim>
                                    <p:anim calcmode="lin" valueType="num">
                                      <p:cBhvr additive="base">
                                        <p:cTn id="8"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altLang="en-US" smtClean="0"/>
              <a:t>Shape of Continents</a:t>
            </a:r>
          </a:p>
        </p:txBody>
      </p:sp>
      <p:sp>
        <p:nvSpPr>
          <p:cNvPr id="9219" name="Rectangle 3"/>
          <p:cNvSpPr>
            <a:spLocks noGrp="1" noChangeArrowheads="1"/>
          </p:cNvSpPr>
          <p:nvPr>
            <p:ph idx="1"/>
          </p:nvPr>
        </p:nvSpPr>
        <p:spPr>
          <a:xfrm>
            <a:off x="2590800" y="2362200"/>
            <a:ext cx="7772400" cy="1752600"/>
          </a:xfrm>
        </p:spPr>
        <p:txBody>
          <a:bodyPr/>
          <a:lstStyle/>
          <a:p>
            <a:pPr eaLnBrk="1" hangingPunct="1"/>
            <a:r>
              <a:rPr lang="en-CA" altLang="en-US" smtClean="0"/>
              <a:t>Moving currents are forced to turn when they meet a solid surface.</a:t>
            </a:r>
          </a:p>
          <a:p>
            <a:pPr eaLnBrk="1" hangingPunct="1">
              <a:buFont typeface="Wingdings" panose="05000000000000000000" pitchFamily="2" charset="2"/>
              <a:buNone/>
            </a:pPr>
            <a:endParaRPr lang="en-US" altLang="en-US" smtClean="0"/>
          </a:p>
        </p:txBody>
      </p:sp>
      <p:sp>
        <p:nvSpPr>
          <p:cNvPr id="15364" name="AutoShape 4">
            <a:hlinkClick r:id="rId2" action="ppaction://hlinksldjump" highlightClick="1"/>
          </p:cNvPr>
          <p:cNvSpPr>
            <a:spLocks noChangeArrowheads="1"/>
          </p:cNvSpPr>
          <p:nvPr/>
        </p:nvSpPr>
        <p:spPr bwMode="auto">
          <a:xfrm>
            <a:off x="9372600" y="5638800"/>
            <a:ext cx="762000" cy="762000"/>
          </a:xfrm>
          <a:prstGeom prst="actionButtonBackPrevious">
            <a:avLst/>
          </a:prstGeom>
          <a:solidFill>
            <a:schemeClr val="accent1"/>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CA" altLang="en-US" sz="2400">
              <a:latin typeface="Times New Roman" panose="02020603050405020304" pitchFamily="18" charset="0"/>
            </a:endParaRP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1" y="3544888"/>
            <a:ext cx="3743325"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42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8"/>
          <p:cNvSpPr>
            <a:spLocks noGrp="1"/>
          </p:cNvSpPr>
          <p:nvPr>
            <p:ph type="title"/>
          </p:nvPr>
        </p:nvSpPr>
        <p:spPr/>
        <p:txBody>
          <a:bodyPr/>
          <a:lstStyle/>
          <a:p>
            <a:pPr eaLnBrk="1" hangingPunct="1"/>
            <a:r>
              <a:rPr lang="en-US" altLang="en-US" smtClean="0"/>
              <a:t>Gyres</a:t>
            </a:r>
          </a:p>
        </p:txBody>
      </p:sp>
      <p:sp>
        <p:nvSpPr>
          <p:cNvPr id="16387" name="Content Placeholder 9"/>
          <p:cNvSpPr>
            <a:spLocks noGrp="1"/>
          </p:cNvSpPr>
          <p:nvPr>
            <p:ph idx="1"/>
          </p:nvPr>
        </p:nvSpPr>
        <p:spPr>
          <a:xfrm>
            <a:off x="1676400" y="1066801"/>
            <a:ext cx="8991600" cy="3146425"/>
          </a:xfrm>
        </p:spPr>
        <p:txBody>
          <a:bodyPr/>
          <a:lstStyle/>
          <a:p>
            <a:pPr eaLnBrk="1" hangingPunct="1"/>
            <a:r>
              <a:rPr lang="en-US" altLang="en-US" dirty="0"/>
              <a:t>The currents in oceans appear to move in a circular pattern called </a:t>
            </a:r>
            <a:r>
              <a:rPr lang="en-US" altLang="en-US" b="1" dirty="0"/>
              <a:t>gyres</a:t>
            </a:r>
            <a:r>
              <a:rPr lang="en-US" altLang="en-US" dirty="0"/>
              <a:t>.  The right side of gyres has cool water and the left side holds warm water (both affect weather on the land).</a:t>
            </a:r>
          </a:p>
          <a:p>
            <a:pPr eaLnBrk="1" hangingPunct="1"/>
            <a:endParaRPr lang="en-US" altLang="en-US" dirty="0" smtClean="0"/>
          </a:p>
        </p:txBody>
      </p:sp>
      <p:pic>
        <p:nvPicPr>
          <p:cNvPr id="16388" name="Picture 2" descr="http://www.uwgb.edu/dutchs/Graphics-Geol/Oceans/OceanCurrent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1" y="2971800"/>
            <a:ext cx="4840287"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927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TC104033923[[fn=Depth]]</Template>
  <TotalTime>176</TotalTime>
  <Words>750</Words>
  <Application>Microsoft Office PowerPoint</Application>
  <PresentationFormat>Widescreen</PresentationFormat>
  <Paragraphs>96</Paragraphs>
  <Slides>32</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Arial</vt:lpstr>
      <vt:lpstr>Calibri</vt:lpstr>
      <vt:lpstr>Corbel</vt:lpstr>
      <vt:lpstr>Monotype Sorts</vt:lpstr>
      <vt:lpstr>Times New Roman</vt:lpstr>
      <vt:lpstr>Wingdings</vt:lpstr>
      <vt:lpstr>Wingdings 3</vt:lpstr>
      <vt:lpstr>Depth</vt:lpstr>
      <vt:lpstr>Bitmap Image</vt:lpstr>
      <vt:lpstr>Unit 1 Structure and Motion Part 2 </vt:lpstr>
      <vt:lpstr>Ocean Currents</vt:lpstr>
      <vt:lpstr>PowerPoint Presentation</vt:lpstr>
      <vt:lpstr>Two types of ocean currents</vt:lpstr>
      <vt:lpstr>Wind Action</vt:lpstr>
      <vt:lpstr>Earth’s spin (Coriolis Effect)</vt:lpstr>
      <vt:lpstr>PowerPoint Presentation</vt:lpstr>
      <vt:lpstr>Shape of Continents</vt:lpstr>
      <vt:lpstr>Gyres</vt:lpstr>
      <vt:lpstr>Wind-driven surface currents</vt:lpstr>
      <vt:lpstr>The Gulf Stream and sea surface temperatures</vt:lpstr>
      <vt:lpstr>PowerPoint Presentation</vt:lpstr>
      <vt:lpstr>Deep ocean characteristics</vt:lpstr>
      <vt:lpstr>Thermohaline:</vt:lpstr>
      <vt:lpstr>Deep currents (Thermohaline Circulation)</vt:lpstr>
      <vt:lpstr>Temperature</vt:lpstr>
      <vt:lpstr>PowerPoint Presentation</vt:lpstr>
      <vt:lpstr>PowerPoint Presentation</vt:lpstr>
      <vt:lpstr>Salinity of Water</vt:lpstr>
      <vt:lpstr>Pycnocline</vt:lpstr>
      <vt:lpstr>Identification of deep currents</vt:lpstr>
      <vt:lpstr>Conveyer-belt circulation</vt:lpstr>
      <vt:lpstr>PowerPoint Presentation</vt:lpstr>
      <vt:lpstr>PowerPoint Presentation</vt:lpstr>
      <vt:lpstr>Upwelling</vt:lpstr>
      <vt:lpstr>Types of Upwelling</vt:lpstr>
      <vt:lpstr>Downwelling</vt:lpstr>
      <vt:lpstr>Coastal upwelling and downwelling</vt:lpstr>
      <vt:lpstr>PowerPoint Presentation</vt:lpstr>
      <vt:lpstr>How the Oceans Influence Climate </vt:lpstr>
      <vt:lpstr>Surface Currents Affect Weather and Climate</vt:lpstr>
      <vt:lpstr>Currents and Climate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Density of Seawater</dc:title>
  <dc:creator>Techology Support</dc:creator>
  <cp:lastModifiedBy>kerri muirhead</cp:lastModifiedBy>
  <cp:revision>16</cp:revision>
  <dcterms:created xsi:type="dcterms:W3CDTF">2014-09-23T11:43:17Z</dcterms:created>
  <dcterms:modified xsi:type="dcterms:W3CDTF">2016-01-24T15:07:14Z</dcterms:modified>
</cp:coreProperties>
</file>