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2016-01-24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4EB3-C553-449F-BA04-956B2338D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8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20E6-B3E9-4859-B969-8390F6901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cotf.edu/ete/images/modules/msese/earthsysflr/EFPlateP2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5/5b/Side-scan_sonar.sv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msstate.edu/dept/geosciences/CT/TIG/WEBSITES/RESEARCH/Christine_Oxenford/seafloorfeatures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D69hGvCsWgA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482385" y="4697069"/>
            <a:ext cx="4709615" cy="1641490"/>
          </a:xfrm>
        </p:spPr>
        <p:txBody>
          <a:bodyPr>
            <a:normAutofit fontScale="90000"/>
          </a:bodyPr>
          <a:lstStyle/>
          <a:p>
            <a:r>
              <a:rPr lang="en-CA" sz="8800" dirty="0" smtClean="0"/>
              <a:t>Unit 1 Structure </a:t>
            </a:r>
            <a:r>
              <a:rPr lang="en-CA" sz="8800" smtClean="0"/>
              <a:t>and Motion</a:t>
            </a:r>
            <a:br>
              <a:rPr lang="en-CA" sz="8800" smtClean="0"/>
            </a:br>
            <a:r>
              <a:rPr lang="en-CA" sz="8800" smtClean="0"/>
              <a:t>Part 1 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95901" y="3669318"/>
            <a:ext cx="9144000" cy="754025"/>
          </a:xfrm>
        </p:spPr>
        <p:txBody>
          <a:bodyPr>
            <a:noAutofit/>
          </a:bodyPr>
          <a:lstStyle/>
          <a:p>
            <a:r>
              <a:rPr lang="en-CA" sz="6600" dirty="0" smtClean="0"/>
              <a:t>Exam Review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34775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Longitude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The line which runs through Greenwich in   London is called the Greenwich Meridian or </a:t>
            </a:r>
            <a:r>
              <a:rPr lang="en-CA" b="1" dirty="0" smtClean="0"/>
              <a:t>Prime Meridian</a:t>
            </a:r>
            <a:r>
              <a:rPr lang="en-CA" dirty="0" smtClean="0"/>
              <a:t>. </a:t>
            </a:r>
          </a:p>
          <a:p>
            <a:pPr eaLnBrk="1" hangingPunct="1">
              <a:defRPr/>
            </a:pPr>
            <a:r>
              <a:rPr lang="en-CA" dirty="0" smtClean="0"/>
              <a:t>The Prime Meridian is 0° longitude. •The Earth is then divided into 180°east and 180°west. •The International Date Line lies at               180°east/west</a:t>
            </a:r>
          </a:p>
        </p:txBody>
      </p:sp>
    </p:spTree>
    <p:extLst>
      <p:ext uri="{BB962C8B-B14F-4D97-AF65-F5344CB8AC3E}">
        <p14:creationId xmlns:p14="http://schemas.microsoft.com/office/powerpoint/2010/main" val="6634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tx1"/>
                </a:solidFill>
              </a:rPr>
              <a:t>Plate Boundaries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altLang="en-US" sz="240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600201"/>
            <a:ext cx="4800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There are 3 main plate boundaries: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3600" dirty="0"/>
          </a:p>
          <a:p>
            <a:pPr eaLnBrk="1" hangingPunct="1">
              <a:defRPr/>
            </a:pPr>
            <a:r>
              <a:rPr lang="en-US" altLang="en-US" b="1" dirty="0"/>
              <a:t>1) Convergent Boundary</a:t>
            </a:r>
          </a:p>
          <a:p>
            <a:pPr eaLnBrk="1" hangingPunct="1">
              <a:defRPr/>
            </a:pPr>
            <a:r>
              <a:rPr lang="en-US" altLang="en-US" b="1" dirty="0"/>
              <a:t>2) Divergent Boundary</a:t>
            </a:r>
          </a:p>
          <a:p>
            <a:pPr eaLnBrk="1" hangingPunct="1">
              <a:defRPr/>
            </a:pPr>
            <a:r>
              <a:rPr lang="en-US" altLang="en-US" b="1" dirty="0"/>
              <a:t>3) Transform Boundary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7173" name="Picture 8" descr="pta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b="1" dirty="0" smtClean="0">
                <a:solidFill>
                  <a:schemeClr val="tx1"/>
                </a:solidFill>
              </a:rPr>
              <a:t>1. Convergent Boundaries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295400"/>
            <a:ext cx="4876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dirty="0" smtClean="0"/>
              <a:t>Occurs when 2 plates </a:t>
            </a:r>
            <a:r>
              <a:rPr lang="en-CA" altLang="en-US" b="1" u="sng" dirty="0" smtClean="0"/>
              <a:t>collide.</a:t>
            </a:r>
            <a:r>
              <a:rPr lang="en-CA" altLang="en-US" dirty="0" smtClean="0"/>
              <a:t> 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Oceanic plate is denser (3.2 g/cm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), faster and thinner - it is usually forced under the continental plate (2.8 g/cm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CA" altLang="en-US" dirty="0" smtClean="0">
              <a:solidFill>
                <a:schemeClr val="tx2"/>
              </a:solidFill>
            </a:endParaRPr>
          </a:p>
        </p:txBody>
      </p:sp>
      <p:pic>
        <p:nvPicPr>
          <p:cNvPr id="8196" name="Picture 4" descr="Image of a graph that displays the Convergent Plate Boundary.  Please have someone assist you with this.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19200"/>
            <a:ext cx="4067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533400"/>
            <a:ext cx="8534400" cy="61722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The rock in the Oceanic plate melts as the plate sinks.   The melted rock rises up causing volcanic eruptions.</a:t>
            </a:r>
          </a:p>
          <a:p>
            <a:pPr eaLnBrk="1" hangingPunct="1">
              <a:defRPr/>
            </a:pPr>
            <a:r>
              <a:rPr lang="en-CA" altLang="en-US" dirty="0"/>
              <a:t>The area of convergence is called a </a:t>
            </a:r>
            <a:r>
              <a:rPr lang="en-CA" altLang="en-US" u="sng" dirty="0"/>
              <a:t>SUBDUCTION ZONE.  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b="1" dirty="0"/>
              <a:t>When two </a:t>
            </a:r>
            <a:r>
              <a:rPr lang="en-US" altLang="en-US" b="1" dirty="0">
                <a:solidFill>
                  <a:srgbClr val="FF0000"/>
                </a:solidFill>
              </a:rPr>
              <a:t>continental</a:t>
            </a:r>
            <a:r>
              <a:rPr lang="en-US" altLang="en-US" b="1" dirty="0"/>
              <a:t> plates collide: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They are the same density. 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This causes the plates to fold and bend (mountain building) as well as earthquakes.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990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tx1"/>
                </a:solidFill>
              </a:rPr>
              <a:t>Example of a Convergent Plate Boundary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1"/>
            <a:ext cx="4114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u="sng" dirty="0"/>
              <a:t>South America: 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Oceanic Nazca Plate is colliding into the South America plate.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Producing the Andes Mountains (volcanoes along the mountain crest) and formed a deep trench off the coast in the Pacific Ocean.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CA" altLang="en-US" sz="1200"/>
          </a:p>
        </p:txBody>
      </p:sp>
      <p:pic>
        <p:nvPicPr>
          <p:cNvPr id="11269" name="Picture 8" descr="Conv_Cont_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518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609601"/>
            <a:ext cx="8229600" cy="5673725"/>
          </a:xfrm>
        </p:spPr>
      </p:pic>
    </p:spTree>
    <p:extLst>
      <p:ext uri="{BB962C8B-B14F-4D97-AF65-F5344CB8AC3E}">
        <p14:creationId xmlns:p14="http://schemas.microsoft.com/office/powerpoint/2010/main" val="9776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Divergent Plate Boundaries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1"/>
            <a:ext cx="51054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Plates are being pulled apart by convection currents in the mantle.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As the plates separate along the boundary, they crack into faults and blocks. Magma from the mantle rises through the cracks. This cools and new crust is formed along the boundary.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Earthquakes occur along the faults, and volcanoes form where the magma reaches the surface. </a:t>
            </a:r>
          </a:p>
        </p:txBody>
      </p:sp>
      <p:pic>
        <p:nvPicPr>
          <p:cNvPr id="13316" name="Picture 7" descr="Image of a graph that displays the Divergent Plate Boundary.  Please have someone assist you with thi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447800"/>
            <a:ext cx="4038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Mid Atlantic Ridge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CA" altLang="en-US" sz="200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600201"/>
            <a:ext cx="373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Mid-Atlantic Ridge is a Divergent Plate Boundary.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Over 15 000 km long.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Average height of volcanoes - 3 km.</a:t>
            </a:r>
          </a:p>
        </p:txBody>
      </p:sp>
      <p:pic>
        <p:nvPicPr>
          <p:cNvPr id="14341" name="Picture 5" descr="tran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02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57200"/>
            <a:ext cx="8229600" cy="5867400"/>
          </a:xfrm>
        </p:spPr>
      </p:pic>
    </p:spTree>
    <p:extLst>
      <p:ext uri="{BB962C8B-B14F-4D97-AF65-F5344CB8AC3E}">
        <p14:creationId xmlns:p14="http://schemas.microsoft.com/office/powerpoint/2010/main" val="20890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Transform Boundary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1"/>
            <a:ext cx="48768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Places where plates slide past each other sideway.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Transform boundaries are not marked by spectacular surface features, but their sliding motion causes lots of </a:t>
            </a:r>
            <a:r>
              <a:rPr lang="en-US" altLang="en-US" sz="2400" u="sng" dirty="0"/>
              <a:t>earthquakes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The slice of California to the west of the fault is slowly moving north relative to the rest of California. </a:t>
            </a:r>
          </a:p>
        </p:txBody>
      </p:sp>
      <p:pic>
        <p:nvPicPr>
          <p:cNvPr id="18436" name="Picture 7" descr="Image of a graph that displays the Transform Boundary.  Please have someone assist you with thi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524000"/>
            <a:ext cx="43434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87" y="0"/>
            <a:ext cx="10515600" cy="1325563"/>
          </a:xfrm>
        </p:spPr>
        <p:txBody>
          <a:bodyPr/>
          <a:lstStyle/>
          <a:p>
            <a:r>
              <a:rPr lang="en-CA" dirty="0" smtClean="0"/>
              <a:t>Continental Drift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65" y="1629033"/>
            <a:ext cx="9465447" cy="4498975"/>
          </a:xfrm>
        </p:spPr>
        <p:txBody>
          <a:bodyPr/>
          <a:lstStyle/>
          <a:p>
            <a:r>
              <a:rPr lang="en-CA" dirty="0"/>
              <a:t>In 1912 Alfred Wegner </a:t>
            </a:r>
            <a:r>
              <a:rPr lang="en-CA" altLang="en-US" dirty="0"/>
              <a:t>Wegener proposed that millions of years ago all of the continents were part of one supercontinent called </a:t>
            </a:r>
            <a:r>
              <a:rPr lang="en-CA" altLang="en-US" b="1" dirty="0"/>
              <a:t>Pangaea</a:t>
            </a:r>
            <a:r>
              <a:rPr lang="en-CA" altLang="en-US" dirty="0"/>
              <a:t>.</a:t>
            </a:r>
          </a:p>
          <a:p>
            <a:r>
              <a:rPr lang="en-CA" altLang="en-US" dirty="0"/>
              <a:t>Evidence for Continental Drift:</a:t>
            </a:r>
          </a:p>
          <a:p>
            <a:pPr lvl="1" eaLnBrk="1" hangingPunct="1">
              <a:defRPr/>
            </a:pPr>
            <a:r>
              <a:rPr lang="en-US" altLang="en-US" dirty="0"/>
              <a:t>Wegener proposed </a:t>
            </a:r>
            <a:r>
              <a:rPr lang="en-US" altLang="en-US" dirty="0">
                <a:solidFill>
                  <a:srgbClr val="FF0000"/>
                </a:solidFill>
              </a:rPr>
              <a:t>Pangaea</a:t>
            </a:r>
            <a:r>
              <a:rPr lang="en-US" altLang="en-US" dirty="0"/>
              <a:t> – one large continent existed </a:t>
            </a:r>
            <a:br>
              <a:rPr lang="en-US" altLang="en-US" dirty="0"/>
            </a:br>
            <a:r>
              <a:rPr lang="en-US" altLang="en-US" dirty="0"/>
              <a:t>200 million years ago</a:t>
            </a:r>
          </a:p>
          <a:p>
            <a:pPr lvl="1" eaLnBrk="1" hangingPunct="1">
              <a:defRPr/>
            </a:pPr>
            <a:r>
              <a:rPr lang="en-US" altLang="en-US" dirty="0" err="1">
                <a:solidFill>
                  <a:srgbClr val="FF0000"/>
                </a:solidFill>
              </a:rPr>
              <a:t>Panthalassa</a:t>
            </a:r>
            <a:r>
              <a:rPr lang="en-US" altLang="en-US" dirty="0"/>
              <a:t> – one large ocean</a:t>
            </a:r>
          </a:p>
          <a:p>
            <a:pPr lvl="1" eaLnBrk="1" hangingPunct="1">
              <a:defRPr/>
            </a:pPr>
            <a:r>
              <a:rPr lang="en-US" altLang="en-US" dirty="0"/>
              <a:t>Noted puzzle-like fit of modern continents</a:t>
            </a:r>
          </a:p>
          <a:p>
            <a:pPr lvl="1" eaLnBrk="1" hangingPunct="1">
              <a:defRPr/>
            </a:pPr>
            <a:r>
              <a:rPr lang="en-US" altLang="en-US" dirty="0"/>
              <a:t>Matching sequences of rocks and mountain chains</a:t>
            </a:r>
          </a:p>
          <a:p>
            <a:pPr lvl="1" eaLnBrk="1" hangingPunct="1">
              <a:defRPr/>
            </a:pPr>
            <a:r>
              <a:rPr lang="en-US" altLang="en-US" dirty="0"/>
              <a:t>Similar rocks on different continents</a:t>
            </a:r>
          </a:p>
          <a:p>
            <a:pPr lvl="1" eaLnBrk="1" hangingPunct="1">
              <a:defRPr/>
            </a:pPr>
            <a:endParaRPr lang="en-US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12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Problems of Haiti…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77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85801"/>
            <a:ext cx="8229600" cy="5445125"/>
          </a:xfrm>
        </p:spPr>
      </p:pic>
    </p:spTree>
    <p:extLst>
      <p:ext uri="{BB962C8B-B14F-4D97-AF65-F5344CB8AC3E}">
        <p14:creationId xmlns:p14="http://schemas.microsoft.com/office/powerpoint/2010/main" val="3731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 altLang="en-US" smtClean="0"/>
          </a:p>
        </p:txBody>
      </p:sp>
      <p:pic>
        <p:nvPicPr>
          <p:cNvPr id="21507" name="Picture 4" descr="Tectonic_plate_boundari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0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3810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Ocean Bathymetry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5" y="914401"/>
            <a:ext cx="8540750" cy="44989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 study of underwater depth and ocean floor.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In the same way that topographic maps represent the three-dimensional features of overland terrain, </a:t>
            </a:r>
            <a:r>
              <a:rPr lang="en-CA" b="1" dirty="0" smtClean="0"/>
              <a:t>bathymetric</a:t>
            </a:r>
            <a:r>
              <a:rPr lang="en-CA" dirty="0" smtClean="0"/>
              <a:t> maps illustrate the land that lies underwater. 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CA" dirty="0" smtClean="0"/>
              <a:t>Variations in sea-floor relief may be depicted by color and contour lines called depth contours or isobaths.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39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t>© 2011 Pearson Education, Inc.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Measuring Bathymetry 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4294967295"/>
          </p:nvPr>
        </p:nvSpPr>
        <p:spPr>
          <a:xfrm>
            <a:off x="1981200" y="9906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dirty="0" smtClean="0"/>
              <a:t>Modern Acoustic Instruments</a:t>
            </a:r>
          </a:p>
          <a:p>
            <a:pPr eaLnBrk="1" hangingPunct="1">
              <a:defRPr/>
            </a:pPr>
            <a:r>
              <a:rPr lang="en-US" altLang="en-US" dirty="0" smtClean="0"/>
              <a:t>Side scan </a:t>
            </a:r>
            <a:r>
              <a:rPr lang="en-US" altLang="en-US" dirty="0" smtClean="0">
                <a:solidFill>
                  <a:srgbClr val="FF0000"/>
                </a:solidFill>
              </a:rPr>
              <a:t>sonar</a:t>
            </a:r>
          </a:p>
          <a:p>
            <a:pPr eaLnBrk="1" hangingPunct="1">
              <a:defRPr/>
            </a:pPr>
            <a:r>
              <a:rPr lang="en-US" altLang="en-US" dirty="0" smtClean="0"/>
              <a:t>Towed behind ship. Provides a detailed bathymetric map.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6149" name="Picture 4" descr="EoO_10e_Figure_0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2025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4495800" cy="64008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Side-scan sonar</a:t>
            </a:r>
            <a:r>
              <a:rPr lang="en-CA" dirty="0" smtClean="0"/>
              <a:t> is used to create an image of large areas of the sea floor. </a:t>
            </a:r>
          </a:p>
          <a:p>
            <a:pPr eaLnBrk="1" hangingPunct="1">
              <a:defRPr/>
            </a:pPr>
            <a:r>
              <a:rPr lang="en-CA" dirty="0" smtClean="0"/>
              <a:t>This tool is used for mapping the seabed in conjunction with seafloor samples it is able to show differences in material and texture type of the seabed. </a:t>
            </a:r>
          </a:p>
          <a:p>
            <a:pPr eaLnBrk="1" hangingPunct="1">
              <a:defRPr/>
            </a:pPr>
            <a:endParaRPr lang="en-CA" dirty="0" smtClean="0"/>
          </a:p>
        </p:txBody>
      </p:sp>
      <p:pic>
        <p:nvPicPr>
          <p:cNvPr id="8195" name="Picture 5" descr="File:Side-scan sonar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381000"/>
            <a:ext cx="4176712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Main Features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pic>
        <p:nvPicPr>
          <p:cNvPr id="13316" name="Picture 5" descr="ocean-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219200"/>
            <a:ext cx="78295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t>© 2011 Pearson Education, Inc.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Ocean Areas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1811338" y="1143001"/>
            <a:ext cx="8540750" cy="44989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dirty="0"/>
              <a:t>Three Major Areas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Continental Margins:</a:t>
            </a:r>
          </a:p>
          <a:p>
            <a:pPr lvl="1" eaLnBrk="1" hangingPunct="1">
              <a:defRPr/>
            </a:pPr>
            <a:r>
              <a:rPr lang="en-US" altLang="en-US" dirty="0" smtClean="0"/>
              <a:t>Shallow areas close to shore, includes:  Continental Shelf, Continental Slope and Continental Rise.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Deep-ocean basins</a:t>
            </a:r>
          </a:p>
          <a:p>
            <a:pPr lvl="1" eaLnBrk="1" hangingPunct="1">
              <a:defRPr/>
            </a:pPr>
            <a:r>
              <a:rPr lang="en-US" altLang="en-US" dirty="0" smtClean="0"/>
              <a:t>Deep areas farther from land; includes Abyssal plains and oceanic ridges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Others:</a:t>
            </a:r>
          </a:p>
          <a:p>
            <a:pPr lvl="1" eaLnBrk="1" hangingPunct="1">
              <a:defRPr/>
            </a:pPr>
            <a:r>
              <a:rPr lang="en-US" altLang="en-US" dirty="0" smtClean="0"/>
              <a:t>Trenches, Seamounts and </a:t>
            </a:r>
            <a:r>
              <a:rPr lang="en-US" altLang="en-US" dirty="0" err="1" smtClean="0"/>
              <a:t>Guyots</a:t>
            </a:r>
            <a:r>
              <a:rPr lang="en-US" altLang="en-US" dirty="0" smtClean="0"/>
              <a:t>, Atolls </a:t>
            </a:r>
          </a:p>
        </p:txBody>
      </p:sp>
    </p:spTree>
    <p:extLst>
      <p:ext uri="{BB962C8B-B14F-4D97-AF65-F5344CB8AC3E}">
        <p14:creationId xmlns:p14="http://schemas.microsoft.com/office/powerpoint/2010/main" val="31907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Continental Areas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mtClean="0">
                <a:solidFill>
                  <a:srgbClr val="FF0000"/>
                </a:solidFill>
              </a:rPr>
              <a:t>Non-Active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/>
              <a:t>Not close to plate boundaries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/>
              <a:t>No major tectonic activity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/>
              <a:t>Example: East coast of Canada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mtClean="0">
                <a:solidFill>
                  <a:srgbClr val="FF0000"/>
                </a:solidFill>
              </a:rPr>
              <a:t>Active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/>
              <a:t>Associated with convergent or transform plate boundaries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/>
              <a:t>Much tectonic activity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60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19360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Passive and Active Continental Margins</a:t>
            </a:r>
          </a:p>
        </p:txBody>
      </p:sp>
      <p:pic>
        <p:nvPicPr>
          <p:cNvPr id="16387" name="Picture 4" descr="EoO_10e_Figure_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73301"/>
            <a:ext cx="85344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5626" y="6245225"/>
            <a:ext cx="22891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t>© 2011 Pearson Education, Inc.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Evidence for Continental Drift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555751"/>
            <a:ext cx="7696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Same fossils found on continents that today are widely separated</a:t>
            </a:r>
          </a:p>
        </p:txBody>
      </p:sp>
      <p:pic>
        <p:nvPicPr>
          <p:cNvPr id="9221" name="Picture 5" descr="EoO_10e_Figure_0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619376"/>
            <a:ext cx="62103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78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CA" smtClean="0">
                <a:solidFill>
                  <a:srgbClr val="CC0000"/>
                </a:solidFill>
              </a:rPr>
              <a:t>Major Sea Floor Structures:</a:t>
            </a:r>
          </a:p>
        </p:txBody>
      </p:sp>
      <p:pic>
        <p:nvPicPr>
          <p:cNvPr id="18435" name="Picture 4" descr="http://www.msstate.edu/dept/geosciences/CT/TIG/WEBSITES/RESEARCH/Christine_Oxenford/seafloorfeatures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3879" r="4730" b="-3706"/>
          <a:stretch>
            <a:fillRect/>
          </a:stretch>
        </p:blipFill>
        <p:spPr>
          <a:xfrm>
            <a:off x="1600200" y="2286001"/>
            <a:ext cx="8229600" cy="291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048000" y="2057401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4000">
              <a:latin typeface="Comic Sans MS" panose="030F0702030302020204" pitchFamily="66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828800" y="22860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B.</a:t>
            </a:r>
            <a:r>
              <a:rPr lang="en-CA" altLang="en-US" sz="1600">
                <a:latin typeface="Comic Sans MS" panose="030F0702030302020204" pitchFamily="66" charset="0"/>
              </a:rPr>
              <a:t> Continental Slope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3276600" y="2514600"/>
            <a:ext cx="1219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C</a:t>
            </a:r>
            <a:r>
              <a:rPr lang="en-CA" altLang="en-US" sz="1600">
                <a:latin typeface="Comic Sans MS" panose="030F0702030302020204" pitchFamily="66" charset="0"/>
              </a:rPr>
              <a:t>. Sea Mount</a:t>
            </a:r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4038600" y="28194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I.</a:t>
            </a:r>
            <a:r>
              <a:rPr lang="en-CA" altLang="en-US" sz="1600">
                <a:latin typeface="Comic Sans MS" panose="030F0702030302020204" pitchFamily="66" charset="0"/>
              </a:rPr>
              <a:t> Abyssal Plain</a:t>
            </a:r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4724400" y="2286000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D</a:t>
            </a:r>
            <a:r>
              <a:rPr lang="en-CA" altLang="en-US" sz="1600">
                <a:latin typeface="Comic Sans MS" panose="030F0702030302020204" pitchFamily="66" charset="0"/>
              </a:rPr>
              <a:t>. Mid Ocean Ridge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705600" y="2362200"/>
            <a:ext cx="1138238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E.</a:t>
            </a:r>
            <a:r>
              <a:rPr lang="en-CA" altLang="en-US" sz="1600">
                <a:latin typeface="Comic Sans MS" panose="030F0702030302020204" pitchFamily="66" charset="0"/>
              </a:rPr>
              <a:t> Island </a:t>
            </a:r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8153400" y="23622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F</a:t>
            </a:r>
            <a:r>
              <a:rPr lang="en-CA" altLang="en-US" sz="1600">
                <a:latin typeface="Comic Sans MS" panose="030F0702030302020204" pitchFamily="66" charset="0"/>
              </a:rPr>
              <a:t>. Continental Shelf</a:t>
            </a:r>
          </a:p>
        </p:txBody>
      </p:sp>
      <p:sp>
        <p:nvSpPr>
          <p:cNvPr id="18443" name="Rectangle 18"/>
          <p:cNvSpPr>
            <a:spLocks noChangeArrowheads="1"/>
          </p:cNvSpPr>
          <p:nvPr/>
        </p:nvSpPr>
        <p:spPr bwMode="auto">
          <a:xfrm>
            <a:off x="8839200" y="4648200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H</a:t>
            </a:r>
            <a:r>
              <a:rPr lang="en-CA" altLang="en-US" sz="1600">
                <a:latin typeface="Comic Sans MS" panose="030F0702030302020204" pitchFamily="66" charset="0"/>
              </a:rPr>
              <a:t>. Oceanic Trench</a:t>
            </a:r>
          </a:p>
        </p:txBody>
      </p:sp>
      <p:sp>
        <p:nvSpPr>
          <p:cNvPr id="18444" name="Freeform 19"/>
          <p:cNvSpPr>
            <a:spLocks/>
          </p:cNvSpPr>
          <p:nvPr/>
        </p:nvSpPr>
        <p:spPr bwMode="auto">
          <a:xfrm>
            <a:off x="6705601" y="4191001"/>
            <a:ext cx="474663" cy="328613"/>
          </a:xfrm>
          <a:custGeom>
            <a:avLst/>
            <a:gdLst>
              <a:gd name="T0" fmla="*/ 0 w 299"/>
              <a:gd name="T1" fmla="*/ 2147483646 h 207"/>
              <a:gd name="T2" fmla="*/ 2147483646 w 299"/>
              <a:gd name="T3" fmla="*/ 2147483646 h 207"/>
              <a:gd name="T4" fmla="*/ 2147483646 w 299"/>
              <a:gd name="T5" fmla="*/ 2147483646 h 207"/>
              <a:gd name="T6" fmla="*/ 2147483646 w 299"/>
              <a:gd name="T7" fmla="*/ 2147483646 h 207"/>
              <a:gd name="T8" fmla="*/ 2147483646 w 299"/>
              <a:gd name="T9" fmla="*/ 2147483646 h 207"/>
              <a:gd name="T10" fmla="*/ 2147483646 w 299"/>
              <a:gd name="T11" fmla="*/ 2147483646 h 207"/>
              <a:gd name="T12" fmla="*/ 2147483646 w 299"/>
              <a:gd name="T13" fmla="*/ 2147483646 h 2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9"/>
              <a:gd name="T22" fmla="*/ 0 h 207"/>
              <a:gd name="T23" fmla="*/ 299 w 299"/>
              <a:gd name="T24" fmla="*/ 207 h 2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9" h="207">
                <a:moveTo>
                  <a:pt x="0" y="152"/>
                </a:moveTo>
                <a:cubicBezTo>
                  <a:pt x="14" y="109"/>
                  <a:pt x="43" y="100"/>
                  <a:pt x="73" y="70"/>
                </a:cubicBezTo>
                <a:cubicBezTo>
                  <a:pt x="93" y="50"/>
                  <a:pt x="107" y="26"/>
                  <a:pt x="128" y="6"/>
                </a:cubicBezTo>
                <a:cubicBezTo>
                  <a:pt x="164" y="9"/>
                  <a:pt x="204" y="0"/>
                  <a:pt x="237" y="15"/>
                </a:cubicBezTo>
                <a:cubicBezTo>
                  <a:pt x="251" y="22"/>
                  <a:pt x="239" y="47"/>
                  <a:pt x="246" y="61"/>
                </a:cubicBezTo>
                <a:cubicBezTo>
                  <a:pt x="255" y="81"/>
                  <a:pt x="283" y="115"/>
                  <a:pt x="283" y="115"/>
                </a:cubicBezTo>
                <a:cubicBezTo>
                  <a:pt x="299" y="163"/>
                  <a:pt x="292" y="133"/>
                  <a:pt x="292" y="207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5" name="Freeform 20"/>
          <p:cNvSpPr>
            <a:spLocks/>
          </p:cNvSpPr>
          <p:nvPr/>
        </p:nvSpPr>
        <p:spPr bwMode="auto">
          <a:xfrm>
            <a:off x="6934200" y="4191000"/>
            <a:ext cx="198438" cy="274638"/>
          </a:xfrm>
          <a:custGeom>
            <a:avLst/>
            <a:gdLst>
              <a:gd name="T0" fmla="*/ 2147483646 w 125"/>
              <a:gd name="T1" fmla="*/ 0 h 173"/>
              <a:gd name="T2" fmla="*/ 2147483646 w 125"/>
              <a:gd name="T3" fmla="*/ 2147483646 h 173"/>
              <a:gd name="T4" fmla="*/ 2147483646 w 125"/>
              <a:gd name="T5" fmla="*/ 2147483646 h 173"/>
              <a:gd name="T6" fmla="*/ 2147483646 w 125"/>
              <a:gd name="T7" fmla="*/ 2147483646 h 173"/>
              <a:gd name="T8" fmla="*/ 2147483646 w 125"/>
              <a:gd name="T9" fmla="*/ 2147483646 h 173"/>
              <a:gd name="T10" fmla="*/ 2147483646 w 125"/>
              <a:gd name="T11" fmla="*/ 2147483646 h 173"/>
              <a:gd name="T12" fmla="*/ 2147483646 w 125"/>
              <a:gd name="T13" fmla="*/ 2147483646 h 173"/>
              <a:gd name="T14" fmla="*/ 2147483646 w 125"/>
              <a:gd name="T15" fmla="*/ 2147483646 h 173"/>
              <a:gd name="T16" fmla="*/ 2147483646 w 125"/>
              <a:gd name="T17" fmla="*/ 2147483646 h 173"/>
              <a:gd name="T18" fmla="*/ 2147483646 w 125"/>
              <a:gd name="T19" fmla="*/ 2147483646 h 173"/>
              <a:gd name="T20" fmla="*/ 2147483646 w 125"/>
              <a:gd name="T21" fmla="*/ 2147483646 h 173"/>
              <a:gd name="T22" fmla="*/ 2147483646 w 125"/>
              <a:gd name="T23" fmla="*/ 2147483646 h 173"/>
              <a:gd name="T24" fmla="*/ 2147483646 w 125"/>
              <a:gd name="T25" fmla="*/ 2147483646 h 173"/>
              <a:gd name="T26" fmla="*/ 2147483646 w 125"/>
              <a:gd name="T27" fmla="*/ 2147483646 h 173"/>
              <a:gd name="T28" fmla="*/ 2147483646 w 125"/>
              <a:gd name="T29" fmla="*/ 2147483646 h 173"/>
              <a:gd name="T30" fmla="*/ 2147483646 w 125"/>
              <a:gd name="T31" fmla="*/ 2147483646 h 173"/>
              <a:gd name="T32" fmla="*/ 2147483646 w 125"/>
              <a:gd name="T33" fmla="*/ 2147483646 h 1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73"/>
              <a:gd name="T53" fmla="*/ 125 w 125"/>
              <a:gd name="T54" fmla="*/ 173 h 1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73">
                <a:moveTo>
                  <a:pt x="51" y="0"/>
                </a:moveTo>
                <a:cubicBezTo>
                  <a:pt x="48" y="12"/>
                  <a:pt x="47" y="25"/>
                  <a:pt x="42" y="37"/>
                </a:cubicBezTo>
                <a:cubicBezTo>
                  <a:pt x="28" y="69"/>
                  <a:pt x="0" y="76"/>
                  <a:pt x="60" y="46"/>
                </a:cubicBezTo>
                <a:cubicBezTo>
                  <a:pt x="66" y="55"/>
                  <a:pt x="67" y="73"/>
                  <a:pt x="78" y="73"/>
                </a:cubicBezTo>
                <a:cubicBezTo>
                  <a:pt x="87" y="73"/>
                  <a:pt x="76" y="39"/>
                  <a:pt x="69" y="46"/>
                </a:cubicBezTo>
                <a:cubicBezTo>
                  <a:pt x="56" y="60"/>
                  <a:pt x="57" y="83"/>
                  <a:pt x="51" y="101"/>
                </a:cubicBezTo>
                <a:cubicBezTo>
                  <a:pt x="48" y="110"/>
                  <a:pt x="60" y="73"/>
                  <a:pt x="60" y="73"/>
                </a:cubicBezTo>
                <a:cubicBezTo>
                  <a:pt x="63" y="88"/>
                  <a:pt x="58" y="108"/>
                  <a:pt x="69" y="119"/>
                </a:cubicBezTo>
                <a:cubicBezTo>
                  <a:pt x="75" y="125"/>
                  <a:pt x="83" y="108"/>
                  <a:pt x="88" y="101"/>
                </a:cubicBezTo>
                <a:cubicBezTo>
                  <a:pt x="95" y="92"/>
                  <a:pt x="100" y="82"/>
                  <a:pt x="106" y="73"/>
                </a:cubicBezTo>
                <a:cubicBezTo>
                  <a:pt x="97" y="70"/>
                  <a:pt x="60" y="49"/>
                  <a:pt x="60" y="83"/>
                </a:cubicBezTo>
                <a:cubicBezTo>
                  <a:pt x="60" y="102"/>
                  <a:pt x="78" y="137"/>
                  <a:pt x="78" y="137"/>
                </a:cubicBezTo>
                <a:cubicBezTo>
                  <a:pt x="80" y="135"/>
                  <a:pt x="123" y="97"/>
                  <a:pt x="115" y="92"/>
                </a:cubicBezTo>
                <a:cubicBezTo>
                  <a:pt x="102" y="84"/>
                  <a:pt x="84" y="98"/>
                  <a:pt x="69" y="101"/>
                </a:cubicBezTo>
                <a:cubicBezTo>
                  <a:pt x="78" y="149"/>
                  <a:pt x="72" y="173"/>
                  <a:pt x="124" y="156"/>
                </a:cubicBezTo>
                <a:cubicBezTo>
                  <a:pt x="121" y="144"/>
                  <a:pt x="125" y="127"/>
                  <a:pt x="115" y="119"/>
                </a:cubicBezTo>
                <a:cubicBezTo>
                  <a:pt x="111" y="116"/>
                  <a:pt x="59" y="142"/>
                  <a:pt x="106" y="119"/>
                </a:cubicBezTo>
              </a:path>
            </a:pathLst>
          </a:cu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6" name="Freeform 25"/>
          <p:cNvSpPr>
            <a:spLocks/>
          </p:cNvSpPr>
          <p:nvPr/>
        </p:nvSpPr>
        <p:spPr bwMode="auto">
          <a:xfrm>
            <a:off x="7162800" y="4343400"/>
            <a:ext cx="681038" cy="412750"/>
          </a:xfrm>
          <a:custGeom>
            <a:avLst/>
            <a:gdLst>
              <a:gd name="T0" fmla="*/ 0 w 429"/>
              <a:gd name="T1" fmla="*/ 2147483646 h 260"/>
              <a:gd name="T2" fmla="*/ 2147483646 w 429"/>
              <a:gd name="T3" fmla="*/ 2147483646 h 260"/>
              <a:gd name="T4" fmla="*/ 2147483646 w 429"/>
              <a:gd name="T5" fmla="*/ 2147483646 h 260"/>
              <a:gd name="T6" fmla="*/ 2147483646 w 429"/>
              <a:gd name="T7" fmla="*/ 2147483646 h 260"/>
              <a:gd name="T8" fmla="*/ 2147483646 w 429"/>
              <a:gd name="T9" fmla="*/ 2147483646 h 260"/>
              <a:gd name="T10" fmla="*/ 2147483646 w 429"/>
              <a:gd name="T11" fmla="*/ 2147483646 h 260"/>
              <a:gd name="T12" fmla="*/ 2147483646 w 429"/>
              <a:gd name="T13" fmla="*/ 2147483646 h 260"/>
              <a:gd name="T14" fmla="*/ 2147483646 w 429"/>
              <a:gd name="T15" fmla="*/ 2147483646 h 2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9"/>
              <a:gd name="T25" fmla="*/ 0 h 260"/>
              <a:gd name="T26" fmla="*/ 429 w 429"/>
              <a:gd name="T27" fmla="*/ 260 h 2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9" h="260">
                <a:moveTo>
                  <a:pt x="0" y="205"/>
                </a:moveTo>
                <a:cubicBezTo>
                  <a:pt x="23" y="190"/>
                  <a:pt x="41" y="164"/>
                  <a:pt x="64" y="150"/>
                </a:cubicBezTo>
                <a:cubicBezTo>
                  <a:pt x="72" y="145"/>
                  <a:pt x="83" y="145"/>
                  <a:pt x="91" y="141"/>
                </a:cubicBezTo>
                <a:cubicBezTo>
                  <a:pt x="101" y="136"/>
                  <a:pt x="109" y="129"/>
                  <a:pt x="118" y="123"/>
                </a:cubicBezTo>
                <a:cubicBezTo>
                  <a:pt x="131" y="87"/>
                  <a:pt x="136" y="71"/>
                  <a:pt x="173" y="59"/>
                </a:cubicBezTo>
                <a:cubicBezTo>
                  <a:pt x="232" y="0"/>
                  <a:pt x="238" y="23"/>
                  <a:pt x="347" y="31"/>
                </a:cubicBezTo>
                <a:cubicBezTo>
                  <a:pt x="361" y="75"/>
                  <a:pt x="368" y="105"/>
                  <a:pt x="393" y="141"/>
                </a:cubicBezTo>
                <a:cubicBezTo>
                  <a:pt x="404" y="174"/>
                  <a:pt x="429" y="224"/>
                  <a:pt x="429" y="26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7" name="Freeform 26"/>
          <p:cNvSpPr>
            <a:spLocks/>
          </p:cNvSpPr>
          <p:nvPr/>
        </p:nvSpPr>
        <p:spPr bwMode="auto">
          <a:xfrm>
            <a:off x="7543801" y="4419601"/>
            <a:ext cx="276225" cy="409575"/>
          </a:xfrm>
          <a:custGeom>
            <a:avLst/>
            <a:gdLst>
              <a:gd name="T0" fmla="*/ 2147483646 w 174"/>
              <a:gd name="T1" fmla="*/ 2147483646 h 258"/>
              <a:gd name="T2" fmla="*/ 2147483646 w 174"/>
              <a:gd name="T3" fmla="*/ 2147483646 h 258"/>
              <a:gd name="T4" fmla="*/ 2147483646 w 174"/>
              <a:gd name="T5" fmla="*/ 0 h 258"/>
              <a:gd name="T6" fmla="*/ 2147483646 w 174"/>
              <a:gd name="T7" fmla="*/ 2147483646 h 258"/>
              <a:gd name="T8" fmla="*/ 2147483646 w 174"/>
              <a:gd name="T9" fmla="*/ 2147483646 h 258"/>
              <a:gd name="T10" fmla="*/ 2147483646 w 174"/>
              <a:gd name="T11" fmla="*/ 2147483646 h 258"/>
              <a:gd name="T12" fmla="*/ 2147483646 w 174"/>
              <a:gd name="T13" fmla="*/ 2147483646 h 258"/>
              <a:gd name="T14" fmla="*/ 2147483646 w 174"/>
              <a:gd name="T15" fmla="*/ 2147483646 h 258"/>
              <a:gd name="T16" fmla="*/ 2147483646 w 174"/>
              <a:gd name="T17" fmla="*/ 2147483646 h 258"/>
              <a:gd name="T18" fmla="*/ 2147483646 w 174"/>
              <a:gd name="T19" fmla="*/ 2147483646 h 258"/>
              <a:gd name="T20" fmla="*/ 2147483646 w 174"/>
              <a:gd name="T21" fmla="*/ 2147483646 h 258"/>
              <a:gd name="T22" fmla="*/ 2147483646 w 174"/>
              <a:gd name="T23" fmla="*/ 2147483646 h 258"/>
              <a:gd name="T24" fmla="*/ 2147483646 w 174"/>
              <a:gd name="T25" fmla="*/ 2147483646 h 258"/>
              <a:gd name="T26" fmla="*/ 2147483646 w 174"/>
              <a:gd name="T27" fmla="*/ 2147483646 h 258"/>
              <a:gd name="T28" fmla="*/ 2147483646 w 174"/>
              <a:gd name="T29" fmla="*/ 2147483646 h 258"/>
              <a:gd name="T30" fmla="*/ 2147483646 w 174"/>
              <a:gd name="T31" fmla="*/ 2147483646 h 258"/>
              <a:gd name="T32" fmla="*/ 2147483646 w 174"/>
              <a:gd name="T33" fmla="*/ 2147483646 h 258"/>
              <a:gd name="T34" fmla="*/ 2147483646 w 174"/>
              <a:gd name="T35" fmla="*/ 2147483646 h 258"/>
              <a:gd name="T36" fmla="*/ 2147483646 w 174"/>
              <a:gd name="T37" fmla="*/ 2147483646 h 258"/>
              <a:gd name="T38" fmla="*/ 2147483646 w 174"/>
              <a:gd name="T39" fmla="*/ 2147483646 h 258"/>
              <a:gd name="T40" fmla="*/ 2147483646 w 174"/>
              <a:gd name="T41" fmla="*/ 2147483646 h 258"/>
              <a:gd name="T42" fmla="*/ 2147483646 w 174"/>
              <a:gd name="T43" fmla="*/ 2147483646 h 258"/>
              <a:gd name="T44" fmla="*/ 2147483646 w 174"/>
              <a:gd name="T45" fmla="*/ 2147483646 h 258"/>
              <a:gd name="T46" fmla="*/ 2147483646 w 174"/>
              <a:gd name="T47" fmla="*/ 2147483646 h 258"/>
              <a:gd name="T48" fmla="*/ 2147483646 w 174"/>
              <a:gd name="T49" fmla="*/ 2147483646 h 258"/>
              <a:gd name="T50" fmla="*/ 2147483646 w 174"/>
              <a:gd name="T51" fmla="*/ 2147483646 h 258"/>
              <a:gd name="T52" fmla="*/ 2147483646 w 174"/>
              <a:gd name="T53" fmla="*/ 2147483646 h 258"/>
              <a:gd name="T54" fmla="*/ 2147483646 w 174"/>
              <a:gd name="T55" fmla="*/ 2147483646 h 258"/>
              <a:gd name="T56" fmla="*/ 2147483646 w 174"/>
              <a:gd name="T57" fmla="*/ 2147483646 h 258"/>
              <a:gd name="T58" fmla="*/ 2147483646 w 174"/>
              <a:gd name="T59" fmla="*/ 2147483646 h 258"/>
              <a:gd name="T60" fmla="*/ 2147483646 w 174"/>
              <a:gd name="T61" fmla="*/ 2147483646 h 258"/>
              <a:gd name="T62" fmla="*/ 2147483646 w 174"/>
              <a:gd name="T63" fmla="*/ 2147483646 h 258"/>
              <a:gd name="T64" fmla="*/ 2147483646 w 174"/>
              <a:gd name="T65" fmla="*/ 2147483646 h 258"/>
              <a:gd name="T66" fmla="*/ 2147483646 w 174"/>
              <a:gd name="T67" fmla="*/ 2147483646 h 258"/>
              <a:gd name="T68" fmla="*/ 2147483646 w 174"/>
              <a:gd name="T69" fmla="*/ 2147483646 h 258"/>
              <a:gd name="T70" fmla="*/ 2147483646 w 174"/>
              <a:gd name="T71" fmla="*/ 2147483646 h 258"/>
              <a:gd name="T72" fmla="*/ 2147483646 w 174"/>
              <a:gd name="T73" fmla="*/ 2147483646 h 258"/>
              <a:gd name="T74" fmla="*/ 2147483646 w 174"/>
              <a:gd name="T75" fmla="*/ 2147483646 h 258"/>
              <a:gd name="T76" fmla="*/ 2147483646 w 174"/>
              <a:gd name="T77" fmla="*/ 2147483646 h 258"/>
              <a:gd name="T78" fmla="*/ 2147483646 w 174"/>
              <a:gd name="T79" fmla="*/ 2147483646 h 258"/>
              <a:gd name="T80" fmla="*/ 2147483646 w 174"/>
              <a:gd name="T81" fmla="*/ 0 h 258"/>
              <a:gd name="T82" fmla="*/ 2147483646 w 174"/>
              <a:gd name="T83" fmla="*/ 2147483646 h 258"/>
              <a:gd name="T84" fmla="*/ 2147483646 w 174"/>
              <a:gd name="T85" fmla="*/ 2147483646 h 258"/>
              <a:gd name="T86" fmla="*/ 2147483646 w 174"/>
              <a:gd name="T87" fmla="*/ 2147483646 h 258"/>
              <a:gd name="T88" fmla="*/ 2147483646 w 174"/>
              <a:gd name="T89" fmla="*/ 2147483646 h 258"/>
              <a:gd name="T90" fmla="*/ 2147483646 w 174"/>
              <a:gd name="T91" fmla="*/ 2147483646 h 2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4"/>
              <a:gd name="T139" fmla="*/ 0 h 258"/>
              <a:gd name="T140" fmla="*/ 174 w 174"/>
              <a:gd name="T141" fmla="*/ 258 h 25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4" h="258">
                <a:moveTo>
                  <a:pt x="23" y="18"/>
                </a:moveTo>
                <a:cubicBezTo>
                  <a:pt x="32" y="21"/>
                  <a:pt x="41" y="29"/>
                  <a:pt x="50" y="27"/>
                </a:cubicBezTo>
                <a:cubicBezTo>
                  <a:pt x="122" y="15"/>
                  <a:pt x="57" y="2"/>
                  <a:pt x="50" y="0"/>
                </a:cubicBezTo>
                <a:cubicBezTo>
                  <a:pt x="53" y="12"/>
                  <a:pt x="49" y="31"/>
                  <a:pt x="60" y="36"/>
                </a:cubicBezTo>
                <a:cubicBezTo>
                  <a:pt x="69" y="40"/>
                  <a:pt x="76" y="16"/>
                  <a:pt x="69" y="9"/>
                </a:cubicBezTo>
                <a:cubicBezTo>
                  <a:pt x="62" y="2"/>
                  <a:pt x="50" y="15"/>
                  <a:pt x="41" y="18"/>
                </a:cubicBezTo>
                <a:cubicBezTo>
                  <a:pt x="0" y="80"/>
                  <a:pt x="28" y="25"/>
                  <a:pt x="50" y="36"/>
                </a:cubicBezTo>
                <a:cubicBezTo>
                  <a:pt x="59" y="41"/>
                  <a:pt x="56" y="55"/>
                  <a:pt x="60" y="64"/>
                </a:cubicBezTo>
                <a:cubicBezTo>
                  <a:pt x="65" y="74"/>
                  <a:pt x="72" y="82"/>
                  <a:pt x="78" y="91"/>
                </a:cubicBezTo>
                <a:cubicBezTo>
                  <a:pt x="81" y="82"/>
                  <a:pt x="87" y="73"/>
                  <a:pt x="87" y="64"/>
                </a:cubicBezTo>
                <a:cubicBezTo>
                  <a:pt x="87" y="54"/>
                  <a:pt x="78" y="26"/>
                  <a:pt x="78" y="36"/>
                </a:cubicBezTo>
                <a:cubicBezTo>
                  <a:pt x="78" y="48"/>
                  <a:pt x="91" y="86"/>
                  <a:pt x="96" y="100"/>
                </a:cubicBezTo>
                <a:cubicBezTo>
                  <a:pt x="100" y="112"/>
                  <a:pt x="90" y="76"/>
                  <a:pt x="87" y="64"/>
                </a:cubicBezTo>
                <a:cubicBezTo>
                  <a:pt x="83" y="49"/>
                  <a:pt x="92" y="94"/>
                  <a:pt x="96" y="109"/>
                </a:cubicBezTo>
                <a:cubicBezTo>
                  <a:pt x="98" y="119"/>
                  <a:pt x="115" y="137"/>
                  <a:pt x="105" y="137"/>
                </a:cubicBezTo>
                <a:cubicBezTo>
                  <a:pt x="92" y="137"/>
                  <a:pt x="87" y="118"/>
                  <a:pt x="78" y="109"/>
                </a:cubicBezTo>
                <a:cubicBezTo>
                  <a:pt x="75" y="100"/>
                  <a:pt x="74" y="90"/>
                  <a:pt x="69" y="82"/>
                </a:cubicBezTo>
                <a:cubicBezTo>
                  <a:pt x="64" y="75"/>
                  <a:pt x="52" y="56"/>
                  <a:pt x="50" y="64"/>
                </a:cubicBezTo>
                <a:cubicBezTo>
                  <a:pt x="45" y="83"/>
                  <a:pt x="73" y="157"/>
                  <a:pt x="78" y="173"/>
                </a:cubicBezTo>
                <a:cubicBezTo>
                  <a:pt x="81" y="182"/>
                  <a:pt x="69" y="146"/>
                  <a:pt x="69" y="146"/>
                </a:cubicBezTo>
                <a:cubicBezTo>
                  <a:pt x="72" y="122"/>
                  <a:pt x="66" y="94"/>
                  <a:pt x="78" y="73"/>
                </a:cubicBezTo>
                <a:cubicBezTo>
                  <a:pt x="83" y="64"/>
                  <a:pt x="91" y="90"/>
                  <a:pt x="96" y="100"/>
                </a:cubicBezTo>
                <a:cubicBezTo>
                  <a:pt x="104" y="116"/>
                  <a:pt x="158" y="258"/>
                  <a:pt x="133" y="155"/>
                </a:cubicBezTo>
                <a:cubicBezTo>
                  <a:pt x="136" y="134"/>
                  <a:pt x="132" y="110"/>
                  <a:pt x="142" y="91"/>
                </a:cubicBezTo>
                <a:cubicBezTo>
                  <a:pt x="146" y="82"/>
                  <a:pt x="147" y="110"/>
                  <a:pt x="151" y="119"/>
                </a:cubicBezTo>
                <a:cubicBezTo>
                  <a:pt x="156" y="129"/>
                  <a:pt x="174" y="136"/>
                  <a:pt x="169" y="146"/>
                </a:cubicBezTo>
                <a:cubicBezTo>
                  <a:pt x="165" y="154"/>
                  <a:pt x="151" y="140"/>
                  <a:pt x="142" y="137"/>
                </a:cubicBezTo>
                <a:cubicBezTo>
                  <a:pt x="119" y="102"/>
                  <a:pt x="97" y="74"/>
                  <a:pt x="78" y="36"/>
                </a:cubicBezTo>
                <a:cubicBezTo>
                  <a:pt x="74" y="27"/>
                  <a:pt x="60" y="9"/>
                  <a:pt x="69" y="9"/>
                </a:cubicBezTo>
                <a:cubicBezTo>
                  <a:pt x="80" y="9"/>
                  <a:pt x="82" y="27"/>
                  <a:pt x="87" y="36"/>
                </a:cubicBezTo>
                <a:cubicBezTo>
                  <a:pt x="119" y="92"/>
                  <a:pt x="87" y="56"/>
                  <a:pt x="133" y="100"/>
                </a:cubicBezTo>
                <a:cubicBezTo>
                  <a:pt x="130" y="112"/>
                  <a:pt x="135" y="130"/>
                  <a:pt x="124" y="137"/>
                </a:cubicBezTo>
                <a:cubicBezTo>
                  <a:pt x="117" y="142"/>
                  <a:pt x="110" y="126"/>
                  <a:pt x="105" y="119"/>
                </a:cubicBezTo>
                <a:cubicBezTo>
                  <a:pt x="100" y="111"/>
                  <a:pt x="100" y="100"/>
                  <a:pt x="96" y="91"/>
                </a:cubicBezTo>
                <a:cubicBezTo>
                  <a:pt x="91" y="81"/>
                  <a:pt x="84" y="73"/>
                  <a:pt x="78" y="64"/>
                </a:cubicBezTo>
                <a:cubicBezTo>
                  <a:pt x="75" y="55"/>
                  <a:pt x="79" y="36"/>
                  <a:pt x="69" y="36"/>
                </a:cubicBezTo>
                <a:cubicBezTo>
                  <a:pt x="59" y="36"/>
                  <a:pt x="59" y="54"/>
                  <a:pt x="60" y="64"/>
                </a:cubicBezTo>
                <a:cubicBezTo>
                  <a:pt x="60" y="66"/>
                  <a:pt x="94" y="174"/>
                  <a:pt x="96" y="183"/>
                </a:cubicBezTo>
                <a:cubicBezTo>
                  <a:pt x="101" y="201"/>
                  <a:pt x="114" y="237"/>
                  <a:pt x="114" y="237"/>
                </a:cubicBezTo>
                <a:cubicBezTo>
                  <a:pt x="111" y="182"/>
                  <a:pt x="110" y="128"/>
                  <a:pt x="105" y="73"/>
                </a:cubicBezTo>
                <a:cubicBezTo>
                  <a:pt x="102" y="43"/>
                  <a:pt x="50" y="0"/>
                  <a:pt x="50" y="0"/>
                </a:cubicBezTo>
                <a:cubicBezTo>
                  <a:pt x="75" y="68"/>
                  <a:pt x="56" y="4"/>
                  <a:pt x="41" y="9"/>
                </a:cubicBezTo>
                <a:cubicBezTo>
                  <a:pt x="32" y="12"/>
                  <a:pt x="35" y="27"/>
                  <a:pt x="32" y="36"/>
                </a:cubicBezTo>
                <a:cubicBezTo>
                  <a:pt x="55" y="60"/>
                  <a:pt x="53" y="82"/>
                  <a:pt x="69" y="109"/>
                </a:cubicBezTo>
                <a:cubicBezTo>
                  <a:pt x="73" y="117"/>
                  <a:pt x="82" y="121"/>
                  <a:pt x="87" y="128"/>
                </a:cubicBezTo>
                <a:cubicBezTo>
                  <a:pt x="91" y="133"/>
                  <a:pt x="93" y="140"/>
                  <a:pt x="96" y="146"/>
                </a:cubicBezTo>
              </a:path>
            </a:pathLst>
          </a:cu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8" name="Line 27"/>
          <p:cNvSpPr>
            <a:spLocks noChangeShapeType="1"/>
          </p:cNvSpPr>
          <p:nvPr/>
        </p:nvSpPr>
        <p:spPr bwMode="auto">
          <a:xfrm flipH="1">
            <a:off x="7010400" y="4495800"/>
            <a:ext cx="6858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9" name="Rectangle 29"/>
          <p:cNvSpPr>
            <a:spLocks noChangeArrowheads="1"/>
          </p:cNvSpPr>
          <p:nvPr/>
        </p:nvSpPr>
        <p:spPr bwMode="auto">
          <a:xfrm>
            <a:off x="6019800" y="5715000"/>
            <a:ext cx="1219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G</a:t>
            </a:r>
            <a:r>
              <a:rPr lang="en-CA" altLang="en-US" sz="1600">
                <a:latin typeface="Comic Sans MS" panose="030F0702030302020204" pitchFamily="66" charset="0"/>
              </a:rPr>
              <a:t>. Guyot</a:t>
            </a:r>
          </a:p>
        </p:txBody>
      </p:sp>
      <p:sp>
        <p:nvSpPr>
          <p:cNvPr id="18450" name="Rectangle 29"/>
          <p:cNvSpPr>
            <a:spLocks noChangeArrowheads="1"/>
          </p:cNvSpPr>
          <p:nvPr/>
        </p:nvSpPr>
        <p:spPr bwMode="auto">
          <a:xfrm>
            <a:off x="4413250" y="5284788"/>
            <a:ext cx="1219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600" b="1">
                <a:latin typeface="Comic Sans MS" panose="030F0702030302020204" pitchFamily="66" charset="0"/>
              </a:rPr>
              <a:t>J</a:t>
            </a:r>
            <a:r>
              <a:rPr lang="en-CA" altLang="en-US" sz="1600">
                <a:latin typeface="Comic Sans MS" panose="030F0702030302020204" pitchFamily="66" charset="0"/>
              </a:rPr>
              <a:t>. Rift</a:t>
            </a:r>
          </a:p>
        </p:txBody>
      </p:sp>
      <p:cxnSp>
        <p:nvCxnSpPr>
          <p:cNvPr id="18451" name="Straight Arrow Connector 2"/>
          <p:cNvCxnSpPr>
            <a:cxnSpLocks noChangeShapeType="1"/>
          </p:cNvCxnSpPr>
          <p:nvPr/>
        </p:nvCxnSpPr>
        <p:spPr bwMode="auto">
          <a:xfrm flipV="1">
            <a:off x="5638800" y="5029200"/>
            <a:ext cx="152400" cy="274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28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Definitions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5410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Continental Shelf</a:t>
            </a:r>
            <a:r>
              <a:rPr lang="en-US" dirty="0" smtClean="0"/>
              <a:t> – Almost flat gradual slope seaward at the edges of the continent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This is very wide off of Canada’s maritime provinces. (Grand Banks and </a:t>
            </a:r>
            <a:r>
              <a:rPr lang="en-US" dirty="0" err="1" smtClean="0"/>
              <a:t>Scotian</a:t>
            </a:r>
            <a:r>
              <a:rPr lang="en-US" dirty="0" smtClean="0"/>
              <a:t> Shelf)</a:t>
            </a:r>
            <a:endParaRPr lang="en-US" b="1" dirty="0" smtClean="0"/>
          </a:p>
        </p:txBody>
      </p:sp>
      <p:pic>
        <p:nvPicPr>
          <p:cNvPr id="19460" name="Picture 7" descr="hyd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1600200"/>
            <a:ext cx="38496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9"/>
          <p:cNvSpPr>
            <a:spLocks noChangeArrowheads="1"/>
          </p:cNvSpPr>
          <p:nvPr/>
        </p:nvSpPr>
        <p:spPr bwMode="auto">
          <a:xfrm rot="4620323">
            <a:off x="9486900" y="3543300"/>
            <a:ext cx="914400" cy="381000"/>
          </a:xfrm>
          <a:prstGeom prst="leftArrow">
            <a:avLst>
              <a:gd name="adj1" fmla="val 50000"/>
              <a:gd name="adj2" fmla="val 6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33400"/>
            <a:ext cx="8229600" cy="59436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en-US" b="1" dirty="0" smtClean="0"/>
              <a:t>Continental Slope</a:t>
            </a:r>
            <a:r>
              <a:rPr lang="en-US" dirty="0" smtClean="0"/>
              <a:t> –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steeper slope seaward; contains submarine canyons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 Rise: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/>
              <a:t>shallower slope composed of sediments that have fallen from slope</a:t>
            </a:r>
            <a:endParaRPr lang="en-US" dirty="0" smtClean="0"/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Abyssal Plain</a:t>
            </a:r>
            <a:r>
              <a:rPr lang="en-US" dirty="0"/>
              <a:t> </a:t>
            </a:r>
            <a:r>
              <a:rPr lang="en-US" dirty="0" smtClean="0"/>
              <a:t>– The largest portion of the earth’s sea bed. Vast, empty and usually boring. </a:t>
            </a: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680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Seamounts and </a:t>
            </a:r>
            <a:r>
              <a:rPr lang="en-US" sz="4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Guyots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Both are undersea volcanoes that originated at a hotspot or along a ridge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b="1" u="sng" dirty="0" err="1" smtClean="0">
                <a:ea typeface="Tahoma" panose="020B0604030504040204" pitchFamily="34" charset="0"/>
                <a:cs typeface="Tahoma" panose="020B0604030504040204" pitchFamily="34" charset="0"/>
              </a:rPr>
              <a:t>Guyots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once reached the surface of the ocean and have flat, eroded tops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Seamounts</a:t>
            </a:r>
            <a:r>
              <a:rPr lang="en-US" u="sng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never reached the surface, so they have pointy tops</a:t>
            </a:r>
          </a:p>
          <a:p>
            <a:pPr eaLnBrk="1" hangingPunct="1">
              <a:defRPr/>
            </a:pPr>
            <a:endParaRPr lang="en-CA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55165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u="sng" smtClean="0"/>
              <a:t>Submarine Canyons</a:t>
            </a:r>
          </a:p>
          <a:p>
            <a:pPr eaLnBrk="1" hangingPunct="1">
              <a:defRPr/>
            </a:pPr>
            <a:r>
              <a:rPr lang="en-US" smtClean="0"/>
              <a:t>V-shaped indentations in the continental shelf, usually ending in a fan shaped wedge of sediments.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olidFill>
                  <a:srgbClr val="CC0000"/>
                </a:solidFill>
              </a:rPr>
              <a:t>How do submarine canyons form?</a:t>
            </a:r>
            <a:endParaRPr lang="en-US" smtClean="0"/>
          </a:p>
          <a:p>
            <a:pPr eaLnBrk="1" hangingPunct="1">
              <a:defRPr/>
            </a:pPr>
            <a:r>
              <a:rPr lang="en-US" smtClean="0"/>
              <a:t>Thought to be fast moving currents and underwater landslides.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 </a:t>
            </a:r>
          </a:p>
        </p:txBody>
      </p:sp>
      <p:pic>
        <p:nvPicPr>
          <p:cNvPr id="23555" name="Picture 4" descr="c02f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29100"/>
            <a:ext cx="5181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Gully!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95401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en-US" sz="2000"/>
              <a:t>Submarine canyon off Nova Scotia</a:t>
            </a:r>
          </a:p>
          <a:p>
            <a:pPr eaLnBrk="1" hangingPunct="1"/>
            <a:r>
              <a:rPr lang="en-US" altLang="en-US" sz="2000"/>
              <a:t>Marine Protected Area because of the rare corals found there</a:t>
            </a:r>
          </a:p>
          <a:p>
            <a:pPr eaLnBrk="1" hangingPunct="1"/>
            <a:r>
              <a:rPr lang="en-US" altLang="en-US" sz="2000"/>
              <a:t>The natural gas pipeline goes right by it…problems?</a:t>
            </a:r>
          </a:p>
        </p:txBody>
      </p:sp>
      <p:pic>
        <p:nvPicPr>
          <p:cNvPr id="24580" name="Picture 4" descr="locator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743200"/>
            <a:ext cx="5105400" cy="3506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6" descr="CanadaGasPipeline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3200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0058400" y="3962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 flipH="1">
            <a:off x="8763000" y="4267200"/>
            <a:ext cx="13716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8001000" y="61722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The Gully</a:t>
            </a:r>
          </a:p>
        </p:txBody>
      </p:sp>
    </p:spTree>
    <p:extLst>
      <p:ext uri="{BB962C8B-B14F-4D97-AF65-F5344CB8AC3E}">
        <p14:creationId xmlns:p14="http://schemas.microsoft.com/office/powerpoint/2010/main" val="16893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11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9248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Mid-Ocean Ridge</a:t>
            </a:r>
            <a:endParaRPr lang="en-CA" b="1" smtClean="0"/>
          </a:p>
        </p:txBody>
      </p:sp>
      <p:pic>
        <p:nvPicPr>
          <p:cNvPr id="25603" name="Picture 4" descr="oceanridg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3863" y="2220913"/>
            <a:ext cx="4038600" cy="259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914401"/>
            <a:ext cx="44958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large underwater mountain chain. 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Part </a:t>
            </a:r>
            <a:r>
              <a:rPr lang="en-US" dirty="0"/>
              <a:t>of a cast system extending some 40,000 miles through four of the world’s oceans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Caused by divergent plate boundaries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737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t>© 2011 Pearson Education, Inc.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Mid-ocean Ridge Features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600201"/>
            <a:ext cx="8763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000" dirty="0">
                <a:solidFill>
                  <a:srgbClr val="FF0000"/>
                </a:solidFill>
              </a:rPr>
              <a:t>Hydrothermal Vents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3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Sea floor hot springs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Create ecosystems able to survive without sunlight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hlinkClick r:id="rId2"/>
              </a:rPr>
              <a:t>https://www.youtube.com/watch?v=D69hGvCsWgA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dirty="0"/>
          </a:p>
        </p:txBody>
      </p:sp>
      <p:pic>
        <p:nvPicPr>
          <p:cNvPr id="29701" name="Picture 4" descr="EoO_10e_Figure_03_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0038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t>© 2011 Pearson Education, Inc.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Hydrothermal Vents</a:t>
            </a:r>
          </a:p>
        </p:txBody>
      </p:sp>
      <p:pic>
        <p:nvPicPr>
          <p:cNvPr id="30724" name="Picture 4" descr="EoO_10e_Figure_03_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74788"/>
            <a:ext cx="53340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t>© 2011 Pearson Education, Inc.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Ocean Trenches and Volcanic Arcs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Convergent tectonic plates create </a:t>
            </a:r>
            <a:r>
              <a:rPr lang="en-US" altLang="en-US" dirty="0" smtClean="0">
                <a:solidFill>
                  <a:srgbClr val="FF0000"/>
                </a:solidFill>
              </a:rPr>
              <a:t>ocean trenches</a:t>
            </a:r>
            <a:r>
              <a:rPr lang="en-US" altLang="en-US" dirty="0" smtClean="0"/>
              <a:t>.</a:t>
            </a:r>
          </a:p>
          <a:p>
            <a:pPr lvl="1" eaLnBrk="1" hangingPunct="1">
              <a:defRPr/>
            </a:pPr>
            <a:r>
              <a:rPr lang="en-US" altLang="en-US" dirty="0" smtClean="0"/>
              <a:t>Deepest part of oceans</a:t>
            </a:r>
          </a:p>
          <a:p>
            <a:pPr lvl="1" eaLnBrk="1" hangingPunct="1">
              <a:defRPr/>
            </a:pPr>
            <a:r>
              <a:rPr lang="en-US" altLang="en-US" dirty="0" smtClean="0"/>
              <a:t>Deepest – Mariana Trench at</a:t>
            </a:r>
            <a:br>
              <a:rPr lang="en-US" altLang="en-US" dirty="0" smtClean="0"/>
            </a:br>
            <a:r>
              <a:rPr lang="en-US" altLang="en-US" dirty="0" smtClean="0"/>
              <a:t>11,022 meters (36,161 feet)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Volcanic arc </a:t>
            </a:r>
            <a:r>
              <a:rPr lang="en-US" altLang="en-US" dirty="0" smtClean="0"/>
              <a:t>on non </a:t>
            </a:r>
            <a:r>
              <a:rPr lang="en-US" altLang="en-US" dirty="0" err="1" smtClean="0"/>
              <a:t>subducted</a:t>
            </a:r>
            <a:r>
              <a:rPr lang="en-US" altLang="en-US" dirty="0" smtClean="0"/>
              <a:t> ocean plate</a:t>
            </a:r>
          </a:p>
          <a:p>
            <a:pPr lvl="1" eaLnBrk="1" hangingPunct="1">
              <a:defRPr/>
            </a:pPr>
            <a:r>
              <a:rPr lang="en-US" altLang="en-US" dirty="0" smtClean="0"/>
              <a:t>May produce </a:t>
            </a:r>
            <a:r>
              <a:rPr lang="en-US" altLang="en-US" dirty="0" smtClean="0">
                <a:solidFill>
                  <a:srgbClr val="FF0000"/>
                </a:solidFill>
              </a:rPr>
              <a:t>island arc</a:t>
            </a:r>
            <a:r>
              <a:rPr lang="en-US" altLang="en-US" dirty="0" smtClean="0"/>
              <a:t>, Japan</a:t>
            </a:r>
          </a:p>
          <a:p>
            <a:pPr eaLnBrk="1" hangingPunct="1">
              <a:defRPr/>
            </a:pPr>
            <a:r>
              <a:rPr lang="en-US" u="sng" dirty="0">
                <a:solidFill>
                  <a:srgbClr val="FF0000"/>
                </a:solidFill>
              </a:rPr>
              <a:t>Island Arc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A series of islands of volcanic origin, usually found at or near the edge of an ocean basin.  </a:t>
            </a:r>
            <a:endParaRPr lang="en-CA" dirty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59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Pangaea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 descr="panga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81201"/>
            <a:ext cx="59372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5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bas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0"/>
            <a:ext cx="8686800" cy="5094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Atolls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95401"/>
            <a:ext cx="792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ring shaped island of coral reefs and coral debris. These often form over sinking inactive volcanoes.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4" name="Picture 4" descr="ato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190750"/>
            <a:ext cx="5791200" cy="434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Where are atolls?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</a:rPr>
              <a:t>Most of the world's atolls are in the Pacific Ocean</a:t>
            </a:r>
            <a:r>
              <a:rPr lang="en-US" smtClean="0"/>
              <a:t> </a:t>
            </a:r>
            <a:r>
              <a:rPr lang="en-US" smtClean="0">
                <a:solidFill>
                  <a:srgbClr val="CC0000"/>
                </a:solidFill>
              </a:rPr>
              <a:t>and Indian Ocean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r>
              <a:rPr lang="en-US" smtClean="0"/>
              <a:t>The Atlantic Ocean has no large groups of atolls other than eight atolls east of Nicaragua</a:t>
            </a:r>
          </a:p>
        </p:txBody>
      </p:sp>
    </p:spTree>
    <p:extLst>
      <p:ext uri="{BB962C8B-B14F-4D97-AF65-F5344CB8AC3E}">
        <p14:creationId xmlns:p14="http://schemas.microsoft.com/office/powerpoint/2010/main" val="783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Theory of Plate Tectonics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Lithosphere</a:t>
            </a:r>
            <a:r>
              <a:rPr lang="en-US" altLang="en-US" dirty="0"/>
              <a:t> – tectonic plates that float on ductile </a:t>
            </a:r>
            <a:r>
              <a:rPr lang="en-US" altLang="en-US" dirty="0">
                <a:solidFill>
                  <a:srgbClr val="FF0000"/>
                </a:solidFill>
              </a:rPr>
              <a:t>asthenosphere</a:t>
            </a:r>
          </a:p>
          <a:p>
            <a:pPr eaLnBrk="1" hangingPunct="1">
              <a:defRPr/>
            </a:pPr>
            <a:r>
              <a:rPr lang="en-US" altLang="en-US" dirty="0"/>
              <a:t>Large scale geologic features occur at plate boundaries</a:t>
            </a:r>
          </a:p>
          <a:p>
            <a:pPr eaLnBrk="1" hangingPunct="1">
              <a:defRPr/>
            </a:pPr>
            <a:r>
              <a:rPr lang="en-US" altLang="en-US" dirty="0"/>
              <a:t>The theory of plate tectonics caused a Paradigm shift in how the Earth moves and how new crust is created.</a:t>
            </a:r>
          </a:p>
          <a:p>
            <a:pPr eaLnBrk="1" hangingPunct="1">
              <a:defRPr/>
            </a:pPr>
            <a:r>
              <a:rPr lang="en-US" altLang="en-US" b="1" dirty="0"/>
              <a:t>Paradigm Shift:  </a:t>
            </a:r>
            <a:r>
              <a:rPr lang="en-US" altLang="en-US" dirty="0"/>
              <a:t>Change in world view 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33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Plate Tectonic Processes</a:t>
            </a:r>
          </a:p>
        </p:txBody>
      </p:sp>
      <p:pic>
        <p:nvPicPr>
          <p:cNvPr id="15363" name="Picture 4" descr="EoO_10e_Figure_0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41500"/>
            <a:ext cx="8534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5625" y="3810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A Little Lesson on Longitude and Latitude</a:t>
            </a:r>
          </a:p>
        </p:txBody>
      </p:sp>
      <p:pic>
        <p:nvPicPr>
          <p:cNvPr id="17411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1752600"/>
            <a:ext cx="7848600" cy="4465638"/>
          </a:xfrm>
        </p:spPr>
      </p:pic>
    </p:spTree>
    <p:extLst>
      <p:ext uri="{BB962C8B-B14F-4D97-AF65-F5344CB8AC3E}">
        <p14:creationId xmlns:p14="http://schemas.microsoft.com/office/powerpoint/2010/main" val="39451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Latitude &amp; Longitude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Latitude is distance north or south of the Equator and longitude is distance east or west of the prime meridian.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Both are measured in terms of the 360 degrees (symbolized by °) of a circle. Imaginary lines of latitude and longitude intersect each other, forming a grid that covers the Earth and helps us locate points on it. </a:t>
            </a:r>
            <a:endParaRPr lang="en-CA" dirty="0"/>
          </a:p>
          <a:p>
            <a:pPr marL="0" indent="0">
              <a:buNone/>
              <a:defRPr/>
            </a:pPr>
            <a:r>
              <a:rPr lang="en-US" dirty="0"/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2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Latitude 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038" y="1577975"/>
            <a:ext cx="4602162" cy="43434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The Equator is the line of 0° latitude, the starting point for measuring latitude. </a:t>
            </a:r>
          </a:p>
          <a:p>
            <a:pPr>
              <a:defRPr/>
            </a:pPr>
            <a:r>
              <a:rPr lang="en-US" sz="2400" dirty="0"/>
              <a:t>The latitude of the North Pole is 90° N, and that of the South Pole is 90° S. </a:t>
            </a:r>
          </a:p>
          <a:p>
            <a:pPr>
              <a:defRPr/>
            </a:pPr>
            <a:r>
              <a:rPr lang="en-US" sz="2400" dirty="0"/>
              <a:t>The latitude of every point in between must be some degree north or south, from 0° to 90°. </a:t>
            </a:r>
            <a:endParaRPr lang="en-CA" sz="2400" dirty="0"/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50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175</TotalTime>
  <Words>1112</Words>
  <Application>Microsoft Office PowerPoint</Application>
  <PresentationFormat>Widescreen</PresentationFormat>
  <Paragraphs>168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Comic Sans MS</vt:lpstr>
      <vt:lpstr>Corbel</vt:lpstr>
      <vt:lpstr>Tahoma</vt:lpstr>
      <vt:lpstr>Verdana</vt:lpstr>
      <vt:lpstr>Wingdings</vt:lpstr>
      <vt:lpstr>Depth</vt:lpstr>
      <vt:lpstr>Unit 1 Structure and Motion Part 1 </vt:lpstr>
      <vt:lpstr>Continental Drift </vt:lpstr>
      <vt:lpstr>Evidence for Continental Drift</vt:lpstr>
      <vt:lpstr>Pangaea</vt:lpstr>
      <vt:lpstr>Theory of Plate Tectonics</vt:lpstr>
      <vt:lpstr>Plate Tectonic Processes</vt:lpstr>
      <vt:lpstr>A Little Lesson on Longitude and Latitude</vt:lpstr>
      <vt:lpstr>Latitude &amp; Longitude  </vt:lpstr>
      <vt:lpstr>Latitude </vt:lpstr>
      <vt:lpstr>Longitude</vt:lpstr>
      <vt:lpstr>Plate Boundaries</vt:lpstr>
      <vt:lpstr>1. Convergent Boundaries</vt:lpstr>
      <vt:lpstr>PowerPoint Presentation</vt:lpstr>
      <vt:lpstr>Example of a Convergent Plate Boundary</vt:lpstr>
      <vt:lpstr>PowerPoint Presentation</vt:lpstr>
      <vt:lpstr>Divergent Plate Boundaries</vt:lpstr>
      <vt:lpstr>Mid Atlantic Ridge</vt:lpstr>
      <vt:lpstr>PowerPoint Presentation</vt:lpstr>
      <vt:lpstr>Transform Boundary</vt:lpstr>
      <vt:lpstr>The Problems of Haiti…</vt:lpstr>
      <vt:lpstr>PowerPoint Presentation</vt:lpstr>
      <vt:lpstr>PowerPoint Presentation</vt:lpstr>
      <vt:lpstr>Ocean Bathymetry </vt:lpstr>
      <vt:lpstr>Measuring Bathymetry </vt:lpstr>
      <vt:lpstr>PowerPoint Presentation</vt:lpstr>
      <vt:lpstr>Main Features </vt:lpstr>
      <vt:lpstr>Ocean Areas</vt:lpstr>
      <vt:lpstr>Continental Areas</vt:lpstr>
      <vt:lpstr>Passive and Active Continental Margins</vt:lpstr>
      <vt:lpstr>Major Sea Floor Structures:</vt:lpstr>
      <vt:lpstr>Definitions</vt:lpstr>
      <vt:lpstr>PowerPoint Presentation</vt:lpstr>
      <vt:lpstr>PowerPoint Presentation</vt:lpstr>
      <vt:lpstr>PowerPoint Presentation</vt:lpstr>
      <vt:lpstr>The Gully!</vt:lpstr>
      <vt:lpstr>Mid-Ocean Ridge</vt:lpstr>
      <vt:lpstr>Mid-ocean Ridge Features</vt:lpstr>
      <vt:lpstr>Hydrothermal Vents</vt:lpstr>
      <vt:lpstr>Ocean Trenches and Volcanic Arcs</vt:lpstr>
      <vt:lpstr>PowerPoint Presentation</vt:lpstr>
      <vt:lpstr>Atolls</vt:lpstr>
      <vt:lpstr>Where are atolls?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kerri muirhead</cp:lastModifiedBy>
  <cp:revision>15</cp:revision>
  <dcterms:created xsi:type="dcterms:W3CDTF">2014-09-23T11:43:17Z</dcterms:created>
  <dcterms:modified xsi:type="dcterms:W3CDTF">2016-01-24T14:59:43Z</dcterms:modified>
</cp:coreProperties>
</file>