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89" r:id="rId7"/>
    <p:sldId id="260" r:id="rId8"/>
    <p:sldId id="261" r:id="rId9"/>
    <p:sldId id="263" r:id="rId10"/>
    <p:sldId id="264" r:id="rId11"/>
    <p:sldId id="265" r:id="rId12"/>
    <p:sldId id="288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94" r:id="rId29"/>
    <p:sldId id="284" r:id="rId30"/>
    <p:sldId id="285" r:id="rId31"/>
    <p:sldId id="286" r:id="rId32"/>
    <p:sldId id="287" r:id="rId33"/>
    <p:sldId id="290" r:id="rId34"/>
    <p:sldId id="291" r:id="rId35"/>
    <p:sldId id="292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DOuwMj7Xzo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Tsunami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Waves part 2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8" y="-206063"/>
            <a:ext cx="12194978" cy="706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57348" name="Picture 4" descr="_51636177_011498990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0" y="365125"/>
            <a:ext cx="10893620" cy="612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48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 smtClean="0"/>
              <a:t>Tsunamis: Dates &amp; Fatalities </a:t>
            </a:r>
          </a:p>
        </p:txBody>
      </p:sp>
      <p:pic>
        <p:nvPicPr>
          <p:cNvPr id="58371" name="Picture 4" descr="EoO_10e_Figure_08_2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668" y="1867437"/>
            <a:ext cx="9522955" cy="4857068"/>
          </a:xfrm>
        </p:spPr>
      </p:pic>
    </p:spTree>
    <p:extLst>
      <p:ext uri="{BB962C8B-B14F-4D97-AF65-F5344CB8AC3E}">
        <p14:creationId xmlns:p14="http://schemas.microsoft.com/office/powerpoint/2010/main" val="223200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December 26, 2004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876" y="1812746"/>
            <a:ext cx="4018670" cy="4351338"/>
          </a:xfrm>
        </p:spPr>
        <p:txBody>
          <a:bodyPr/>
          <a:lstStyle/>
          <a:p>
            <a:r>
              <a:rPr lang="en-CA" dirty="0" smtClean="0"/>
              <a:t>Sumatra Indonesia</a:t>
            </a:r>
          </a:p>
          <a:p>
            <a:endParaRPr lang="en-CA" dirty="0" smtClean="0"/>
          </a:p>
          <a:p>
            <a:r>
              <a:rPr lang="en-CA" dirty="0" smtClean="0"/>
              <a:t>Maximum wave: 35 meters (115 </a:t>
            </a:r>
            <a:r>
              <a:rPr lang="en-CA" dirty="0" err="1" smtClean="0"/>
              <a:t>ft</a:t>
            </a:r>
            <a:r>
              <a:rPr lang="en-CA" dirty="0" smtClean="0"/>
              <a:t>!)</a:t>
            </a:r>
          </a:p>
          <a:p>
            <a:endParaRPr lang="en-CA" dirty="0" smtClean="0"/>
          </a:p>
          <a:p>
            <a:r>
              <a:rPr lang="en-CA" dirty="0" smtClean="0"/>
              <a:t>Fatalities:  300 000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550" y="1429555"/>
            <a:ext cx="7833450" cy="531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61443" name="Picture 4" descr="EoO_10e_Figure_08_C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914400"/>
            <a:ext cx="5410200" cy="5791200"/>
          </a:xfrm>
        </p:spPr>
      </p:pic>
    </p:spTree>
    <p:extLst>
      <p:ext uri="{BB962C8B-B14F-4D97-AF65-F5344CB8AC3E}">
        <p14:creationId xmlns:p14="http://schemas.microsoft.com/office/powerpoint/2010/main" val="94833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62467" name="Picture 4" descr="EoO_10e_Figure_08_Cb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914400"/>
            <a:ext cx="5530850" cy="5943600"/>
          </a:xfrm>
        </p:spPr>
      </p:pic>
    </p:spTree>
    <p:extLst>
      <p:ext uri="{BB962C8B-B14F-4D97-AF65-F5344CB8AC3E}">
        <p14:creationId xmlns:p14="http://schemas.microsoft.com/office/powerpoint/2010/main" val="201495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63491" name="Picture 4" descr="1032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295401"/>
            <a:ext cx="8001000" cy="5159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5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64515" name="Picture 4" descr="1032b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524001"/>
            <a:ext cx="8001000" cy="5032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58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65539" name="Picture 4" descr="1032c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143000"/>
            <a:ext cx="3536950" cy="5562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7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67587" name="Picture 4" descr="EoO_10e_Figure_08_22c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295401"/>
            <a:ext cx="8153400" cy="5229225"/>
          </a:xfrm>
        </p:spPr>
      </p:pic>
    </p:spTree>
    <p:extLst>
      <p:ext uri="{BB962C8B-B14F-4D97-AF65-F5344CB8AC3E}">
        <p14:creationId xmlns:p14="http://schemas.microsoft.com/office/powerpoint/2010/main" val="281414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68612" name="Picture 4" descr="EoO_10e_Figure_08_2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4" y="762000"/>
            <a:ext cx="9050337" cy="583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15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/>
              <a:t>Tsunami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Tsunami terminology</a:t>
            </a:r>
          </a:p>
          <a:p>
            <a:pPr lvl="1" eaLnBrk="1" hangingPunct="1"/>
            <a:r>
              <a:rPr lang="en-US" altLang="en-US" sz="2800" dirty="0" smtClean="0"/>
              <a:t>Japanese term meaning “</a:t>
            </a:r>
            <a:r>
              <a:rPr lang="en-US" altLang="en-US" sz="2800" dirty="0" err="1" smtClean="0"/>
              <a:t>harbour</a:t>
            </a:r>
            <a:r>
              <a:rPr lang="en-US" altLang="en-US" sz="2800" dirty="0" smtClean="0"/>
              <a:t> wave”</a:t>
            </a:r>
          </a:p>
          <a:p>
            <a:pPr lvl="1" eaLnBrk="1" hangingPunct="1"/>
            <a:r>
              <a:rPr lang="en-US" altLang="en-US" sz="2800" dirty="0" smtClean="0"/>
              <a:t>Also called “seismic sea waves”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Created by movement of the ocean floor by:</a:t>
            </a:r>
          </a:p>
          <a:p>
            <a:pPr lvl="1" eaLnBrk="1" hangingPunct="1"/>
            <a:r>
              <a:rPr lang="en-US" altLang="en-US" sz="2800" dirty="0" smtClean="0"/>
              <a:t>Underwater fault movement</a:t>
            </a:r>
          </a:p>
          <a:p>
            <a:pPr lvl="1" eaLnBrk="1" hangingPunct="1"/>
            <a:r>
              <a:rPr lang="en-US" altLang="en-US" sz="2800" dirty="0" smtClean="0"/>
              <a:t>Underwater avalanches</a:t>
            </a:r>
          </a:p>
          <a:p>
            <a:pPr lvl="1" eaLnBrk="1" hangingPunct="1"/>
            <a:r>
              <a:rPr lang="en-US" altLang="en-US" sz="2800" dirty="0" smtClean="0"/>
              <a:t>Underwater volcanic eruptions</a:t>
            </a:r>
          </a:p>
        </p:txBody>
      </p:sp>
    </p:spTree>
    <p:extLst>
      <p:ext uri="{BB962C8B-B14F-4D97-AF65-F5344CB8AC3E}">
        <p14:creationId xmlns:p14="http://schemas.microsoft.com/office/powerpoint/2010/main" val="112663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69635" name="Picture 4" descr="EoO_10e_Figure_08_22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066800"/>
            <a:ext cx="8458200" cy="5411788"/>
          </a:xfrm>
        </p:spPr>
      </p:pic>
    </p:spTree>
    <p:extLst>
      <p:ext uri="{BB962C8B-B14F-4D97-AF65-F5344CB8AC3E}">
        <p14:creationId xmlns:p14="http://schemas.microsoft.com/office/powerpoint/2010/main" val="7002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70659" name="Picture 4" descr="EoO_10e_Figure_08_22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219200"/>
            <a:ext cx="8077200" cy="5233988"/>
          </a:xfrm>
        </p:spPr>
      </p:pic>
    </p:spTree>
    <p:extLst>
      <p:ext uri="{BB962C8B-B14F-4D97-AF65-F5344CB8AC3E}">
        <p14:creationId xmlns:p14="http://schemas.microsoft.com/office/powerpoint/2010/main" val="101818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71683" name="Picture 6" descr="10C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066801"/>
            <a:ext cx="7315200" cy="54276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5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72707" name="Picture 4" descr="103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990601"/>
            <a:ext cx="7696200" cy="5572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15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73732" name="Picture 5" descr="bp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143001"/>
            <a:ext cx="799147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84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74756" name="Picture 4" descr="_51642134_011500766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14476"/>
            <a:ext cx="8305800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7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75779" name="Picture 4" descr="EoO_10e_Figure_08_2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990600"/>
            <a:ext cx="7315200" cy="5627688"/>
          </a:xfrm>
        </p:spPr>
      </p:pic>
    </p:spTree>
    <p:extLst>
      <p:ext uri="{BB962C8B-B14F-4D97-AF65-F5344CB8AC3E}">
        <p14:creationId xmlns:p14="http://schemas.microsoft.com/office/powerpoint/2010/main" val="46751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6" descr="FG08_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40" y="1825625"/>
            <a:ext cx="5469228" cy="393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Tsunami since 1900</a:t>
            </a:r>
          </a:p>
        </p:txBody>
      </p:sp>
      <p:sp>
        <p:nvSpPr>
          <p:cNvPr id="76804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Most tsunami are created near the margins of  the Pacific Ocean along the Pacific “Ring of Fire”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919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Tsunami</a:t>
            </a:r>
            <a:r>
              <a:rPr lang="en-CA" smtClean="0"/>
              <a:t>:  Indonesia 2004</a:t>
            </a:r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>
                <a:hlinkClick r:id="rId2"/>
              </a:rPr>
              <a:t>http://www.youtube.com/watch?v=RDOuwMj7Xzo</a:t>
            </a:r>
            <a:endParaRPr lang="en-CA" alt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9797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Tsunami warning system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Seismic listening stations track underwater earthquakes that could produce tsunami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Once a large earthquake occurs, the tsunami must be verified at a nearby station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If verified, a tsunami warning is issued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Successful in preventing loss of life (if people heed warnings)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Damage to property has been increasing</a:t>
            </a:r>
          </a:p>
        </p:txBody>
      </p:sp>
    </p:spTree>
    <p:extLst>
      <p:ext uri="{BB962C8B-B14F-4D97-AF65-F5344CB8AC3E}">
        <p14:creationId xmlns:p14="http://schemas.microsoft.com/office/powerpoint/2010/main" val="206284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FG08_2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512" y="2563969"/>
            <a:ext cx="73914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Where do Tsunamis Originate?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Most tsunami originate from underwater fault movement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793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78851" name="Picture 4" descr="EoO_10e_Figure_08_2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1676" y="1066800"/>
            <a:ext cx="3389313" cy="5791200"/>
          </a:xfrm>
        </p:spPr>
      </p:pic>
    </p:spTree>
    <p:extLst>
      <p:ext uri="{BB962C8B-B14F-4D97-AF65-F5344CB8AC3E}">
        <p14:creationId xmlns:p14="http://schemas.microsoft.com/office/powerpoint/2010/main" val="26931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79875" name="Picture 4" descr="103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295401"/>
            <a:ext cx="7924800" cy="5286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41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80899" name="Picture 4" descr="EoO_10e_Figure_08_2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1" y="381000"/>
            <a:ext cx="4949825" cy="6172200"/>
          </a:xfrm>
        </p:spPr>
      </p:pic>
    </p:spTree>
    <p:extLst>
      <p:ext uri="{BB962C8B-B14F-4D97-AF65-F5344CB8AC3E}">
        <p14:creationId xmlns:p14="http://schemas.microsoft.com/office/powerpoint/2010/main" val="32494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Tsunami Activity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542224"/>
          </a:xfrm>
        </p:spPr>
        <p:txBody>
          <a:bodyPr>
            <a:normAutofit fontScale="70000" lnSpcReduction="20000"/>
          </a:bodyPr>
          <a:lstStyle/>
          <a:p>
            <a:r>
              <a:rPr lang="en-CA" b="1" dirty="0"/>
              <a:t>Velocity: </a:t>
            </a:r>
            <a:r>
              <a:rPr lang="en-CA" dirty="0"/>
              <a:t>Tsunami velocity is controlled by </a:t>
            </a:r>
            <a:r>
              <a:rPr lang="en-CA" dirty="0" smtClean="0"/>
              <a:t>the water </a:t>
            </a:r>
            <a:r>
              <a:rPr lang="en-CA" dirty="0"/>
              <a:t>depth, so velocity changes as a wave </a:t>
            </a:r>
            <a:r>
              <a:rPr lang="en-CA" dirty="0" smtClean="0"/>
              <a:t>nears the </a:t>
            </a:r>
            <a:r>
              <a:rPr lang="en-CA" dirty="0"/>
              <a:t>shore.</a:t>
            </a:r>
          </a:p>
          <a:p>
            <a:r>
              <a:rPr lang="en-CA" b="1" dirty="0"/>
              <a:t>V = </a:t>
            </a:r>
            <a:r>
              <a:rPr lang="en-CA" b="1" dirty="0" smtClean="0"/>
              <a:t>√(</a:t>
            </a:r>
            <a:r>
              <a:rPr lang="en-CA" b="1" i="1" dirty="0" smtClean="0"/>
              <a:t>g)(D)</a:t>
            </a:r>
            <a:endParaRPr lang="en-CA" b="1" i="1" dirty="0"/>
          </a:p>
          <a:p>
            <a:pPr lvl="1"/>
            <a:r>
              <a:rPr lang="en-CA" dirty="0" smtClean="0"/>
              <a:t>D </a:t>
            </a:r>
            <a:r>
              <a:rPr lang="en-CA" dirty="0"/>
              <a:t>is water depth and</a:t>
            </a:r>
          </a:p>
          <a:p>
            <a:pPr lvl="1"/>
            <a:r>
              <a:rPr lang="en-CA" dirty="0"/>
              <a:t>g is the acceleration due to gravity (9.81 </a:t>
            </a:r>
            <a:r>
              <a:rPr lang="en-CA" dirty="0" smtClean="0"/>
              <a:t>m/s )</a:t>
            </a:r>
          </a:p>
          <a:p>
            <a:endParaRPr lang="en-CA" dirty="0"/>
          </a:p>
          <a:p>
            <a:r>
              <a:rPr lang="en-CA" b="1" dirty="0"/>
              <a:t>Amplitude</a:t>
            </a:r>
            <a:r>
              <a:rPr lang="en-CA" dirty="0"/>
              <a:t>: If the amplitude in </a:t>
            </a:r>
            <a:r>
              <a:rPr lang="en-CA" dirty="0" smtClean="0"/>
              <a:t>deep water </a:t>
            </a:r>
            <a:r>
              <a:rPr lang="en-CA" dirty="0"/>
              <a:t>is known, the amplitude </a:t>
            </a:r>
            <a:r>
              <a:rPr lang="en-CA" dirty="0" smtClean="0"/>
              <a:t>in shallower </a:t>
            </a:r>
            <a:r>
              <a:rPr lang="en-CA" dirty="0"/>
              <a:t>water can be calculated.</a:t>
            </a:r>
          </a:p>
          <a:p>
            <a:pPr lvl="1"/>
            <a:r>
              <a:rPr lang="en-CA" sz="2900" u="sng" dirty="0" smtClean="0"/>
              <a:t>As</a:t>
            </a:r>
            <a:r>
              <a:rPr lang="en-CA" sz="2900" dirty="0" smtClean="0"/>
              <a:t> </a:t>
            </a:r>
            <a:r>
              <a:rPr lang="en-CA" sz="2900" dirty="0"/>
              <a:t>= </a:t>
            </a:r>
            <a:r>
              <a:rPr lang="en-CA" sz="2900" i="1" u="sng" dirty="0" err="1"/>
              <a:t>Vd</a:t>
            </a:r>
            <a:r>
              <a:rPr lang="en-CA" sz="2900" i="1" dirty="0"/>
              <a:t> </a:t>
            </a:r>
            <a:endParaRPr lang="en-CA" sz="2900" i="1" dirty="0" smtClean="0"/>
          </a:p>
          <a:p>
            <a:pPr marL="0" indent="0">
              <a:buNone/>
            </a:pPr>
            <a:r>
              <a:rPr lang="en-CA" i="1" dirty="0"/>
              <a:t> </a:t>
            </a:r>
            <a:r>
              <a:rPr lang="en-CA" i="1" dirty="0" smtClean="0"/>
              <a:t>             Ad     </a:t>
            </a:r>
            <a:r>
              <a:rPr lang="en-CA" i="1" dirty="0" err="1" smtClean="0"/>
              <a:t>Vd</a:t>
            </a:r>
            <a:endParaRPr lang="en-CA" i="1" dirty="0"/>
          </a:p>
          <a:p>
            <a:endParaRPr lang="en-CA" dirty="0" smtClean="0"/>
          </a:p>
          <a:p>
            <a:r>
              <a:rPr lang="en-CA" dirty="0" smtClean="0"/>
              <a:t>As </a:t>
            </a:r>
            <a:r>
              <a:rPr lang="en-CA" dirty="0"/>
              <a:t>= Ad ( </a:t>
            </a:r>
            <a:r>
              <a:rPr lang="en-CA" i="1" dirty="0" err="1"/>
              <a:t>Vd</a:t>
            </a:r>
            <a:r>
              <a:rPr lang="en-CA" i="1" dirty="0"/>
              <a:t> </a:t>
            </a:r>
            <a:r>
              <a:rPr lang="en-CA" dirty="0"/>
              <a:t>/</a:t>
            </a:r>
            <a:r>
              <a:rPr lang="en-CA" i="1" dirty="0"/>
              <a:t>Vs </a:t>
            </a:r>
            <a:r>
              <a:rPr lang="en-CA" dirty="0" smtClean="0"/>
              <a:t>)</a:t>
            </a:r>
          </a:p>
          <a:p>
            <a:endParaRPr lang="en-CA" dirty="0"/>
          </a:p>
          <a:p>
            <a:pPr lvl="1"/>
            <a:r>
              <a:rPr lang="en-CA" b="1" dirty="0" smtClean="0"/>
              <a:t>d</a:t>
            </a:r>
            <a:r>
              <a:rPr lang="en-CA" dirty="0" smtClean="0"/>
              <a:t> </a:t>
            </a:r>
            <a:r>
              <a:rPr lang="en-CA" dirty="0"/>
              <a:t>is the value in deeper water</a:t>
            </a:r>
          </a:p>
          <a:p>
            <a:pPr lvl="1"/>
            <a:r>
              <a:rPr lang="en-CA" b="1" dirty="0" smtClean="0"/>
              <a:t>s</a:t>
            </a:r>
            <a:r>
              <a:rPr lang="en-CA" dirty="0" smtClean="0"/>
              <a:t> </a:t>
            </a:r>
            <a:r>
              <a:rPr lang="en-CA" dirty="0"/>
              <a:t>is the value in shallower water</a:t>
            </a:r>
          </a:p>
        </p:txBody>
      </p:sp>
    </p:spTree>
    <p:extLst>
      <p:ext uri="{BB962C8B-B14F-4D97-AF65-F5344CB8AC3E}">
        <p14:creationId xmlns:p14="http://schemas.microsoft.com/office/powerpoint/2010/main" val="259496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730" y="0"/>
            <a:ext cx="10515600" cy="1325563"/>
          </a:xfrm>
        </p:spPr>
        <p:txBody>
          <a:bodyPr/>
          <a:lstStyle/>
          <a:p>
            <a:r>
              <a:rPr lang="en-CA" dirty="0" smtClean="0"/>
              <a:t>Part A:  Creating Your Table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940070"/>
              </p:ext>
            </p:extLst>
          </p:nvPr>
        </p:nvGraphicFramePr>
        <p:xfrm>
          <a:off x="1120346" y="1092458"/>
          <a:ext cx="10233025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605"/>
                <a:gridCol w="2046605"/>
                <a:gridCol w="2046605"/>
                <a:gridCol w="2046605"/>
                <a:gridCol w="2046605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Site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Water Depth (m)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Acceleration due to gravity (m/s</a:t>
                      </a:r>
                      <a:r>
                        <a:rPr lang="en-CA" baseline="0" dirty="0" smtClean="0"/>
                        <a:t> 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Velocity (m/s)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Amplitude ( m)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9.81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 = √(9.81)(1000)</a:t>
                      </a:r>
                    </a:p>
                    <a:p>
                      <a:r>
                        <a:rPr lang="en-CA" dirty="0" smtClean="0"/>
                        <a:t>V</a:t>
                      </a:r>
                      <a:r>
                        <a:rPr lang="en-CA" baseline="0" dirty="0" smtClean="0"/>
                        <a:t> = √9810</a:t>
                      </a:r>
                    </a:p>
                    <a:p>
                      <a:r>
                        <a:rPr lang="en-CA" baseline="0" dirty="0" smtClean="0"/>
                        <a:t>V = 99.04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B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250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9.81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9.81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50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9.81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9.81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20346" y="4324864"/>
            <a:ext cx="630108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Step 1:</a:t>
            </a:r>
            <a:r>
              <a:rPr lang="en-CA" sz="2000" dirty="0" smtClean="0"/>
              <a:t>  Copy the table and Graph onto loose leaf.</a:t>
            </a:r>
          </a:p>
          <a:p>
            <a:endParaRPr lang="en-CA" sz="2000" dirty="0"/>
          </a:p>
          <a:p>
            <a:r>
              <a:rPr lang="en-CA" sz="2000" b="1" dirty="0" smtClean="0"/>
              <a:t>Step 2:  </a:t>
            </a:r>
            <a:r>
              <a:rPr lang="en-CA" sz="2000" dirty="0" smtClean="0"/>
              <a:t>Calculate Velocity for all 5 sites, using the formula.</a:t>
            </a:r>
          </a:p>
          <a:p>
            <a:endParaRPr lang="en-CA" sz="2000" dirty="0" smtClean="0"/>
          </a:p>
          <a:p>
            <a:r>
              <a:rPr lang="en-CA" sz="2000" b="1" dirty="0" smtClean="0"/>
              <a:t>Step 3:</a:t>
            </a:r>
            <a:r>
              <a:rPr lang="en-CA" sz="2000" dirty="0" smtClean="0"/>
              <a:t>  Calculate Amplitude using velocity</a:t>
            </a:r>
          </a:p>
          <a:p>
            <a:endParaRPr lang="en-CA" sz="2000" dirty="0"/>
          </a:p>
          <a:p>
            <a:r>
              <a:rPr lang="en-CA" sz="2000" b="1" dirty="0" smtClean="0"/>
              <a:t>Step 4:</a:t>
            </a:r>
            <a:r>
              <a:rPr lang="en-CA" sz="2000" dirty="0" smtClean="0"/>
              <a:t>  Graph your data.  You will have </a:t>
            </a:r>
            <a:r>
              <a:rPr lang="en-CA" sz="2000" b="1" dirty="0" smtClean="0"/>
              <a:t>TWO</a:t>
            </a:r>
            <a:r>
              <a:rPr lang="en-CA" sz="2000" dirty="0" smtClean="0"/>
              <a:t> graphs  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32550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63"/>
            <a:ext cx="10515600" cy="1325563"/>
          </a:xfrm>
        </p:spPr>
        <p:txBody>
          <a:bodyPr/>
          <a:lstStyle/>
          <a:p>
            <a:r>
              <a:rPr lang="en-CA" dirty="0" smtClean="0"/>
              <a:t>Part B:  Calculating Travel Time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224261"/>
            <a:ext cx="10233800" cy="4863499"/>
          </a:xfrm>
        </p:spPr>
        <p:txBody>
          <a:bodyPr>
            <a:normAutofit fontScale="70000" lnSpcReduction="20000"/>
          </a:bodyPr>
          <a:lstStyle/>
          <a:p>
            <a:r>
              <a:rPr lang="en-CA" b="1" dirty="0" smtClean="0"/>
              <a:t>Step 1: </a:t>
            </a:r>
            <a:r>
              <a:rPr lang="en-CA" dirty="0" smtClean="0"/>
              <a:t> Copy Chart onto loose leaf.</a:t>
            </a:r>
          </a:p>
          <a:p>
            <a:endParaRPr lang="en-CA" b="1" dirty="0" smtClean="0"/>
          </a:p>
          <a:p>
            <a:r>
              <a:rPr lang="en-CA" b="1" dirty="0" smtClean="0"/>
              <a:t>Step 2:</a:t>
            </a:r>
            <a:r>
              <a:rPr lang="en-CA" dirty="0" smtClean="0"/>
              <a:t>  Trace the map of Newfoundland onto tracing paper.</a:t>
            </a:r>
          </a:p>
          <a:p>
            <a:endParaRPr lang="en-CA" b="1" dirty="0" smtClean="0"/>
          </a:p>
          <a:p>
            <a:r>
              <a:rPr lang="en-CA" b="1" dirty="0" smtClean="0"/>
              <a:t>Step 3:</a:t>
            </a:r>
            <a:r>
              <a:rPr lang="en-CA" dirty="0" smtClean="0"/>
              <a:t>  Measure the distance between the epicenter and the 6 points.  Note:  All measurements need to be from the epicenter!</a:t>
            </a:r>
          </a:p>
          <a:p>
            <a:endParaRPr lang="en-CA" dirty="0"/>
          </a:p>
          <a:p>
            <a:r>
              <a:rPr lang="en-CA" b="1" dirty="0" smtClean="0"/>
              <a:t>Step 4:  </a:t>
            </a:r>
            <a:r>
              <a:rPr lang="en-CA" dirty="0" smtClean="0"/>
              <a:t>Calculate the Travel Time using the Time formula.</a:t>
            </a:r>
          </a:p>
          <a:p>
            <a:endParaRPr lang="en-CA" dirty="0"/>
          </a:p>
          <a:p>
            <a:r>
              <a:rPr lang="en-CA" b="1" dirty="0" smtClean="0"/>
              <a:t>Step 5:</a:t>
            </a:r>
            <a:r>
              <a:rPr lang="en-CA" dirty="0" smtClean="0"/>
              <a:t>  The time the Tsunami started was 5:00.  Convert the travel time into minutes and add it to 5:00 to find the actual time.</a:t>
            </a:r>
          </a:p>
          <a:p>
            <a:endParaRPr lang="en-CA" dirty="0" smtClean="0"/>
          </a:p>
          <a:p>
            <a:r>
              <a:rPr lang="en-CA" b="1" dirty="0" smtClean="0"/>
              <a:t>Step 6:</a:t>
            </a:r>
            <a:r>
              <a:rPr lang="en-CA" dirty="0" smtClean="0"/>
              <a:t>  Using a compass draw arcs at each point on your map, record the time on the map.</a:t>
            </a:r>
          </a:p>
          <a:p>
            <a:endParaRPr lang="en-CA" dirty="0"/>
          </a:p>
          <a:p>
            <a:r>
              <a:rPr lang="en-CA" b="1" dirty="0" smtClean="0"/>
              <a:t>Step 7:  </a:t>
            </a:r>
            <a:r>
              <a:rPr lang="en-CA" dirty="0" smtClean="0"/>
              <a:t>Answer questions 5 – 8.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380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2057400" y="63436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0000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6633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4724400" y="63436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0000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6633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8382000" y="63436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0000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6633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CA" altLang="en-US" sz="1400"/>
          </a:p>
        </p:txBody>
      </p:sp>
      <p:pic>
        <p:nvPicPr>
          <p:cNvPr id="55302" name="Picture 161" descr="10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048" y="136224"/>
            <a:ext cx="6650938" cy="666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5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Underwater fault movement</a:t>
            </a:r>
            <a:endParaRPr lang="en-CA" alt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2227" name="Picture 7" descr="fig3_tsunami_volcano_f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76401"/>
            <a:ext cx="54102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45" y="16905"/>
            <a:ext cx="11475076" cy="684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Tsunami characteristics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4000" dirty="0" smtClean="0"/>
              <a:t>Can travel at speeds over 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700 kilometers </a:t>
            </a:r>
          </a:p>
          <a:p>
            <a:pPr eaLnBrk="1" hangingPunct="1"/>
            <a:endParaRPr lang="en-US" altLang="en-US" sz="4000" dirty="0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4000" dirty="0" smtClean="0">
                <a:cs typeface="Times New Roman" panose="02020603050405020304" pitchFamily="18" charset="0"/>
              </a:rPr>
              <a:t>Small wave height in the open ocean, so pass beneath ships unnoticed</a:t>
            </a:r>
          </a:p>
          <a:p>
            <a:pPr eaLnBrk="1" hangingPunct="1"/>
            <a:endParaRPr lang="en-US" altLang="en-US" sz="4000" dirty="0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4000" dirty="0" smtClean="0">
                <a:cs typeface="Times New Roman" panose="02020603050405020304" pitchFamily="18" charset="0"/>
              </a:rPr>
              <a:t>Build up to extreme heights in shallow coastal areas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362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54275" name="Picture 2" descr="C07F13b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3"/>
          <a:stretch>
            <a:fillRect/>
          </a:stretch>
        </p:blipFill>
        <p:spPr>
          <a:xfrm>
            <a:off x="1395213" y="154660"/>
            <a:ext cx="8676066" cy="66247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38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Coastal effects of tsunami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If trough arrives first, appear as a strong withdrawal of water (similar to an extreme and suddenly-occurring low tide)</a:t>
            </a:r>
          </a:p>
          <a:p>
            <a:pPr eaLnBrk="1" hangingPunct="1"/>
            <a:r>
              <a:rPr lang="en-US" altLang="en-US" sz="3200" dirty="0" smtClean="0"/>
              <a:t>If crest arrives first, appear as a strong surge of water that can raise sea level many meters and flood inland areas</a:t>
            </a:r>
          </a:p>
        </p:txBody>
      </p:sp>
    </p:spTree>
    <p:extLst>
      <p:ext uri="{BB962C8B-B14F-4D97-AF65-F5344CB8AC3E}">
        <p14:creationId xmlns:p14="http://schemas.microsoft.com/office/powerpoint/2010/main" val="225815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229</TotalTime>
  <Words>537</Words>
  <Application>Microsoft Office PowerPoint</Application>
  <PresentationFormat>Widescreen</PresentationFormat>
  <Paragraphs>99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Corbel</vt:lpstr>
      <vt:lpstr>Times New Roman</vt:lpstr>
      <vt:lpstr>Depth</vt:lpstr>
      <vt:lpstr>Tsunami</vt:lpstr>
      <vt:lpstr>Tsunami</vt:lpstr>
      <vt:lpstr>Where do Tsunamis Originate?</vt:lpstr>
      <vt:lpstr>PowerPoint Presentation</vt:lpstr>
      <vt:lpstr>Underwater fault movement</vt:lpstr>
      <vt:lpstr>PowerPoint Presentation</vt:lpstr>
      <vt:lpstr>Tsunami characteristics</vt:lpstr>
      <vt:lpstr>PowerPoint Presentation</vt:lpstr>
      <vt:lpstr>Coastal effects of tsunami</vt:lpstr>
      <vt:lpstr>PowerPoint Presentation</vt:lpstr>
      <vt:lpstr>Tsunamis: Dates &amp; Fatalities </vt:lpstr>
      <vt:lpstr>December 26, 2004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Tsunami since 1900</vt:lpstr>
      <vt:lpstr>Tsunami:  Indonesia 2004</vt:lpstr>
      <vt:lpstr>Tsunami warning system</vt:lpstr>
      <vt:lpstr>PowerPoint Presentation</vt:lpstr>
      <vt:lpstr>PowerPoint Presentation</vt:lpstr>
      <vt:lpstr>PowerPoint Presentation</vt:lpstr>
      <vt:lpstr>Tsunami Activity </vt:lpstr>
      <vt:lpstr>Part A:  Creating Your Table</vt:lpstr>
      <vt:lpstr>Part B:  Calculating Travel Time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Tsunami</dc:title>
  <dc:creator>Techology Support</dc:creator>
  <cp:lastModifiedBy>Techology Support</cp:lastModifiedBy>
  <cp:revision>13</cp:revision>
  <dcterms:created xsi:type="dcterms:W3CDTF">2014-10-14T17:53:11Z</dcterms:created>
  <dcterms:modified xsi:type="dcterms:W3CDTF">2015-10-08T15:12:09Z</dcterms:modified>
</cp:coreProperties>
</file>