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63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49BC-A425-4B6A-BA63-AF81B7DAD15A}" type="datetimeFigureOut">
              <a:rPr lang="en-CA" smtClean="0"/>
              <a:t>2015-10-20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7F26-15E8-422A-980F-289A324D71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86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Macintosh%20HD:Applications:Microsoft%20Office%202004:Office:PPT_IB_SupportFiles:Images:53696_Ch02_Fig10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Macintosh%20HD:Applications:Microsoft%20Office%202004:Office:PPT_IB_SupportFiles:Images:53696_Ch02_Fig12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EN1Yxq8KMsw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E:\oceans\Units\Ocean%20Biomes\Notes\Ocean%20Life\Macintosh%20HD:Applications:Microsoft%20Office%202004:Office:PPT_IB_SupportFiles:Images:53696_Ch02_Fig11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213" y="270490"/>
            <a:ext cx="9144000" cy="1641490"/>
          </a:xfrm>
        </p:spPr>
        <p:txBody>
          <a:bodyPr/>
          <a:lstStyle/>
          <a:p>
            <a:r>
              <a:rPr lang="en-CA" dirty="0" smtClean="0"/>
              <a:t>Trophic Relationships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3213" y="1666949"/>
            <a:ext cx="9144000" cy="754025"/>
          </a:xfrm>
        </p:spPr>
        <p:txBody>
          <a:bodyPr/>
          <a:lstStyle/>
          <a:p>
            <a:r>
              <a:rPr lang="en-CA" dirty="0" smtClean="0"/>
              <a:t>AKA Feeding</a:t>
            </a:r>
            <a:endParaRPr lang="en-CA" dirty="0"/>
          </a:p>
        </p:txBody>
      </p:sp>
      <p:pic>
        <p:nvPicPr>
          <p:cNvPr id="6" name="Picture 2" descr="EoO_10e_Figure_13_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786" y="1507350"/>
            <a:ext cx="7653399" cy="51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12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Energy Transfer in Marine Environments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88353" y="1690688"/>
            <a:ext cx="4878389" cy="5016273"/>
          </a:xfrm>
        </p:spPr>
        <p:txBody>
          <a:bodyPr>
            <a:normAutofit/>
          </a:bodyPr>
          <a:lstStyle/>
          <a:p>
            <a:r>
              <a:rPr lang="en-CA" b="1" dirty="0" smtClean="0"/>
              <a:t>Energy pyramid</a:t>
            </a:r>
            <a:r>
              <a:rPr lang="en-CA" dirty="0" smtClean="0"/>
              <a:t>: </a:t>
            </a:r>
          </a:p>
          <a:p>
            <a:pPr lvl="1"/>
            <a:r>
              <a:rPr lang="en-CA" sz="2600" dirty="0" smtClean="0"/>
              <a:t>Energy distribution at each trophic level as it passes from producers to consumers</a:t>
            </a:r>
          </a:p>
          <a:p>
            <a:endParaRPr lang="en-CA" dirty="0" smtClean="0"/>
          </a:p>
          <a:p>
            <a:r>
              <a:rPr lang="en-CA" dirty="0" smtClean="0"/>
              <a:t>Some energy is lost by:</a:t>
            </a:r>
          </a:p>
          <a:p>
            <a:pPr lvl="1"/>
            <a:r>
              <a:rPr lang="en-US" dirty="0"/>
              <a:t>Consumers </a:t>
            </a:r>
            <a:r>
              <a:rPr lang="en-US" dirty="0" smtClean="0"/>
              <a:t>because they don’t usually consume </a:t>
            </a:r>
            <a:r>
              <a:rPr lang="en-US" dirty="0"/>
              <a:t>the entire </a:t>
            </a:r>
            <a:r>
              <a:rPr lang="en-US" dirty="0" smtClean="0"/>
              <a:t>organism</a:t>
            </a:r>
          </a:p>
          <a:p>
            <a:pPr lvl="1"/>
            <a:r>
              <a:rPr lang="en-US" dirty="0" smtClean="0"/>
              <a:t>Energy </a:t>
            </a:r>
            <a:r>
              <a:rPr lang="en-US" dirty="0"/>
              <a:t>is used to capture food </a:t>
            </a:r>
            <a:endParaRPr lang="en-CA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nergy </a:t>
            </a:r>
            <a:r>
              <a:rPr lang="en-US" dirty="0"/>
              <a:t>is lost </a:t>
            </a:r>
            <a:r>
              <a:rPr lang="en-US" dirty="0" smtClean="0"/>
              <a:t>to keep animal alive </a:t>
            </a:r>
            <a:endParaRPr lang="en-CA" dirty="0"/>
          </a:p>
          <a:p>
            <a:pPr lvl="1"/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pic>
        <p:nvPicPr>
          <p:cNvPr id="10242" name="Picture 2" descr="291-0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" b="75000"/>
          <a:stretch>
            <a:fillRect/>
          </a:stretch>
        </p:blipFill>
        <p:spPr bwMode="auto">
          <a:xfrm>
            <a:off x="7002804" y="1777362"/>
            <a:ext cx="2770141" cy="1116646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291-0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42421"/>
          <a:stretch>
            <a:fillRect/>
          </a:stretch>
        </p:blipFill>
        <p:spPr bwMode="auto">
          <a:xfrm>
            <a:off x="6715729" y="3013529"/>
            <a:ext cx="3344293" cy="1733965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291-0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9"/>
          <a:stretch>
            <a:fillRect/>
          </a:stretch>
        </p:blipFill>
        <p:spPr bwMode="auto">
          <a:xfrm>
            <a:off x="5964687" y="4837643"/>
            <a:ext cx="4846378" cy="1869318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50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832"/>
            <a:ext cx="10515600" cy="1325563"/>
          </a:xfrm>
        </p:spPr>
        <p:txBody>
          <a:bodyPr/>
          <a:lstStyle/>
          <a:p>
            <a:r>
              <a:rPr lang="en-CA" dirty="0" smtClean="0"/>
              <a:t>The Energy Transfer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6404" y="1825625"/>
            <a:ext cx="5025216" cy="4351338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Discover the history of the tuna in your sandwich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84" y="1467395"/>
            <a:ext cx="7908325" cy="52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28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8" y="532550"/>
            <a:ext cx="11516643" cy="56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00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Relationships between organisms in a food web may be shown in a trophic pyram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54" y="225939"/>
            <a:ext cx="9646508" cy="642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97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4003" y="34573"/>
            <a:ext cx="9144000" cy="1641490"/>
          </a:xfrm>
        </p:spPr>
        <p:txBody>
          <a:bodyPr/>
          <a:lstStyle/>
          <a:p>
            <a:r>
              <a:rPr lang="en-CA" dirty="0" smtClean="0"/>
              <a:t>Feeding Relationship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2290" name="Picture 2" descr="298-0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"/>
          <a:stretch>
            <a:fillRect/>
          </a:stretch>
        </p:blipFill>
        <p:spPr bwMode="auto">
          <a:xfrm>
            <a:off x="3148937" y="1456063"/>
            <a:ext cx="6088316" cy="5401937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975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Predator - Prey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predator kills and eats another organism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01" y="2834640"/>
            <a:ext cx="5460942" cy="38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35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Scavengers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 on dead plants and animals that they have NOT </a:t>
            </a:r>
            <a:r>
              <a:rPr lang="en-US" dirty="0" smtClean="0"/>
              <a:t>killed</a:t>
            </a:r>
          </a:p>
          <a:p>
            <a:r>
              <a:rPr lang="en-US" dirty="0" smtClean="0"/>
              <a:t>Examples: crabs </a:t>
            </a:r>
            <a:r>
              <a:rPr lang="en-US" dirty="0"/>
              <a:t>ripping chunks of flesh from fish on the beach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22" y="3373437"/>
            <a:ext cx="5174048" cy="348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72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Symbiotic Relationship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refers to close nutritional relationship between two different </a:t>
            </a:r>
            <a:r>
              <a:rPr lang="en-US" dirty="0" smtClean="0"/>
              <a:t>species</a:t>
            </a:r>
          </a:p>
          <a:p>
            <a:pPr lvl="1"/>
            <a:r>
              <a:rPr lang="en-US" sz="2800" dirty="0" smtClean="0"/>
              <a:t>Commensalism</a:t>
            </a:r>
          </a:p>
          <a:p>
            <a:pPr lvl="1"/>
            <a:r>
              <a:rPr lang="en-US" sz="2800" dirty="0" smtClean="0"/>
              <a:t>Mutualism</a:t>
            </a:r>
          </a:p>
          <a:p>
            <a:pPr lvl="1"/>
            <a:r>
              <a:rPr lang="en-US" sz="2800" dirty="0" smtClean="0"/>
              <a:t>Parasitism</a:t>
            </a:r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67" y="2736805"/>
            <a:ext cx="5408477" cy="357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29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Commensalism relationship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One benefits the other is unaffected</a:t>
            </a:r>
          </a:p>
          <a:p>
            <a:endParaRPr lang="en-CA" dirty="0" smtClean="0"/>
          </a:p>
          <a:p>
            <a:r>
              <a:rPr lang="en-CA" dirty="0" smtClean="0"/>
              <a:t>Remora fish attaches itself to the leopard shark to hitch a ride. This allows the remora to save it’s energy to get to other places and the shark is unharmed.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12" y="2542094"/>
            <a:ext cx="5086436" cy="37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4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Mutualism Relationship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368" y="1956816"/>
            <a:ext cx="5025216" cy="4351338"/>
          </a:xfrm>
        </p:spPr>
        <p:txBody>
          <a:bodyPr/>
          <a:lstStyle/>
          <a:p>
            <a:r>
              <a:rPr lang="en-CA" dirty="0" smtClean="0"/>
              <a:t>Both benefit</a:t>
            </a:r>
          </a:p>
          <a:p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/>
              <a:t>clownfish feeds on small invertebrates that otherwise have potential to harm the sea </a:t>
            </a:r>
            <a:r>
              <a:rPr lang="en-CA" dirty="0" smtClean="0"/>
              <a:t>anemone</a:t>
            </a:r>
          </a:p>
          <a:p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84" y="1956816"/>
            <a:ext cx="5968880" cy="3879772"/>
          </a:xfrm>
        </p:spPr>
      </p:pic>
    </p:spTree>
    <p:extLst>
      <p:ext uri="{BB962C8B-B14F-4D97-AF65-F5344CB8AC3E}">
        <p14:creationId xmlns:p14="http://schemas.microsoft.com/office/powerpoint/2010/main" val="304025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HOW is energy from the sun distributed in marine biomes and ecosystems</a:t>
            </a:r>
            <a:r>
              <a:rPr lang="en-US" altLang="en-US" dirty="0" smtClean="0"/>
              <a:t>.?</a:t>
            </a:r>
            <a:endParaRPr lang="en-CA" altLang="en-US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512" y="1628801"/>
            <a:ext cx="8229600" cy="4525963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sz="2800" dirty="0"/>
              <a:t>TROPHIC STRUCTURES:</a:t>
            </a:r>
          </a:p>
          <a:p>
            <a:pPr lvl="1"/>
            <a:r>
              <a:rPr lang="en-US" altLang="en-US" sz="2800" dirty="0"/>
              <a:t>Flow of energy or matter through an ecosystem, a “feeding” or trophic system</a:t>
            </a:r>
          </a:p>
          <a:p>
            <a:pPr lvl="1"/>
            <a:endParaRPr lang="en-US" altLang="en-US" sz="2800" dirty="0" smtClean="0"/>
          </a:p>
          <a:p>
            <a:pPr lvl="1"/>
            <a:r>
              <a:rPr lang="en-US" altLang="en-US" sz="2800" dirty="0" smtClean="0"/>
              <a:t>Primary</a:t>
            </a:r>
            <a:r>
              <a:rPr lang="en-US" altLang="en-US" sz="2800" dirty="0"/>
              <a:t>, Secondary etc. PRODUCERS AND CONSUMERS</a:t>
            </a:r>
          </a:p>
          <a:p>
            <a:pPr lvl="1"/>
            <a:endParaRPr lang="en-US" altLang="en-US" sz="2800" dirty="0" smtClean="0"/>
          </a:p>
          <a:p>
            <a:pPr lvl="1"/>
            <a:r>
              <a:rPr lang="en-US" altLang="en-US" sz="2800" dirty="0" smtClean="0"/>
              <a:t>Food </a:t>
            </a:r>
            <a:r>
              <a:rPr lang="en-US" altLang="en-US" sz="2800" dirty="0"/>
              <a:t>web/chain/pyramid</a:t>
            </a:r>
          </a:p>
        </p:txBody>
      </p:sp>
    </p:spTree>
    <p:extLst>
      <p:ext uri="{BB962C8B-B14F-4D97-AF65-F5344CB8AC3E}">
        <p14:creationId xmlns:p14="http://schemas.microsoft.com/office/powerpoint/2010/main" val="242437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Parasitism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481" y="1810512"/>
            <a:ext cx="5025216" cy="4351338"/>
          </a:xfrm>
        </p:spPr>
        <p:txBody>
          <a:bodyPr/>
          <a:lstStyle/>
          <a:p>
            <a:r>
              <a:rPr lang="en-CA" dirty="0" smtClean="0"/>
              <a:t>One benefits at the hosts expense</a:t>
            </a:r>
          </a:p>
          <a:p>
            <a:r>
              <a:rPr lang="en-CA" dirty="0" smtClean="0"/>
              <a:t>Loggerhead turtle can have leeches attached to its exposed body parts. The leeches use the turtle as a source of food and a place to lay eggs. </a:t>
            </a:r>
          </a:p>
          <a:p>
            <a:r>
              <a:rPr lang="en-CA" dirty="0" smtClean="0"/>
              <a:t>If the turtle becomes to infested, it could die. 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97" y="1810512"/>
            <a:ext cx="5966369" cy="3980687"/>
          </a:xfrm>
        </p:spPr>
      </p:pic>
    </p:spTree>
    <p:extLst>
      <p:ext uri="{BB962C8B-B14F-4D97-AF65-F5344CB8AC3E}">
        <p14:creationId xmlns:p14="http://schemas.microsoft.com/office/powerpoint/2010/main" val="1612152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806" y="0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Food Chains:</a:t>
            </a:r>
            <a:br>
              <a:rPr lang="en-CA" dirty="0" smtClean="0"/>
            </a:br>
            <a:r>
              <a:rPr lang="en-CA" dirty="0" smtClean="0"/>
              <a:t> Examples in the Ocean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76" y="2253271"/>
            <a:ext cx="9209458" cy="460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17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138243" name="Picture 3" descr="10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05" y="20638"/>
            <a:ext cx="6472238" cy="683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58578" y="2044700"/>
            <a:ext cx="25560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>
                <a:latin typeface="Times New Roman" panose="02020603050405020304" pitchFamily="18" charset="0"/>
              </a:rPr>
              <a:t>        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b="1" dirty="0">
                <a:latin typeface="Times New Roman" panose="02020603050405020304" pitchFamily="18" charset="0"/>
              </a:rPr>
              <a:t>Ant</a:t>
            </a:r>
            <a:r>
              <a:rPr lang="en-US" altLang="en-US" sz="3200" b="1" dirty="0">
                <a:latin typeface="Times New Roman" panose="02020603050405020304" pitchFamily="18" charset="0"/>
              </a:rPr>
              <a:t>arctic</a:t>
            </a:r>
          </a:p>
          <a:p>
            <a:pPr algn="ctr"/>
            <a:r>
              <a:rPr lang="en-US" altLang="en-US" sz="3200" b="1" dirty="0">
                <a:latin typeface="Times New Roman" panose="02020603050405020304" pitchFamily="18" charset="0"/>
              </a:rPr>
              <a:t>     food</a:t>
            </a:r>
          </a:p>
          <a:p>
            <a:pPr algn="ctr"/>
            <a:r>
              <a:rPr lang="en-US" altLang="en-US" sz="3200" b="1" dirty="0">
                <a:latin typeface="Times New Roman" panose="02020603050405020304" pitchFamily="18" charset="0"/>
              </a:rPr>
              <a:t>      chain</a:t>
            </a:r>
          </a:p>
        </p:txBody>
      </p:sp>
    </p:spTree>
    <p:extLst>
      <p:ext uri="{BB962C8B-B14F-4D97-AF65-F5344CB8AC3E}">
        <p14:creationId xmlns:p14="http://schemas.microsoft.com/office/powerpoint/2010/main" val="261932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139267" name="Picture 3" descr="10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5" y="11113"/>
            <a:ext cx="6518275" cy="683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25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15_2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78" y="352858"/>
            <a:ext cx="7055362" cy="596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60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 alt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304802"/>
            <a:ext cx="8229600" cy="4525963"/>
          </a:xfrm>
        </p:spPr>
        <p:txBody>
          <a:bodyPr/>
          <a:lstStyle/>
          <a:p>
            <a:endParaRPr lang="en-CA" altLang="en-US"/>
          </a:p>
        </p:txBody>
      </p:sp>
      <p:pic>
        <p:nvPicPr>
          <p:cNvPr id="142340" name="Picture 4" descr="f15-4_a_simplified_ep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83058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15_2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0"/>
            <a:ext cx="7121525" cy="663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2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 descr="53696_Ch02_Fig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9601200" cy="53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Macintosh HD:Applications:Microsoft Office 2004:Office:PPT_IB_SupportFiles:Images:53696_Ch02_Fig10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7" y="457200"/>
            <a:ext cx="79168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2209800" y="5715002"/>
            <a:ext cx="7772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/>
          <a:p>
            <a:pPr algn="ctr" eaLnBrk="0" hangingPunct="0"/>
            <a:r>
              <a:rPr lang="en-US" altLang="en-US">
                <a:ea typeface="ヒラギノ角ゴ Pro W3" pitchFamily="1" charset="-128"/>
              </a:rPr>
              <a:t>Simplified paths of the flow of oxygen and carbon in an idealized marine ecosystem</a:t>
            </a:r>
          </a:p>
        </p:txBody>
      </p:sp>
    </p:spTree>
    <p:extLst>
      <p:ext uri="{BB962C8B-B14F-4D97-AF65-F5344CB8AC3E}">
        <p14:creationId xmlns:p14="http://schemas.microsoft.com/office/powerpoint/2010/main" val="32935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Macintosh HD:Applications:Microsoft Office 2004:Office:PPT_IB_SupportFiles:Images:53696_Ch02_Fig1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9" y="457200"/>
            <a:ext cx="61420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2362200" y="5943600"/>
            <a:ext cx="777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/>
          <a:p>
            <a:pPr algn="ctr" eaLnBrk="0" hangingPunct="0"/>
            <a:r>
              <a:rPr lang="en-US" altLang="en-US">
                <a:ea typeface="ヒラギノ角ゴ Pro W3" pitchFamily="1" charset="-128"/>
              </a:rPr>
              <a:t> </a:t>
            </a:r>
            <a:r>
              <a:rPr lang="en-US" altLang="en-US" sz="2800">
                <a:ea typeface="ヒラギノ角ゴ Pro W3" pitchFamily="1" charset="-128"/>
              </a:rPr>
              <a:t>Energy flow in a marine ecosystem</a:t>
            </a:r>
          </a:p>
        </p:txBody>
      </p:sp>
    </p:spTree>
    <p:extLst>
      <p:ext uri="{BB962C8B-B14F-4D97-AF65-F5344CB8AC3E}">
        <p14:creationId xmlns:p14="http://schemas.microsoft.com/office/powerpoint/2010/main" val="1062151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 altLang="en-US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  <p:pic>
        <p:nvPicPr>
          <p:cNvPr id="218117" name="Picture 5" descr="Energy and nutrient transfer through ecosyst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60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45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618518"/>
            <a:ext cx="10279315" cy="1478570"/>
          </a:xfrm>
        </p:spPr>
        <p:txBody>
          <a:bodyPr>
            <a:normAutofit/>
          </a:bodyPr>
          <a:lstStyle/>
          <a:p>
            <a:r>
              <a:rPr lang="en-CA" sz="4400" dirty="0" smtClean="0"/>
              <a:t>Feeding in the ocean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792224"/>
            <a:ext cx="5204395" cy="4888108"/>
          </a:xfrm>
        </p:spPr>
        <p:txBody>
          <a:bodyPr>
            <a:normAutofit/>
          </a:bodyPr>
          <a:lstStyle/>
          <a:p>
            <a:r>
              <a:rPr lang="en-CA" sz="3200" dirty="0" smtClean="0"/>
              <a:t>Trophic = feeding</a:t>
            </a:r>
          </a:p>
          <a:p>
            <a:endParaRPr lang="en-CA" sz="3200" dirty="0" smtClean="0"/>
          </a:p>
          <a:p>
            <a:r>
              <a:rPr lang="en-CA" sz="3200" b="1" dirty="0" smtClean="0"/>
              <a:t>Food Pyramid</a:t>
            </a:r>
            <a:r>
              <a:rPr lang="en-CA" sz="3200" dirty="0" smtClean="0"/>
              <a:t>: the higher in the pyramid, the larger the animal but the fewer the animal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pic>
        <p:nvPicPr>
          <p:cNvPr id="4098" name="Picture 3" descr="53696_Ch02_Fig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72" y="618517"/>
            <a:ext cx="5074920" cy="606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63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16" y="102370"/>
            <a:ext cx="10515600" cy="1325563"/>
          </a:xfrm>
        </p:spPr>
        <p:txBody>
          <a:bodyPr>
            <a:normAutofit/>
          </a:bodyPr>
          <a:lstStyle/>
          <a:p>
            <a:r>
              <a:rPr lang="en-CA" sz="4400" dirty="0" smtClean="0"/>
              <a:t>Autotrophs 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452" y="1491049"/>
            <a:ext cx="5727191" cy="4988903"/>
          </a:xfrm>
        </p:spPr>
        <p:txBody>
          <a:bodyPr>
            <a:normAutofit fontScale="92500" lnSpcReduction="10000"/>
          </a:bodyPr>
          <a:lstStyle/>
          <a:p>
            <a:r>
              <a:rPr lang="en-CA" sz="3200" b="1" dirty="0" smtClean="0"/>
              <a:t>Autotrophs:</a:t>
            </a:r>
          </a:p>
          <a:p>
            <a:pPr lvl="1"/>
            <a:r>
              <a:rPr lang="en-CA" dirty="0" smtClean="0"/>
              <a:t> </a:t>
            </a:r>
            <a:r>
              <a:rPr lang="en-CA" sz="3000" dirty="0"/>
              <a:t>absorb sunlight and transfer inorganic mineral nutrients into organic molecules</a:t>
            </a:r>
          </a:p>
          <a:p>
            <a:pPr lvl="2"/>
            <a:r>
              <a:rPr lang="en-CA" sz="2600" dirty="0" smtClean="0"/>
              <a:t>In surface waters: </a:t>
            </a:r>
            <a:r>
              <a:rPr lang="en-CA" sz="2600" dirty="0"/>
              <a:t>flowering </a:t>
            </a:r>
            <a:r>
              <a:rPr lang="en-CA" sz="2600" dirty="0" smtClean="0"/>
              <a:t>plants such as sea grass, algae</a:t>
            </a:r>
          </a:p>
          <a:p>
            <a:pPr lvl="1"/>
            <a:endParaRPr lang="en-CA" sz="2600" dirty="0" smtClean="0"/>
          </a:p>
          <a:p>
            <a:pPr lvl="2"/>
            <a:r>
              <a:rPr lang="en-CA" sz="2600" dirty="0" smtClean="0"/>
              <a:t>In </a:t>
            </a:r>
            <a:r>
              <a:rPr lang="en-CA" sz="2600" dirty="0"/>
              <a:t>the deep </a:t>
            </a:r>
            <a:r>
              <a:rPr lang="en-CA" sz="2600" dirty="0" smtClean="0"/>
              <a:t>ocean: chemosynthetic bacteria that take the inorganic energy to make organic matter for organisms that can’t absorb sunlight</a:t>
            </a:r>
            <a:endParaRPr lang="en-CA" sz="2600" dirty="0"/>
          </a:p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www.youtube.com/watch?v=EN1Yxq8KMsw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CA"/>
          </a:p>
        </p:txBody>
      </p:sp>
      <p:pic>
        <p:nvPicPr>
          <p:cNvPr id="5122" name="Picture 2" descr="bc10_u1c2_p66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43" y="1617075"/>
            <a:ext cx="6081694" cy="409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405331" y="4724329"/>
            <a:ext cx="1618488" cy="585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587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Heterotrophs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809" y="1566734"/>
            <a:ext cx="5727191" cy="4407346"/>
          </a:xfrm>
        </p:spPr>
        <p:txBody>
          <a:bodyPr/>
          <a:lstStyle/>
          <a:p>
            <a:r>
              <a:rPr lang="en-CA" dirty="0"/>
              <a:t>Heterotrophs = consumers of </a:t>
            </a:r>
            <a:r>
              <a:rPr lang="en-CA" dirty="0" smtClean="0"/>
              <a:t>energy that must rely on primary producers</a:t>
            </a:r>
          </a:p>
          <a:p>
            <a:endParaRPr lang="en-CA" dirty="0" smtClean="0"/>
          </a:p>
          <a:p>
            <a:r>
              <a:rPr lang="en-CA" dirty="0" smtClean="0"/>
              <a:t>Food Chain = series of step of consumers being eaten and eating</a:t>
            </a:r>
          </a:p>
          <a:p>
            <a:endParaRPr lang="en-CA" dirty="0" smtClean="0"/>
          </a:p>
          <a:p>
            <a:r>
              <a:rPr lang="en-CA" dirty="0" smtClean="0"/>
              <a:t>Trophic </a:t>
            </a:r>
            <a:r>
              <a:rPr lang="en-CA" dirty="0"/>
              <a:t>level = Each step of the food chain 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7766" y="2432366"/>
            <a:ext cx="4875211" cy="3541714"/>
          </a:xfrm>
        </p:spPr>
        <p:txBody>
          <a:bodyPr/>
          <a:lstStyle/>
          <a:p>
            <a:endParaRPr lang="en-CA"/>
          </a:p>
        </p:txBody>
      </p:sp>
      <p:pic>
        <p:nvPicPr>
          <p:cNvPr id="6146" name="Picture 3" descr="290-0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r="68333"/>
          <a:stretch>
            <a:fillRect/>
          </a:stretch>
        </p:blipFill>
        <p:spPr bwMode="auto">
          <a:xfrm>
            <a:off x="7118794" y="129399"/>
            <a:ext cx="2321420" cy="6527434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53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290-0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9"/>
          <a:stretch>
            <a:fillRect/>
          </a:stretch>
        </p:blipFill>
        <p:spPr bwMode="auto">
          <a:xfrm>
            <a:off x="2994367" y="91440"/>
            <a:ext cx="5636053" cy="6689317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1297" y="676821"/>
            <a:ext cx="237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Food Web</a:t>
            </a:r>
            <a:endParaRPr lang="en-CA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72995" y="1911177"/>
            <a:ext cx="25957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Includes all of the interactions within the trophic levels.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2287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Decomposers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249486"/>
            <a:ext cx="5806440" cy="4096450"/>
          </a:xfrm>
        </p:spPr>
        <p:txBody>
          <a:bodyPr/>
          <a:lstStyle/>
          <a:p>
            <a:r>
              <a:rPr lang="en-CA" b="1" dirty="0" smtClean="0"/>
              <a:t>Decomposers:</a:t>
            </a:r>
          </a:p>
          <a:p>
            <a:pPr lvl="1"/>
            <a:r>
              <a:rPr lang="en-CA" sz="2800" dirty="0" smtClean="0"/>
              <a:t>live off of dead plant and animal material plus waste products. Their job gives the essential ingredients back to the autotrophs to continue the cycle. </a:t>
            </a:r>
            <a:endParaRPr lang="en-CA" sz="2800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 descr="294-0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"/>
          <a:stretch>
            <a:fillRect/>
          </a:stretch>
        </p:blipFill>
        <p:spPr bwMode="auto">
          <a:xfrm>
            <a:off x="6196105" y="618518"/>
            <a:ext cx="4851306" cy="6108044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07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Decomposer Cycle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9219" name="Picture 3" descr="E:\oceans\Units\Ocean Biomes\Notes\Ocean Life\Macintosh HD:Applications:Microsoft Office 2004:Office:PPT_IB_SupportFiles:Images:53696_Ch02_Fig1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1963166"/>
            <a:ext cx="8532940" cy="477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3162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..\..\TMP_CHAPTER\15_24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..\..\TMP_CHAPTER\15_25.JPG"/>
</p:tagLst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443</TotalTime>
  <Words>436</Words>
  <Application>Microsoft Office PowerPoint</Application>
  <PresentationFormat>Widescreen</PresentationFormat>
  <Paragraphs>71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Corbel</vt:lpstr>
      <vt:lpstr>Times New Roman</vt:lpstr>
      <vt:lpstr>ヒラギノ角ゴ Pro W3</vt:lpstr>
      <vt:lpstr>Depth</vt:lpstr>
      <vt:lpstr>Trophic Relationships</vt:lpstr>
      <vt:lpstr>HOW is energy from the sun distributed in marine biomes and ecosystems.?</vt:lpstr>
      <vt:lpstr>PowerPoint Presentation</vt:lpstr>
      <vt:lpstr>Feeding in the ocean</vt:lpstr>
      <vt:lpstr>Autotrophs </vt:lpstr>
      <vt:lpstr>Heterotrophs</vt:lpstr>
      <vt:lpstr>PowerPoint Presentation</vt:lpstr>
      <vt:lpstr>Decomposers</vt:lpstr>
      <vt:lpstr>Decomposer Cycle</vt:lpstr>
      <vt:lpstr>Energy Transfer in Marine Environments</vt:lpstr>
      <vt:lpstr>The Energy Transfer </vt:lpstr>
      <vt:lpstr>PowerPoint Presentation</vt:lpstr>
      <vt:lpstr>PowerPoint Presentation</vt:lpstr>
      <vt:lpstr>Feeding Relationship</vt:lpstr>
      <vt:lpstr>Predator - Prey</vt:lpstr>
      <vt:lpstr>Scavengers</vt:lpstr>
      <vt:lpstr>Symbiotic Relationship</vt:lpstr>
      <vt:lpstr>Commensalism relationship </vt:lpstr>
      <vt:lpstr>Mutualism Relationship</vt:lpstr>
      <vt:lpstr>Parasitism</vt:lpstr>
      <vt:lpstr>Food Chains:  Examples in the 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Density of Seawater</dc:title>
  <dc:creator>Techology Support</dc:creator>
  <cp:lastModifiedBy>kerri muirhead</cp:lastModifiedBy>
  <cp:revision>26</cp:revision>
  <dcterms:created xsi:type="dcterms:W3CDTF">2014-09-23T11:43:17Z</dcterms:created>
  <dcterms:modified xsi:type="dcterms:W3CDTF">2015-10-21T02:01:15Z</dcterms:modified>
</cp:coreProperties>
</file>