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8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57" r:id="rId13"/>
    <p:sldId id="258" r:id="rId14"/>
    <p:sldId id="288" r:id="rId15"/>
    <p:sldId id="289" r:id="rId16"/>
    <p:sldId id="290" r:id="rId17"/>
    <p:sldId id="291" r:id="rId18"/>
    <p:sldId id="292" r:id="rId19"/>
    <p:sldId id="293" r:id="rId20"/>
    <p:sldId id="260" r:id="rId21"/>
    <p:sldId id="261" r:id="rId22"/>
    <p:sldId id="262" r:id="rId23"/>
    <p:sldId id="263" r:id="rId24"/>
    <p:sldId id="264" r:id="rId25"/>
    <p:sldId id="265" r:id="rId26"/>
    <p:sldId id="294" r:id="rId27"/>
    <p:sldId id="266" r:id="rId28"/>
    <p:sldId id="267" r:id="rId29"/>
    <p:sldId id="269" r:id="rId30"/>
    <p:sldId id="270" r:id="rId31"/>
    <p:sldId id="27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49BC-A425-4B6A-BA63-AF81B7DAD15A}" type="datetimeFigureOut">
              <a:rPr lang="en-CA" smtClean="0"/>
              <a:t>16/10/2015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7F26-15E8-422A-980F-289A324D71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86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769A2D-62E5-4815-BF38-98960EF1AF7E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173455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8DD4F7-5330-4805-91A6-D038B05DD6B7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980398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435C22-6738-4193-A30A-2D187455D49A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85474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5496E8-5BEB-446D-8D27-59B1FFE2CF98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61242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344271-DD75-4F64-A41A-EDD349A8470C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988374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0DD611-F5B4-4AD8-ACDC-4321B7E5F7CA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14978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978D02-4BDF-4493-B98A-EAB203347A03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345295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8DAA7-C4B7-4946-B6D6-D3D6CAD90DF9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64938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E9C45E-2AA6-4A34-85F2-FB9690FEB67F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71719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FE7E92-23A7-43D7-9E9F-9873AF3E8679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224660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594158-92B9-463B-98A9-E5CD8177A328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04759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1150" y="4296248"/>
            <a:ext cx="9693876" cy="1641490"/>
          </a:xfrm>
        </p:spPr>
        <p:txBody>
          <a:bodyPr/>
          <a:lstStyle/>
          <a:p>
            <a:r>
              <a:rPr lang="en-CA" dirty="0" smtClean="0"/>
              <a:t>The </a:t>
            </a:r>
            <a:r>
              <a:rPr lang="en-CA" dirty="0" smtClean="0"/>
              <a:t>3 “</a:t>
            </a:r>
            <a:r>
              <a:rPr lang="en-CA" dirty="0" err="1" smtClean="0"/>
              <a:t>Clines”of</a:t>
            </a:r>
            <a:r>
              <a:rPr lang="en-CA" dirty="0" smtClean="0"/>
              <a:t> </a:t>
            </a:r>
            <a:r>
              <a:rPr lang="en-CA" dirty="0" smtClean="0"/>
              <a:t>Seawater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8" y="3694375"/>
            <a:ext cx="9693877" cy="754025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2" descr="H:\Jeans\OC 15\Trujillo Resources\Ch05\EoO_10e_Figure_05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7658" y="586624"/>
            <a:ext cx="2824280" cy="3092123"/>
          </a:xfrm>
          <a:prstGeom prst="rect">
            <a:avLst/>
          </a:prstGeom>
          <a:noFill/>
        </p:spPr>
      </p:pic>
      <p:pic>
        <p:nvPicPr>
          <p:cNvPr id="5" name="Picture 4" descr="06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4"/>
          <a:stretch>
            <a:fillRect/>
          </a:stretch>
        </p:blipFill>
        <p:spPr bwMode="auto">
          <a:xfrm>
            <a:off x="4009938" y="586623"/>
            <a:ext cx="2739538" cy="310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oO_10e_Figure_05_2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88" y="586622"/>
            <a:ext cx="4295125" cy="310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58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EoO_10e_Figure_11_0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81000"/>
            <a:ext cx="5922962" cy="642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9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EoO_10e_Figure_11_0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381000"/>
            <a:ext cx="5880100" cy="642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9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2522" y="392538"/>
            <a:ext cx="10066638" cy="840230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 smtClean="0"/>
              <a:t>Density Zones</a:t>
            </a:r>
            <a:endParaRPr lang="en-US" altLang="en-US" dirty="0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535457" y="1232768"/>
            <a:ext cx="9900767" cy="525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The </a:t>
            </a:r>
            <a:r>
              <a:rPr lang="en-US" altLang="en-US" sz="2800" dirty="0" smtClean="0"/>
              <a:t>ocean is broken </a:t>
            </a:r>
            <a:r>
              <a:rPr lang="en-US" altLang="en-US" sz="2800" dirty="0"/>
              <a:t>into </a:t>
            </a:r>
            <a:r>
              <a:rPr lang="en-US" altLang="en-US" sz="2800" dirty="0" smtClean="0"/>
              <a:t>density zones</a:t>
            </a:r>
          </a:p>
          <a:p>
            <a:r>
              <a:rPr lang="en-US" altLang="en-US" sz="2800" dirty="0" smtClean="0"/>
              <a:t>The 3 density </a:t>
            </a:r>
            <a:r>
              <a:rPr lang="en-US" altLang="en-US" sz="2800" dirty="0"/>
              <a:t>zones are controlled </a:t>
            </a:r>
            <a:r>
              <a:rPr lang="en-US" altLang="en-US" sz="2800" dirty="0" smtClean="0"/>
              <a:t>by: </a:t>
            </a:r>
          </a:p>
          <a:p>
            <a:pPr lvl="1"/>
            <a:r>
              <a:rPr lang="en-US" altLang="en-US" sz="2400" dirty="0" smtClean="0"/>
              <a:t>Temperature</a:t>
            </a:r>
          </a:p>
          <a:p>
            <a:pPr lvl="1"/>
            <a:r>
              <a:rPr lang="en-US" altLang="en-US" sz="2400" dirty="0" smtClean="0"/>
              <a:t>salinity</a:t>
            </a:r>
            <a:endParaRPr lang="en-US" altLang="en-US" sz="2400" dirty="0"/>
          </a:p>
          <a:p>
            <a:pPr eaLnBrk="1" hangingPunct="1"/>
            <a:r>
              <a:rPr lang="en-US" altLang="en-US" sz="2800" dirty="0" smtClean="0"/>
              <a:t>Zone 1:</a:t>
            </a:r>
          </a:p>
          <a:p>
            <a:pPr lvl="1"/>
            <a:r>
              <a:rPr lang="en-US" altLang="en-US" sz="2400" dirty="0" smtClean="0"/>
              <a:t>Surface </a:t>
            </a:r>
            <a:r>
              <a:rPr lang="en-US" altLang="en-US" sz="2400" dirty="0"/>
              <a:t>zone – the upper layer of the ocean, </a:t>
            </a:r>
            <a:r>
              <a:rPr lang="en-US" altLang="en-US" sz="2400" dirty="0" smtClean="0"/>
              <a:t>least </a:t>
            </a:r>
            <a:r>
              <a:rPr lang="en-US" altLang="en-US" sz="2400" dirty="0"/>
              <a:t>dense of all </a:t>
            </a:r>
            <a:r>
              <a:rPr lang="en-US" altLang="en-US" sz="2400" dirty="0" smtClean="0"/>
              <a:t>seawater. (2%)</a:t>
            </a:r>
            <a:endParaRPr lang="en-US" altLang="en-US" sz="2400" dirty="0"/>
          </a:p>
          <a:p>
            <a:pPr eaLnBrk="1" hangingPunct="1"/>
            <a:r>
              <a:rPr lang="en-US" altLang="en-US" sz="2800" dirty="0" smtClean="0"/>
              <a:t>Zone 2:</a:t>
            </a:r>
          </a:p>
          <a:p>
            <a:pPr lvl="1"/>
            <a:r>
              <a:rPr lang="en-US" altLang="en-US" sz="2400" dirty="0" err="1" smtClean="0"/>
              <a:t>Pycnocline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– </a:t>
            </a:r>
            <a:r>
              <a:rPr lang="en-US" altLang="en-US" sz="2400" dirty="0" smtClean="0"/>
              <a:t>the density </a:t>
            </a:r>
            <a:r>
              <a:rPr lang="en-US" altLang="en-US" sz="2400" dirty="0"/>
              <a:t>of </a:t>
            </a:r>
            <a:r>
              <a:rPr lang="en-US" altLang="en-US" sz="2400" dirty="0" smtClean="0"/>
              <a:t>the </a:t>
            </a:r>
            <a:r>
              <a:rPr lang="en-US" altLang="en-US" sz="2400" dirty="0"/>
              <a:t>water increases with depth.(18</a:t>
            </a:r>
            <a:r>
              <a:rPr lang="en-US" altLang="en-US" sz="2400" dirty="0" smtClean="0"/>
              <a:t>%)</a:t>
            </a:r>
          </a:p>
          <a:p>
            <a:r>
              <a:rPr lang="en-US" altLang="en-US" sz="3200" dirty="0" smtClean="0"/>
              <a:t>Zone 3:</a:t>
            </a:r>
          </a:p>
          <a:p>
            <a:pPr lvl="1"/>
            <a:r>
              <a:rPr lang="en-US" altLang="en-US" sz="2400" dirty="0" smtClean="0"/>
              <a:t>Deep </a:t>
            </a:r>
            <a:r>
              <a:rPr lang="en-US" altLang="en-US" sz="2400" dirty="0"/>
              <a:t>zone </a:t>
            </a:r>
            <a:r>
              <a:rPr lang="en-US" altLang="en-US" sz="2400" dirty="0" smtClean="0"/>
              <a:t>– Ocean </a:t>
            </a:r>
            <a:r>
              <a:rPr lang="en-US" altLang="en-US" sz="2400" dirty="0"/>
              <a:t>water density is constant in this layer</a:t>
            </a:r>
            <a:r>
              <a:rPr lang="en-US" altLang="en-US" sz="2400" dirty="0" smtClean="0"/>
              <a:t>. (80%)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536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Density Zones in the Ocean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CA" altLang="en-US" sz="2400" u="sng"/>
          </a:p>
        </p:txBody>
      </p:sp>
      <p:pic>
        <p:nvPicPr>
          <p:cNvPr id="78852" name="Picture 2" descr="Gar4ech06p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2" y="1322870"/>
            <a:ext cx="9662984" cy="537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52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7149" y="1414463"/>
            <a:ext cx="5033963" cy="5004447"/>
          </a:xfr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en-US" b="1" dirty="0"/>
              <a:t>Density increases rapidly with depth in the </a:t>
            </a:r>
            <a:r>
              <a:rPr lang="en-US" altLang="en-US" b="1" dirty="0" err="1">
                <a:solidFill>
                  <a:srgbClr val="FFFF00"/>
                </a:solidFill>
              </a:rPr>
              <a:t>pycnocline</a:t>
            </a:r>
            <a:r>
              <a:rPr lang="en-US" altLang="en-US" b="1" dirty="0"/>
              <a:t>. </a:t>
            </a:r>
            <a:endParaRPr lang="en-US" altLang="en-US" b="1" dirty="0" smtClean="0"/>
          </a:p>
          <a:p>
            <a:pPr marL="0" indent="0">
              <a:buNone/>
            </a:pPr>
            <a:r>
              <a:rPr lang="en-US" altLang="en-US" b="1" dirty="0" smtClean="0"/>
              <a:t>Below </a:t>
            </a:r>
            <a:r>
              <a:rPr lang="en-US" altLang="en-US" b="1" dirty="0"/>
              <a:t>the </a:t>
            </a:r>
            <a:r>
              <a:rPr lang="en-US" altLang="en-US" b="1" dirty="0" err="1"/>
              <a:t>pycnocline</a:t>
            </a:r>
            <a:r>
              <a:rPr lang="en-US" altLang="en-US" b="1" dirty="0"/>
              <a:t> lies the deep zone of cold, dense water. </a:t>
            </a:r>
            <a:endParaRPr lang="en-US" altLang="en-US" b="1" dirty="0" smtClean="0"/>
          </a:p>
          <a:p>
            <a:pPr marL="0" indent="0">
              <a:buNone/>
            </a:pPr>
            <a:r>
              <a:rPr lang="en-US" altLang="en-US" b="1" dirty="0"/>
              <a:t>As the water gets deeper, the temperature decreases</a:t>
            </a:r>
          </a:p>
          <a:p>
            <a:pPr marL="0" indent="0">
              <a:buNone/>
            </a:pPr>
            <a:r>
              <a:rPr lang="en-US" altLang="en-US" b="1" dirty="0"/>
              <a:t>As the water gets deeper, the salinity increases</a:t>
            </a:r>
          </a:p>
          <a:p>
            <a:pPr lvl="1"/>
            <a:r>
              <a:rPr lang="en-US" altLang="en-US" sz="2800" b="1" dirty="0"/>
              <a:t>more dissolved particles = heavier water</a:t>
            </a:r>
          </a:p>
          <a:p>
            <a:pPr marL="0" indent="0">
              <a:buNone/>
            </a:pPr>
            <a:endParaRPr lang="en-US" altLang="en-US" sz="3300" b="1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13877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3400"/>
              <a:t>The Ocean Is Stratified into Three Density Zones by Temperature and Salinity</a:t>
            </a:r>
          </a:p>
        </p:txBody>
      </p:sp>
      <p:pic>
        <p:nvPicPr>
          <p:cNvPr id="79876" name="Picture 4" descr="06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6" y="1414463"/>
            <a:ext cx="3021013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EoO_10e_Figure_05_2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4" y="1439864"/>
            <a:ext cx="7488237" cy="541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9" name="TextBox 1"/>
          <p:cNvSpPr txBox="1">
            <a:spLocks noChangeArrowheads="1"/>
          </p:cNvSpPr>
          <p:nvPr/>
        </p:nvSpPr>
        <p:spPr bwMode="auto">
          <a:xfrm>
            <a:off x="1524001" y="-87313"/>
            <a:ext cx="88820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2800"/>
              <a:t>Pycnocline graphs are also controlled by latitude – Why?</a:t>
            </a:r>
          </a:p>
        </p:txBody>
      </p:sp>
    </p:spTree>
    <p:extLst>
      <p:ext uri="{BB962C8B-B14F-4D97-AF65-F5344CB8AC3E}">
        <p14:creationId xmlns:p14="http://schemas.microsoft.com/office/powerpoint/2010/main" val="37313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EoO_10e_Figure_05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979613"/>
            <a:ext cx="9050338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TextBox 1"/>
          <p:cNvSpPr txBox="1">
            <a:spLocks noChangeArrowheads="1"/>
          </p:cNvSpPr>
          <p:nvPr/>
        </p:nvSpPr>
        <p:spPr bwMode="auto">
          <a:xfrm>
            <a:off x="1795463" y="182563"/>
            <a:ext cx="8596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2400"/>
              <a:t>Explain these graphs ….. And explain how the Pynocline graph is the opposite of the Thermocline graph.</a:t>
            </a:r>
          </a:p>
        </p:txBody>
      </p:sp>
    </p:spTree>
    <p:extLst>
      <p:ext uri="{BB962C8B-B14F-4D97-AF65-F5344CB8AC3E}">
        <p14:creationId xmlns:p14="http://schemas.microsoft.com/office/powerpoint/2010/main" val="36256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3726" y="0"/>
            <a:ext cx="8378825" cy="1944122"/>
          </a:xfr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en-US" sz="2800" u="sng"/>
              <a:t>The relationship between temperature and salinity of seawater controls the density of seawater</a:t>
            </a:r>
            <a:r>
              <a:rPr lang="en-US" altLang="en-US" sz="2800"/>
              <a:t>.(Explain this trend)</a:t>
            </a:r>
          </a:p>
          <a:p>
            <a:pPr marL="0" indent="0">
              <a:buNone/>
            </a:pPr>
            <a:endParaRPr lang="en-US" altLang="en-US" sz="2800"/>
          </a:p>
        </p:txBody>
      </p:sp>
      <p:pic>
        <p:nvPicPr>
          <p:cNvPr id="84995" name="Picture 4" descr="06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1" y="1646239"/>
            <a:ext cx="602297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6973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73038"/>
            <a:ext cx="9144000" cy="1431926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u="sng" smtClean="0"/>
              <a:t>Surface Water Controls Global Temperature</a:t>
            </a:r>
          </a:p>
        </p:txBody>
      </p:sp>
      <p:pic>
        <p:nvPicPr>
          <p:cNvPr id="86019" name="Picture 10" descr="gulf-stream-map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600200"/>
            <a:ext cx="6375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2319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87044" name="Picture 5" descr="le-gulf-st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747714"/>
            <a:ext cx="5368925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8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3 Clines: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Thermocline:  </a:t>
            </a:r>
          </a:p>
          <a:p>
            <a:pPr lvl="1"/>
            <a:r>
              <a:rPr lang="en-CA" dirty="0" smtClean="0"/>
              <a:t>Transition </a:t>
            </a:r>
            <a:r>
              <a:rPr lang="en-CA" dirty="0"/>
              <a:t>layer between the mixed layer at the surface and the deep water layer. </a:t>
            </a:r>
            <a:endParaRPr lang="en-CA" dirty="0" smtClean="0"/>
          </a:p>
          <a:p>
            <a:pPr lvl="1"/>
            <a:r>
              <a:rPr lang="en-CA" dirty="0" smtClean="0"/>
              <a:t>The </a:t>
            </a:r>
            <a:r>
              <a:rPr lang="en-CA" dirty="0"/>
              <a:t>definitions of these layers are based on </a:t>
            </a:r>
            <a:r>
              <a:rPr lang="en-CA" dirty="0" smtClean="0"/>
              <a:t>temperature (surface water is warmer due to sun’s radiation).  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Halocline:</a:t>
            </a:r>
          </a:p>
          <a:p>
            <a:pPr lvl="1"/>
            <a:r>
              <a:rPr lang="en-CA" dirty="0" smtClean="0"/>
              <a:t>Cline </a:t>
            </a:r>
            <a:r>
              <a:rPr lang="en-CA" dirty="0"/>
              <a:t>caused by a strong, vertical salinity gradient within a body of water</a:t>
            </a:r>
            <a:r>
              <a:rPr lang="en-CA" dirty="0" smtClean="0"/>
              <a:t>.</a:t>
            </a:r>
          </a:p>
          <a:p>
            <a:pPr lvl="1"/>
            <a:r>
              <a:rPr lang="en-CA" dirty="0" smtClean="0"/>
              <a:t>Since salinity (along with </a:t>
            </a:r>
            <a:r>
              <a:rPr lang="en-CA" dirty="0"/>
              <a:t>temperature) affects the density of seawater, it can play a role in its vertical stratification.</a:t>
            </a:r>
            <a:endParaRPr lang="en-CA" dirty="0" smtClean="0"/>
          </a:p>
          <a:p>
            <a:r>
              <a:rPr lang="en-CA" dirty="0" err="1" smtClean="0">
                <a:solidFill>
                  <a:srgbClr val="FFFF00"/>
                </a:solidFill>
              </a:rPr>
              <a:t>Pycnocline</a:t>
            </a:r>
            <a:r>
              <a:rPr lang="en-CA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CA" dirty="0" smtClean="0"/>
              <a:t>Cline (or layer) </a:t>
            </a:r>
            <a:r>
              <a:rPr lang="en-CA" dirty="0"/>
              <a:t>where the density gradient (</a:t>
            </a:r>
            <a:r>
              <a:rPr lang="en-CA" baseline="30000" dirty="0"/>
              <a:t>∂ρ</a:t>
            </a:r>
            <a:r>
              <a:rPr lang="en-CA" dirty="0"/>
              <a:t>⁄</a:t>
            </a:r>
            <a:r>
              <a:rPr lang="en-CA" baseline="-25000" dirty="0"/>
              <a:t>∂z</a:t>
            </a:r>
            <a:r>
              <a:rPr lang="en-CA" dirty="0"/>
              <a:t>) is greatest within a body of water.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9815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EoO_10e_Figure_05_2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33" y="1700877"/>
            <a:ext cx="6358668" cy="460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000" y="216565"/>
            <a:ext cx="10515600" cy="1325563"/>
          </a:xfrm>
        </p:spPr>
        <p:txBody>
          <a:bodyPr>
            <a:normAutofit/>
          </a:bodyPr>
          <a:lstStyle/>
          <a:p>
            <a:r>
              <a:rPr lang="en-CA" altLang="en-US" dirty="0"/>
              <a:t>Density depends on </a:t>
            </a:r>
            <a:r>
              <a:rPr lang="en-CA" altLang="en-US" dirty="0" smtClean="0"/>
              <a:t>Latitude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There is no pycnocline in the higher latitudes, Why?</a:t>
            </a:r>
          </a:p>
          <a:p>
            <a:r>
              <a:rPr lang="en-CA" dirty="0" err="1" smtClean="0"/>
              <a:t>Pycno</a:t>
            </a:r>
            <a:r>
              <a:rPr lang="en-CA" dirty="0" smtClean="0"/>
              <a:t> = density</a:t>
            </a:r>
          </a:p>
          <a:p>
            <a:r>
              <a:rPr lang="en-CA" dirty="0" smtClean="0"/>
              <a:t>cline = slope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93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EoO_10e_Figure_05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979613"/>
            <a:ext cx="9050338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TextBox 1"/>
          <p:cNvSpPr txBox="1">
            <a:spLocks noChangeArrowheads="1"/>
          </p:cNvSpPr>
          <p:nvPr/>
        </p:nvSpPr>
        <p:spPr bwMode="auto">
          <a:xfrm>
            <a:off x="1795463" y="182563"/>
            <a:ext cx="8596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2400"/>
              <a:t>Explain these graphs ….. And explain how the Pynocline graph is the opposite of the Thermocline graph.</a:t>
            </a:r>
          </a:p>
        </p:txBody>
      </p:sp>
    </p:spTree>
    <p:extLst>
      <p:ext uri="{BB962C8B-B14F-4D97-AF65-F5344CB8AC3E}">
        <p14:creationId xmlns:p14="http://schemas.microsoft.com/office/powerpoint/2010/main" val="22594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Temperature and Salinity</a:t>
            </a:r>
            <a:endParaRPr lang="en-CA" dirty="0"/>
          </a:p>
        </p:txBody>
      </p:sp>
      <p:sp>
        <p:nvSpPr>
          <p:cNvPr id="8499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20000" y="1825625"/>
            <a:ext cx="5025216" cy="2675604"/>
          </a:xfrm>
          <a:noFill/>
        </p:spPr>
        <p:txBody>
          <a:bodyPr>
            <a:spAutoFit/>
          </a:bodyPr>
          <a:lstStyle/>
          <a:p>
            <a:r>
              <a:rPr lang="en-US" altLang="en-US" dirty="0"/>
              <a:t>The relationship between temperature and salinity of seawater controls the density of </a:t>
            </a:r>
            <a:r>
              <a:rPr lang="en-US" altLang="en-US" dirty="0" smtClean="0"/>
              <a:t>seawater.</a:t>
            </a:r>
          </a:p>
          <a:p>
            <a:r>
              <a:rPr lang="en-US" altLang="en-US" dirty="0" smtClean="0"/>
              <a:t>Explain </a:t>
            </a:r>
            <a:r>
              <a:rPr lang="en-US" altLang="en-US" dirty="0"/>
              <a:t>this </a:t>
            </a:r>
            <a:r>
              <a:rPr lang="en-US" altLang="en-US" dirty="0" smtClean="0"/>
              <a:t>trend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4995" name="Picture 4" descr="06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35" y="1616075"/>
            <a:ext cx="602297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6549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dirty="0" smtClean="0"/>
              <a:t>Surface Water and Global Temperature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What is responsible for bringing warm water to </a:t>
            </a:r>
            <a:r>
              <a:rPr lang="en-CA" dirty="0" err="1" smtClean="0"/>
              <a:t>Stornoway</a:t>
            </a:r>
            <a:r>
              <a:rPr lang="en-CA" dirty="0" smtClean="0"/>
              <a:t>?</a:t>
            </a:r>
          </a:p>
          <a:p>
            <a:r>
              <a:rPr lang="en-CA" dirty="0" smtClean="0"/>
              <a:t>What is responsible for bringing cold water to Hopedale?</a:t>
            </a:r>
          </a:p>
          <a:p>
            <a:r>
              <a:rPr lang="en-CA" dirty="0" smtClean="0"/>
              <a:t>What area is still Glacial?</a:t>
            </a:r>
          </a:p>
          <a:p>
            <a:r>
              <a:rPr lang="en-CA" dirty="0" smtClean="0"/>
              <a:t>What might happen if the warm current stops getting to </a:t>
            </a:r>
            <a:r>
              <a:rPr lang="en-CA" dirty="0" err="1" smtClean="0"/>
              <a:t>Stornoway</a:t>
            </a:r>
            <a:r>
              <a:rPr lang="en-CA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6019" name="Picture 10" descr="gulf-stream-map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1585119"/>
            <a:ext cx="6375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9102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87044" name="Picture 5" descr="le-gulf-st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30" y="5793"/>
            <a:ext cx="6705599" cy="67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7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Water and Evaporation</a:t>
            </a:r>
            <a:endParaRPr lang="en-CA" dirty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58681" y="1611441"/>
            <a:ext cx="5025216" cy="3375283"/>
          </a:xfrm>
          <a:noFill/>
        </p:spPr>
        <p:txBody>
          <a:bodyPr>
            <a:spAutoFit/>
          </a:bodyPr>
          <a:lstStyle/>
          <a:p>
            <a:r>
              <a:rPr lang="en-US" altLang="en-US" sz="2000" dirty="0" smtClean="0"/>
              <a:t>Water has the highest Heat of Vaporization of any known substance.</a:t>
            </a:r>
          </a:p>
          <a:p>
            <a:r>
              <a:rPr lang="en-US" altLang="en-US" sz="2000" dirty="0" smtClean="0"/>
              <a:t>Before </a:t>
            </a:r>
            <a:r>
              <a:rPr lang="en-US" altLang="en-US" sz="2000" b="1" u="sng" dirty="0" smtClean="0"/>
              <a:t>A</a:t>
            </a:r>
            <a:r>
              <a:rPr lang="en-US" altLang="en-US" sz="2000" dirty="0" smtClean="0"/>
              <a:t> ice is forming</a:t>
            </a:r>
          </a:p>
          <a:p>
            <a:r>
              <a:rPr lang="en-US" altLang="en-US" sz="2000" dirty="0" smtClean="0"/>
              <a:t>Between </a:t>
            </a:r>
            <a:r>
              <a:rPr lang="en-US" altLang="en-US" sz="2000" b="1" u="sng" dirty="0" smtClean="0"/>
              <a:t>A</a:t>
            </a:r>
            <a:r>
              <a:rPr lang="en-US" altLang="en-US" sz="2000" dirty="0" smtClean="0"/>
              <a:t> and </a:t>
            </a:r>
            <a:r>
              <a:rPr lang="en-US" altLang="en-US" sz="2000" b="1" u="sng" dirty="0" smtClean="0"/>
              <a:t>B</a:t>
            </a:r>
            <a:r>
              <a:rPr lang="en-US" altLang="en-US" sz="2000" dirty="0" smtClean="0"/>
              <a:t> ice is absorbing energy to start melting but the temperature stays the same</a:t>
            </a:r>
          </a:p>
          <a:p>
            <a:r>
              <a:rPr lang="en-US" altLang="en-US" sz="2000" dirty="0" smtClean="0"/>
              <a:t>Between C and D, water is storing energy to evaporate but does not change temperature</a:t>
            </a:r>
          </a:p>
          <a:p>
            <a:r>
              <a:rPr lang="en-US" altLang="en-US" sz="2000" dirty="0" smtClean="0"/>
              <a:t>After D, water </a:t>
            </a:r>
            <a:r>
              <a:rPr lang="en-US" altLang="en-US" sz="2000" dirty="0" smtClean="0"/>
              <a:t>evaporates</a:t>
            </a:r>
            <a:endParaRPr lang="en-US" alt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8067" name="Picture 2" descr="EoO_10e_Figure_05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953" y="1902941"/>
            <a:ext cx="6185047" cy="364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9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General Idea: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114" y="1631093"/>
            <a:ext cx="4368112" cy="4351338"/>
          </a:xfrm>
        </p:spPr>
        <p:txBody>
          <a:bodyPr/>
          <a:lstStyle/>
          <a:p>
            <a:pPr lvl="1"/>
            <a:r>
              <a:rPr lang="en-US" altLang="en-US" sz="2800" dirty="0" smtClean="0"/>
              <a:t>It </a:t>
            </a:r>
            <a:r>
              <a:rPr lang="en-US" altLang="en-US" sz="2800" dirty="0"/>
              <a:t>takes much more energy for liquid water to evaporate than for liquid water to freeze. </a:t>
            </a:r>
          </a:p>
          <a:p>
            <a:pPr lvl="1"/>
            <a:endParaRPr lang="en-US" altLang="en-US" sz="2800" dirty="0" smtClean="0"/>
          </a:p>
          <a:p>
            <a:pPr lvl="1"/>
            <a:r>
              <a:rPr lang="en-US" altLang="en-US" sz="2800" dirty="0" smtClean="0"/>
              <a:t>During </a:t>
            </a:r>
            <a:r>
              <a:rPr lang="en-US" altLang="en-US" sz="2800" dirty="0"/>
              <a:t>the Vaporization and Latent stages the temperature of the water does not change. </a:t>
            </a:r>
          </a:p>
          <a:p>
            <a:endParaRPr lang="en-CA" dirty="0"/>
          </a:p>
        </p:txBody>
      </p:sp>
      <p:pic>
        <p:nvPicPr>
          <p:cNvPr id="4" name="Picture 2" descr="EoO_10e_Figure_05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48" y="1754660"/>
            <a:ext cx="6185047" cy="364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248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821" y="203196"/>
            <a:ext cx="9144000" cy="1200329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4000" dirty="0" smtClean="0"/>
              <a:t>Water Removes Heat from Surfaces As It Evaporates</a:t>
            </a:r>
          </a:p>
        </p:txBody>
      </p:sp>
      <p:pic>
        <p:nvPicPr>
          <p:cNvPr id="89091" name="Picture 5" descr="06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56" y="1638300"/>
            <a:ext cx="10070071" cy="50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5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4400" dirty="0" smtClean="0"/>
              <a:t>Heat Capacity of Water</a:t>
            </a:r>
            <a:endParaRPr lang="en-US" altLang="en-US" sz="44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20000" y="1825625"/>
            <a:ext cx="5025216" cy="2675604"/>
          </a:xfrm>
          <a:noFill/>
        </p:spPr>
        <p:txBody>
          <a:bodyPr>
            <a:spAutoFit/>
          </a:bodyPr>
          <a:lstStyle/>
          <a:p>
            <a:r>
              <a:rPr lang="en-US" altLang="en-US" dirty="0" smtClean="0"/>
              <a:t>Water has a very high heat capacity, which means it can absorb huge amounts of heat.</a:t>
            </a:r>
          </a:p>
          <a:p>
            <a:endParaRPr lang="en-US" altLang="en-US" dirty="0"/>
          </a:p>
          <a:p>
            <a:r>
              <a:rPr lang="en-US" altLang="en-US" dirty="0"/>
              <a:t>Not a</a:t>
            </a:r>
            <a:r>
              <a:rPr lang="en-US" altLang="en-US" dirty="0" smtClean="0"/>
              <a:t>ll substances have </a:t>
            </a:r>
            <a:r>
              <a:rPr lang="en-US" altLang="en-US" dirty="0"/>
              <a:t>the </a:t>
            </a:r>
            <a:r>
              <a:rPr lang="en-US" altLang="en-US" dirty="0" smtClean="0"/>
              <a:t>same heat capacity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2" descr="EoO_10e_Figure_05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82" y="166815"/>
            <a:ext cx="4486275" cy="642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8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dirty="0" smtClean="0"/>
              <a:t>Water’s Temperature Affects Its Density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3187" name="Picture 7" descr="0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85" y="1584955"/>
            <a:ext cx="6065880" cy="494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4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Variation of Temperature with Depth  “Thermocline Graphs” </a:t>
            </a: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9263064" y="2651126"/>
            <a:ext cx="1404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Cold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everywhere</a:t>
            </a:r>
          </a:p>
        </p:txBody>
      </p:sp>
      <p:sp>
        <p:nvSpPr>
          <p:cNvPr id="62468" name="TextBox 6"/>
          <p:cNvSpPr txBox="1">
            <a:spLocks noChangeArrowheads="1"/>
          </p:cNvSpPr>
          <p:nvPr/>
        </p:nvSpPr>
        <p:spPr bwMode="auto">
          <a:xfrm>
            <a:off x="1524000" y="2667000"/>
            <a:ext cx="160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Sun warms the surface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Cold at depth</a:t>
            </a:r>
          </a:p>
        </p:txBody>
      </p:sp>
      <p:pic>
        <p:nvPicPr>
          <p:cNvPr id="62469" name="Picture 2" descr="EoO_10e_Figure_05_2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900239"/>
            <a:ext cx="6022975" cy="430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EoO_10e_Figure_05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481138"/>
            <a:ext cx="8386762" cy="491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Solid, Liquid and Gas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65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8331" y="1712227"/>
            <a:ext cx="5025216" cy="4351338"/>
          </a:xfrm>
        </p:spPr>
        <p:txBody>
          <a:bodyPr/>
          <a:lstStyle/>
          <a:p>
            <a:r>
              <a:rPr lang="en-CA" altLang="en-US" dirty="0"/>
              <a:t>Crystals of frozen water have an unique shape . </a:t>
            </a:r>
            <a:endParaRPr lang="en-CA" altLang="en-US" dirty="0" smtClean="0"/>
          </a:p>
          <a:p>
            <a:r>
              <a:rPr lang="en-CA" altLang="en-US" dirty="0" smtClean="0"/>
              <a:t>This </a:t>
            </a:r>
            <a:r>
              <a:rPr lang="en-CA" altLang="en-US" dirty="0"/>
              <a:t>causes water </a:t>
            </a:r>
            <a:r>
              <a:rPr lang="en-CA" altLang="en-US" dirty="0" smtClean="0"/>
              <a:t>to expand </a:t>
            </a:r>
            <a:r>
              <a:rPr lang="en-CA" altLang="en-US" dirty="0"/>
              <a:t>when it freezes to forms ice. </a:t>
            </a:r>
            <a:endParaRPr lang="en-CA" altLang="en-US" dirty="0" smtClean="0"/>
          </a:p>
          <a:p>
            <a:r>
              <a:rPr lang="en-CA" altLang="en-US" dirty="0" smtClean="0"/>
              <a:t>This </a:t>
            </a:r>
            <a:r>
              <a:rPr lang="en-CA" altLang="en-US" dirty="0"/>
              <a:t>also makes ice less dense </a:t>
            </a:r>
            <a:r>
              <a:rPr lang="en-CA" altLang="en-US" dirty="0" smtClean="0"/>
              <a:t>causing </a:t>
            </a:r>
            <a:r>
              <a:rPr lang="en-CA" altLang="en-US" dirty="0"/>
              <a:t>ice to float on </a:t>
            </a:r>
            <a:r>
              <a:rPr lang="en-CA" altLang="en-US" dirty="0" smtClean="0"/>
              <a:t>seawater</a:t>
            </a:r>
          </a:p>
          <a:p>
            <a:r>
              <a:rPr lang="en-CA" dirty="0" smtClean="0"/>
              <a:t>What would happen if ice did not float but sank to the bottom of lakes during the winter?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" name="Picture 2" descr="EoO_10e_Figure_05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601" y="155403"/>
            <a:ext cx="3136219" cy="237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EoO_10e_Figure_05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77" y="2241549"/>
            <a:ext cx="3844620" cy="264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shattered-ice-from-iceberg-floating-john-sylve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747" y="4407394"/>
            <a:ext cx="3610648" cy="240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24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oO_10e_Figure_05_2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96" y="162219"/>
            <a:ext cx="8988425" cy="642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38259" y="857491"/>
            <a:ext cx="2182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Isothermal:  </a:t>
            </a:r>
            <a:r>
              <a:rPr lang="en-CA" dirty="0" smtClean="0"/>
              <a:t>Where there is not a strong change in temperature (Thermocline is absent)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65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06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4"/>
          <a:stretch>
            <a:fillRect/>
          </a:stretch>
        </p:blipFill>
        <p:spPr bwMode="auto">
          <a:xfrm>
            <a:off x="4027488" y="1595439"/>
            <a:ext cx="4240212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25401"/>
            <a:ext cx="9144000" cy="1076325"/>
          </a:xfrm>
          <a:noFill/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3200"/>
              <a:t>Thermocline graphs are also controlled by latitudes. </a:t>
            </a:r>
            <a:r>
              <a:rPr lang="en-US" altLang="en-US" sz="3200" u="sng"/>
              <a:t>(Why?)</a:t>
            </a:r>
          </a:p>
        </p:txBody>
      </p:sp>
    </p:spTree>
    <p:extLst>
      <p:ext uri="{BB962C8B-B14F-4D97-AF65-F5344CB8AC3E}">
        <p14:creationId xmlns:p14="http://schemas.microsoft.com/office/powerpoint/2010/main" val="40439909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05F1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9" y="1649414"/>
            <a:ext cx="6054725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1"/>
          <p:cNvSpPr>
            <a:spLocks noChangeArrowheads="1"/>
          </p:cNvSpPr>
          <p:nvPr/>
        </p:nvSpPr>
        <p:spPr bwMode="auto">
          <a:xfrm>
            <a:off x="2752725" y="-185738"/>
            <a:ext cx="7386638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Thermocline graphs are also controlled by the seasons. </a:t>
            </a:r>
            <a:r>
              <a:rPr lang="en-US" altLang="en-US" sz="3600" u="sng"/>
              <a:t>(Why?)</a:t>
            </a:r>
            <a:endParaRPr lang="en-CA" altLang="en-US" sz="3600"/>
          </a:p>
        </p:txBody>
      </p:sp>
    </p:spTree>
    <p:extLst>
      <p:ext uri="{BB962C8B-B14F-4D97-AF65-F5344CB8AC3E}">
        <p14:creationId xmlns:p14="http://schemas.microsoft.com/office/powerpoint/2010/main" val="20111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EoO_10e_Figure_11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035050"/>
            <a:ext cx="9050338" cy="511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6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EoO_10e_Figure_11_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1" y="381000"/>
            <a:ext cx="6219825" cy="642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0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EoO_10e_Figure_11_0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1" y="381000"/>
            <a:ext cx="4225925" cy="642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0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68</TotalTime>
  <Words>663</Words>
  <Application>Microsoft Office PowerPoint</Application>
  <PresentationFormat>Widescreen</PresentationFormat>
  <Paragraphs>86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Corbel</vt:lpstr>
      <vt:lpstr>Times New Roman</vt:lpstr>
      <vt:lpstr>Depth</vt:lpstr>
      <vt:lpstr>The 3 “Clines”of Seawater</vt:lpstr>
      <vt:lpstr>The 3 Clines:</vt:lpstr>
      <vt:lpstr>Variation of Temperature with Depth  “Thermocline Graphs” </vt:lpstr>
      <vt:lpstr>PowerPoint Presentation</vt:lpstr>
      <vt:lpstr>Thermocline graphs are also controlled by latitudes. (Why?)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Density Zones</vt:lpstr>
      <vt:lpstr>Density Zones in the Ocean</vt:lpstr>
      <vt:lpstr>The Ocean Is Stratified into Three Density Zones by Temperature and Salinity</vt:lpstr>
      <vt:lpstr>PowerPoint Presentation</vt:lpstr>
      <vt:lpstr>PowerPoint Presentation</vt:lpstr>
      <vt:lpstr>PowerPoint Presentation</vt:lpstr>
      <vt:lpstr>Surface Water Controls Global Temperature</vt:lpstr>
      <vt:lpstr>PowerPoint Presentation</vt:lpstr>
      <vt:lpstr>Density depends on Latitude</vt:lpstr>
      <vt:lpstr>PowerPoint Presentation</vt:lpstr>
      <vt:lpstr>Temperature and Salinity</vt:lpstr>
      <vt:lpstr>Surface Water and Global Temperature</vt:lpstr>
      <vt:lpstr>PowerPoint Presentation</vt:lpstr>
      <vt:lpstr>Water and Evaporation</vt:lpstr>
      <vt:lpstr>General Idea:</vt:lpstr>
      <vt:lpstr>Water Removes Heat from Surfaces As It Evaporates</vt:lpstr>
      <vt:lpstr>Heat Capacity of Water</vt:lpstr>
      <vt:lpstr>Water’s Temperature Affects Its Density</vt:lpstr>
      <vt:lpstr>Solid, Liquid and Gas</vt:lpstr>
      <vt:lpstr>Solid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Density of Seawater</dc:title>
  <dc:creator>Techology Support</dc:creator>
  <cp:lastModifiedBy>Techology Support</cp:lastModifiedBy>
  <cp:revision>9</cp:revision>
  <dcterms:created xsi:type="dcterms:W3CDTF">2014-09-23T11:43:17Z</dcterms:created>
  <dcterms:modified xsi:type="dcterms:W3CDTF">2015-10-16T11:55:49Z</dcterms:modified>
</cp:coreProperties>
</file>