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457" r:id="rId2"/>
    <p:sldId id="480" r:id="rId3"/>
    <p:sldId id="479" r:id="rId4"/>
    <p:sldId id="483" r:id="rId5"/>
    <p:sldId id="482" r:id="rId6"/>
    <p:sldId id="484" r:id="rId7"/>
    <p:sldId id="485" r:id="rId8"/>
    <p:sldId id="486" r:id="rId9"/>
    <p:sldId id="488" r:id="rId10"/>
    <p:sldId id="487" r:id="rId11"/>
    <p:sldId id="489" r:id="rId12"/>
    <p:sldId id="490" r:id="rId13"/>
    <p:sldId id="491" r:id="rId14"/>
    <p:sldId id="492" r:id="rId15"/>
    <p:sldId id="493" r:id="rId16"/>
    <p:sldId id="494" r:id="rId17"/>
    <p:sldId id="495" r:id="rId18"/>
    <p:sldId id="496" r:id="rId19"/>
    <p:sldId id="497" r:id="rId20"/>
    <p:sldId id="478" r:id="rId21"/>
    <p:sldId id="49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74" autoAdjust="0"/>
    <p:restoredTop sz="94660"/>
  </p:normalViewPr>
  <p:slideViewPr>
    <p:cSldViewPr snapToGrid="0">
      <p:cViewPr varScale="1">
        <p:scale>
          <a:sx n="116" d="100"/>
          <a:sy n="116" d="100"/>
        </p:scale>
        <p:origin x="5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6949BC-A425-4B6A-BA63-AF81B7DAD15A}" type="datetimeFigureOut">
              <a:rPr lang="en-CA" smtClean="0"/>
              <a:t>14/01/2016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717F26-15E8-422A-980F-289A324D713B}" type="slidenum">
              <a:rPr lang="en-CA" smtClean="0"/>
              <a:t>‹#›</a:t>
            </a:fld>
            <a:endParaRPr lang="en-CA"/>
          </a:p>
        </p:txBody>
      </p:sp>
    </p:spTree>
    <p:extLst>
      <p:ext uri="{BB962C8B-B14F-4D97-AF65-F5344CB8AC3E}">
        <p14:creationId xmlns:p14="http://schemas.microsoft.com/office/powerpoint/2010/main" val="1263861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1/14/2016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1/14/2016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1/14/2016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1/14/2016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1/14/2016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1/14/2016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1/14/2016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1/14/2016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1/14/2016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ted.com/talks/dan_barber_how_i_fell_in_love_with_a_fish?language=en"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512159" y="564249"/>
            <a:ext cx="6503831" cy="1985404"/>
          </a:xfrm>
        </p:spPr>
        <p:txBody>
          <a:bodyPr anchor="ctr">
            <a:normAutofit/>
          </a:bodyPr>
          <a:lstStyle/>
          <a:p>
            <a:r>
              <a:rPr lang="en-US" altLang="en-US" sz="5500" b="1" dirty="0" smtClean="0">
                <a:effectLst>
                  <a:outerShdw blurRad="38100" dist="38100" dir="2700000" algn="tl">
                    <a:srgbClr val="C0C0C0"/>
                  </a:outerShdw>
                </a:effectLst>
              </a:rPr>
              <a:t>The Good, the Bad and the </a:t>
            </a:r>
            <a:br>
              <a:rPr lang="en-US" altLang="en-US" sz="5500" b="1" dirty="0" smtClean="0">
                <a:effectLst>
                  <a:outerShdw blurRad="38100" dist="38100" dir="2700000" algn="tl">
                    <a:srgbClr val="C0C0C0"/>
                  </a:outerShdw>
                </a:effectLst>
              </a:rPr>
            </a:br>
            <a:r>
              <a:rPr lang="en-US" altLang="en-US" sz="5500" b="1" dirty="0" smtClean="0">
                <a:effectLst>
                  <a:outerShdw blurRad="38100" dist="38100" dir="2700000" algn="tl">
                    <a:srgbClr val="C0C0C0"/>
                  </a:outerShdw>
                </a:effectLst>
              </a:rPr>
              <a:t>Ugly of  Aquaculture</a:t>
            </a:r>
            <a:endParaRPr lang="en-US" altLang="en-US" sz="5500" b="1" dirty="0">
              <a:effectLst>
                <a:outerShdw blurRad="38100" dist="38100" dir="2700000" algn="tl">
                  <a:srgbClr val="C0C0C0"/>
                </a:outerShdw>
              </a:effectLs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79361" cy="311390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128405"/>
            <a:ext cx="4679361" cy="3680604"/>
          </a:xfrm>
          <a:prstGeom prst="rect">
            <a:avLst/>
          </a:prstGeom>
        </p:spPr>
      </p:pic>
    </p:spTree>
    <p:extLst>
      <p:ext uri="{BB962C8B-B14F-4D97-AF65-F5344CB8AC3E}">
        <p14:creationId xmlns:p14="http://schemas.microsoft.com/office/powerpoint/2010/main" val="1031068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83" y="365125"/>
            <a:ext cx="11160617" cy="1325563"/>
          </a:xfrm>
        </p:spPr>
        <p:txBody>
          <a:bodyPr>
            <a:normAutofit/>
          </a:bodyPr>
          <a:lstStyle/>
          <a:p>
            <a:r>
              <a:rPr lang="en-CA" sz="4400" dirty="0" smtClean="0"/>
              <a:t>Aquaculture Education &amp; Research Institutions</a:t>
            </a:r>
            <a:endParaRPr lang="en-CA" sz="4400" dirty="0"/>
          </a:p>
        </p:txBody>
      </p:sp>
      <p:pic>
        <p:nvPicPr>
          <p:cNvPr id="4" name="Content Placeholder 3" descr="EastPQ_AtlProv_ver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984" t="31859" r="1248" b="4016"/>
          <a:stretch>
            <a:fillRect/>
          </a:stretch>
        </p:blipFill>
        <p:spPr bwMode="auto">
          <a:xfrm>
            <a:off x="4002311" y="2331148"/>
            <a:ext cx="4469953" cy="33402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709082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CA" dirty="0" smtClean="0"/>
              <a:t>Monitoring and Sustainability </a:t>
            </a:r>
            <a:endParaRPr lang="en-CA" dirty="0"/>
          </a:p>
        </p:txBody>
      </p:sp>
      <p:sp>
        <p:nvSpPr>
          <p:cNvPr id="4" name="Content Placeholder 3"/>
          <p:cNvSpPr>
            <a:spLocks noGrp="1" noChangeArrowheads="1"/>
          </p:cNvSpPr>
          <p:nvPr>
            <p:ph idx="1"/>
          </p:nvPr>
        </p:nvSpPr>
        <p:spPr bwMode="auto">
          <a:xfrm>
            <a:off x="746513" y="1181680"/>
            <a:ext cx="10233800" cy="4922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buFontTx/>
              <a:buNone/>
            </a:pPr>
            <a:r>
              <a:rPr lang="en-US" altLang="en-US" sz="2400" u="sng" dirty="0"/>
              <a:t>The  Industry and Government are working together to provide for Sustainable Aquaculture Development</a:t>
            </a:r>
            <a:r>
              <a:rPr lang="en-US" altLang="en-US" sz="2400" dirty="0"/>
              <a:t>.  </a:t>
            </a:r>
            <a:endParaRPr lang="en-US" altLang="en-US" sz="2400" dirty="0" smtClean="0"/>
          </a:p>
          <a:p>
            <a:pPr>
              <a:lnSpc>
                <a:spcPct val="90000"/>
              </a:lnSpc>
              <a:buFontTx/>
              <a:buNone/>
            </a:pPr>
            <a:endParaRPr lang="en-US" altLang="en-US" sz="2400" dirty="0"/>
          </a:p>
          <a:p>
            <a:pPr>
              <a:lnSpc>
                <a:spcPct val="90000"/>
              </a:lnSpc>
              <a:buFontTx/>
              <a:buNone/>
            </a:pPr>
            <a:r>
              <a:rPr lang="en-US" altLang="en-US" sz="2400" dirty="0" smtClean="0"/>
              <a:t>Programs </a:t>
            </a:r>
            <a:r>
              <a:rPr lang="en-US" altLang="en-US" sz="2400" dirty="0"/>
              <a:t>include:</a:t>
            </a:r>
          </a:p>
          <a:p>
            <a:pPr>
              <a:lnSpc>
                <a:spcPct val="90000"/>
              </a:lnSpc>
              <a:buFontTx/>
              <a:buNone/>
            </a:pPr>
            <a:endParaRPr lang="en-US" altLang="en-US" sz="2400" dirty="0"/>
          </a:p>
          <a:p>
            <a:pPr lvl="1">
              <a:lnSpc>
                <a:spcPct val="90000"/>
              </a:lnSpc>
            </a:pPr>
            <a:r>
              <a:rPr lang="en-US" altLang="en-US" sz="2400" dirty="0"/>
              <a:t>Environmental Impact Assessments pre licensing.</a:t>
            </a:r>
          </a:p>
          <a:p>
            <a:pPr lvl="1">
              <a:lnSpc>
                <a:spcPct val="90000"/>
              </a:lnSpc>
            </a:pPr>
            <a:r>
              <a:rPr lang="en-US" altLang="en-US" sz="2400" dirty="0"/>
              <a:t>Environmental Monitoring &amp; Codes of Practice.</a:t>
            </a:r>
          </a:p>
          <a:p>
            <a:pPr lvl="1">
              <a:lnSpc>
                <a:spcPct val="90000"/>
              </a:lnSpc>
            </a:pPr>
            <a:r>
              <a:rPr lang="en-US" altLang="en-US" sz="2400" dirty="0"/>
              <a:t>Canadian Shellfish Sanitation Program.</a:t>
            </a:r>
          </a:p>
          <a:p>
            <a:pPr lvl="1">
              <a:lnSpc>
                <a:spcPct val="90000"/>
              </a:lnSpc>
            </a:pPr>
            <a:r>
              <a:rPr lang="en-US" altLang="en-US" sz="2400" dirty="0"/>
              <a:t>National Aquatic Animal Health Program.</a:t>
            </a:r>
          </a:p>
          <a:p>
            <a:pPr lvl="1">
              <a:lnSpc>
                <a:spcPct val="90000"/>
              </a:lnSpc>
            </a:pPr>
            <a:r>
              <a:rPr lang="en-US" altLang="en-US" sz="2400" dirty="0"/>
              <a:t>Processing Plant Quality Management Program (QMP).</a:t>
            </a:r>
          </a:p>
          <a:p>
            <a:pPr lvl="1">
              <a:lnSpc>
                <a:spcPct val="90000"/>
              </a:lnSpc>
            </a:pPr>
            <a:r>
              <a:rPr lang="en-US" altLang="en-US" sz="2400" dirty="0"/>
              <a:t>Safe Quality Food Institute Certification Program.</a:t>
            </a:r>
          </a:p>
        </p:txBody>
      </p:sp>
      <p:pic>
        <p:nvPicPr>
          <p:cNvPr id="5" name="Picture 4" descr="Fish V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8136" y="1753817"/>
            <a:ext cx="2694854" cy="2418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descr="Researc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8136" y="4417006"/>
            <a:ext cx="2736850"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19862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Market Based Industry </a:t>
            </a:r>
            <a:endParaRPr lang="en-CA" dirty="0"/>
          </a:p>
        </p:txBody>
      </p:sp>
      <p:sp>
        <p:nvSpPr>
          <p:cNvPr id="3" name="Content Placeholder 2"/>
          <p:cNvSpPr>
            <a:spLocks noGrp="1"/>
          </p:cNvSpPr>
          <p:nvPr>
            <p:ph idx="1"/>
          </p:nvPr>
        </p:nvSpPr>
        <p:spPr/>
        <p:txBody>
          <a:bodyPr/>
          <a:lstStyle/>
          <a:p>
            <a:r>
              <a:rPr lang="en-US" altLang="en-US" i="1" dirty="0"/>
              <a:t>Producing Safe, Healthy Food in a Sustainable Environment</a:t>
            </a:r>
          </a:p>
          <a:p>
            <a:endParaRPr lang="en-CA" dirty="0"/>
          </a:p>
        </p:txBody>
      </p:sp>
      <p:pic>
        <p:nvPicPr>
          <p:cNvPr id="4" name="Picture 3" descr="PEI Shell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154" y="2935287"/>
            <a:ext cx="4537075" cy="2936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illet with Zuccini"/>
          <p:cNvPicPr>
            <a:picLocks noChangeAspect="1" noChangeArrowheads="1"/>
          </p:cNvPicPr>
          <p:nvPr/>
        </p:nvPicPr>
        <p:blipFill>
          <a:blip r:embed="rId3">
            <a:extLst>
              <a:ext uri="{28A0092B-C50C-407E-A947-70E740481C1C}">
                <a14:useLocalDpi xmlns:a14="http://schemas.microsoft.com/office/drawing/2010/main" val="0"/>
              </a:ext>
            </a:extLst>
          </a:blip>
          <a:srcRect l="18341" t="3969" r="14731" b="6090"/>
          <a:stretch>
            <a:fillRect/>
          </a:stretch>
        </p:blipFill>
        <p:spPr bwMode="auto">
          <a:xfrm>
            <a:off x="6391448" y="2360613"/>
            <a:ext cx="3671887" cy="381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607804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Bad: New Practice </a:t>
            </a:r>
            <a:endParaRPr lang="en-CA" dirty="0"/>
          </a:p>
        </p:txBody>
      </p:sp>
      <p:sp>
        <p:nvSpPr>
          <p:cNvPr id="3" name="Content Placeholder 2"/>
          <p:cNvSpPr>
            <a:spLocks noGrp="1"/>
          </p:cNvSpPr>
          <p:nvPr>
            <p:ph idx="1"/>
          </p:nvPr>
        </p:nvSpPr>
        <p:spPr/>
        <p:txBody>
          <a:bodyPr/>
          <a:lstStyle/>
          <a:p>
            <a:r>
              <a:rPr lang="en-CA" dirty="0" smtClean="0"/>
              <a:t>New practice:  Aquaculture has only been around for 30 – 40 years.  There is a steep learning curve for sustainability (trying to learn in 30 years what land farmers have learned in 6000 years!!)</a:t>
            </a:r>
          </a:p>
        </p:txBody>
      </p:sp>
    </p:spTree>
    <p:extLst>
      <p:ext uri="{BB962C8B-B14F-4D97-AF65-F5344CB8AC3E}">
        <p14:creationId xmlns:p14="http://schemas.microsoft.com/office/powerpoint/2010/main" val="1341877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Habitat Degradation</a:t>
            </a:r>
            <a:endParaRPr lang="en-CA" dirty="0"/>
          </a:p>
        </p:txBody>
      </p:sp>
      <p:sp>
        <p:nvSpPr>
          <p:cNvPr id="3" name="Content Placeholder 2"/>
          <p:cNvSpPr>
            <a:spLocks noGrp="1"/>
          </p:cNvSpPr>
          <p:nvPr>
            <p:ph idx="1"/>
          </p:nvPr>
        </p:nvSpPr>
        <p:spPr/>
        <p:txBody>
          <a:bodyPr/>
          <a:lstStyle/>
          <a:p>
            <a:r>
              <a:rPr lang="en-CA" dirty="0" smtClean="0"/>
              <a:t>Degradation </a:t>
            </a:r>
            <a:r>
              <a:rPr lang="en-CA" dirty="0"/>
              <a:t>of hundreds of thousands of hectares of mangrove forests and coastal wetlands for construction of aquaculture sites</a:t>
            </a:r>
            <a:r>
              <a:rPr lang="en-CA" dirty="0" smtClean="0"/>
              <a:t>.</a:t>
            </a:r>
          </a:p>
          <a:p>
            <a:endParaRPr lang="en-CA" dirty="0"/>
          </a:p>
          <a:p>
            <a:endParaRPr lang="en-CA" dirty="0"/>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259" y="2972441"/>
            <a:ext cx="4199282" cy="279443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130" y="2972441"/>
            <a:ext cx="4148266" cy="2750481"/>
          </a:xfrm>
          <a:prstGeom prst="rect">
            <a:avLst/>
          </a:prstGeom>
        </p:spPr>
      </p:pic>
    </p:spTree>
    <p:extLst>
      <p:ext uri="{BB962C8B-B14F-4D97-AF65-F5344CB8AC3E}">
        <p14:creationId xmlns:p14="http://schemas.microsoft.com/office/powerpoint/2010/main" val="702267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Fish Meal </a:t>
            </a:r>
            <a:endParaRPr lang="en-CA" dirty="0"/>
          </a:p>
        </p:txBody>
      </p:sp>
      <p:sp>
        <p:nvSpPr>
          <p:cNvPr id="3" name="Content Placeholder 2"/>
          <p:cNvSpPr>
            <a:spLocks noGrp="1"/>
          </p:cNvSpPr>
          <p:nvPr>
            <p:ph idx="1"/>
          </p:nvPr>
        </p:nvSpPr>
        <p:spPr/>
        <p:txBody>
          <a:bodyPr/>
          <a:lstStyle/>
          <a:p>
            <a:r>
              <a:rPr lang="en-CA" dirty="0" smtClean="0"/>
              <a:t>Much of the food provided for farmed fish comes from smaller wild fish (anchovies, herring).</a:t>
            </a:r>
          </a:p>
          <a:p>
            <a:endParaRPr lang="en-CA" dirty="0"/>
          </a:p>
          <a:p>
            <a:r>
              <a:rPr lang="en-CA" dirty="0" smtClean="0"/>
              <a:t>This creates heavy fishing pressure on smaller ocean fish who play a vital role in ocean food systems.</a:t>
            </a:r>
          </a:p>
          <a:p>
            <a:pPr lvl="1"/>
            <a:r>
              <a:rPr lang="en-CA" dirty="0" smtClean="0"/>
              <a:t>This has the potential to deplete food for wild fish stocks, seals and seabirds.</a:t>
            </a:r>
            <a:endParaRPr lang="en-CA" dirty="0"/>
          </a:p>
        </p:txBody>
      </p:sp>
    </p:spTree>
    <p:extLst>
      <p:ext uri="{BB962C8B-B14F-4D97-AF65-F5344CB8AC3E}">
        <p14:creationId xmlns:p14="http://schemas.microsoft.com/office/powerpoint/2010/main" val="3557435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 of Exotics</a:t>
            </a:r>
            <a:endParaRPr lang="en-CA" dirty="0"/>
          </a:p>
        </p:txBody>
      </p:sp>
      <p:sp>
        <p:nvSpPr>
          <p:cNvPr id="3" name="Content Placeholder 2"/>
          <p:cNvSpPr>
            <a:spLocks noGrp="1"/>
          </p:cNvSpPr>
          <p:nvPr>
            <p:ph idx="1"/>
          </p:nvPr>
        </p:nvSpPr>
        <p:spPr/>
        <p:txBody>
          <a:bodyPr/>
          <a:lstStyle/>
          <a:p>
            <a:r>
              <a:rPr lang="en-CA" dirty="0" smtClean="0"/>
              <a:t>Introduction of species (accidental or deliberate) may alter or impoverish existing communities and populations.</a:t>
            </a:r>
          </a:p>
          <a:p>
            <a:endParaRPr lang="en-CA" dirty="0"/>
          </a:p>
          <a:p>
            <a:r>
              <a:rPr lang="en-CA" dirty="0" smtClean="0"/>
              <a:t>Receiving communities may be altered through inter-breeding, predation, and competition for food, space, habitats, etc.</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0283" y="4239569"/>
            <a:ext cx="3697759" cy="2377131"/>
          </a:xfrm>
          <a:prstGeom prst="rect">
            <a:avLst/>
          </a:prstGeom>
        </p:spPr>
      </p:pic>
    </p:spTree>
    <p:extLst>
      <p:ext uri="{BB962C8B-B14F-4D97-AF65-F5344CB8AC3E}">
        <p14:creationId xmlns:p14="http://schemas.microsoft.com/office/powerpoint/2010/main" val="3515307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Spawning Difficulties </a:t>
            </a:r>
            <a:endParaRPr lang="en-CA" dirty="0"/>
          </a:p>
        </p:txBody>
      </p:sp>
      <p:sp>
        <p:nvSpPr>
          <p:cNvPr id="3" name="Content Placeholder 2"/>
          <p:cNvSpPr>
            <a:spLocks noGrp="1"/>
          </p:cNvSpPr>
          <p:nvPr>
            <p:ph idx="1"/>
          </p:nvPr>
        </p:nvSpPr>
        <p:spPr/>
        <p:txBody>
          <a:bodyPr/>
          <a:lstStyle/>
          <a:p>
            <a:r>
              <a:rPr lang="en-CA" dirty="0" smtClean="0"/>
              <a:t>Some organisms depend on certain factors to trigger specific biological reactions (ex: spawning)</a:t>
            </a:r>
          </a:p>
          <a:p>
            <a:endParaRPr lang="en-CA" dirty="0"/>
          </a:p>
          <a:p>
            <a:r>
              <a:rPr lang="en-CA" dirty="0" smtClean="0"/>
              <a:t>Many cultured organisms cannot be bred in captivity.  Captive spawning is possible with artificial spawning or fertilization, in some cases with hormone injections, as in the case with sturgeon and salmon.</a:t>
            </a:r>
            <a:endParaRPr lang="en-CA" dirty="0"/>
          </a:p>
        </p:txBody>
      </p:sp>
    </p:spTree>
    <p:extLst>
      <p:ext uri="{BB962C8B-B14F-4D97-AF65-F5344CB8AC3E}">
        <p14:creationId xmlns:p14="http://schemas.microsoft.com/office/powerpoint/2010/main" val="786038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Diseases</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Aquatic animals are more sensitive to pollution whether chemical or their own excrement.</a:t>
            </a:r>
          </a:p>
          <a:p>
            <a:endParaRPr lang="en-CA" dirty="0"/>
          </a:p>
          <a:p>
            <a:r>
              <a:rPr lang="en-CA" dirty="0" smtClean="0"/>
              <a:t>To make maximum profits, intensive aquaculture utilize a dense stocking rate (overcrowding).  Studies have shown that dense stocking rates may induce stress  and increase susceptibility to diseases.</a:t>
            </a:r>
          </a:p>
          <a:p>
            <a:endParaRPr lang="en-CA" dirty="0"/>
          </a:p>
          <a:p>
            <a:r>
              <a:rPr lang="en-CA" dirty="0" smtClean="0"/>
              <a:t>Overcrowding leads to poor water quality due to decreased oxygen levels, high accumulated metabolic products and excrement, rapid growth, transmission of noxious parasites, micro-organisms and pathogens.</a:t>
            </a:r>
            <a:endParaRPr lang="en-CA" dirty="0"/>
          </a:p>
        </p:txBody>
      </p:sp>
    </p:spTree>
    <p:extLst>
      <p:ext uri="{BB962C8B-B14F-4D97-AF65-F5344CB8AC3E}">
        <p14:creationId xmlns:p14="http://schemas.microsoft.com/office/powerpoint/2010/main" val="650925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Pollution</a:t>
            </a:r>
            <a:endParaRPr lang="en-CA" dirty="0"/>
          </a:p>
        </p:txBody>
      </p:sp>
      <p:sp>
        <p:nvSpPr>
          <p:cNvPr id="3" name="Content Placeholder 2"/>
          <p:cNvSpPr>
            <a:spLocks noGrp="1"/>
          </p:cNvSpPr>
          <p:nvPr>
            <p:ph idx="1"/>
          </p:nvPr>
        </p:nvSpPr>
        <p:spPr/>
        <p:txBody>
          <a:bodyPr/>
          <a:lstStyle/>
          <a:p>
            <a:r>
              <a:rPr lang="en-CA" dirty="0" smtClean="0"/>
              <a:t>The prime factor for aquaculture is control of water quality, especially in high stocking density.</a:t>
            </a:r>
          </a:p>
          <a:p>
            <a:endParaRPr lang="en-CA" dirty="0"/>
          </a:p>
          <a:p>
            <a:r>
              <a:rPr lang="en-CA" dirty="0" smtClean="0"/>
              <a:t>Fish excretion is high in ammonia, nitrite and nitrate.  Nitrite binds with the haemoglobin of blood in fish and can be fatal.</a:t>
            </a:r>
          </a:p>
          <a:p>
            <a:endParaRPr lang="en-CA" dirty="0"/>
          </a:p>
          <a:p>
            <a:r>
              <a:rPr lang="en-CA" dirty="0" smtClean="0"/>
              <a:t>Overfeeding must also be avoided in order to prevent contaminating the water.</a:t>
            </a:r>
            <a:endParaRPr lang="en-CA" dirty="0"/>
          </a:p>
        </p:txBody>
      </p:sp>
    </p:spTree>
    <p:extLst>
      <p:ext uri="{BB962C8B-B14F-4D97-AF65-F5344CB8AC3E}">
        <p14:creationId xmlns:p14="http://schemas.microsoft.com/office/powerpoint/2010/main" val="1534405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World Seafood Production (FAO)</a:t>
            </a:r>
            <a:endParaRPr lang="en-CA" dirty="0"/>
          </a:p>
        </p:txBody>
      </p:sp>
      <p:sp>
        <p:nvSpPr>
          <p:cNvPr id="3" name="Content Placeholder 2"/>
          <p:cNvSpPr>
            <a:spLocks noGrp="1"/>
          </p:cNvSpPr>
          <p:nvPr>
            <p:ph idx="1"/>
          </p:nvPr>
        </p:nvSpPr>
        <p:spPr/>
        <p:txBody>
          <a:bodyPr/>
          <a:lstStyle/>
          <a:p>
            <a:endParaRPr lang="en-CA" dirty="0"/>
          </a:p>
        </p:txBody>
      </p:sp>
      <p:grpSp>
        <p:nvGrpSpPr>
          <p:cNvPr id="4" name="Group 3"/>
          <p:cNvGrpSpPr>
            <a:grpSpLocks noChangeAspect="1"/>
          </p:cNvGrpSpPr>
          <p:nvPr/>
        </p:nvGrpSpPr>
        <p:grpSpPr bwMode="auto">
          <a:xfrm>
            <a:off x="1708542" y="1690688"/>
            <a:ext cx="8259762" cy="4886325"/>
            <a:chOff x="981" y="1200"/>
            <a:chExt cx="3831" cy="2626"/>
          </a:xfrm>
        </p:grpSpPr>
        <p:sp>
          <p:nvSpPr>
            <p:cNvPr id="5" name="AutoShape 8"/>
            <p:cNvSpPr>
              <a:spLocks noChangeAspect="1" noChangeArrowheads="1" noTextEdit="1"/>
            </p:cNvSpPr>
            <p:nvPr/>
          </p:nvSpPr>
          <p:spPr bwMode="auto">
            <a:xfrm>
              <a:off x="981" y="1200"/>
              <a:ext cx="3798"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6" name="Line 10"/>
            <p:cNvSpPr>
              <a:spLocks noChangeShapeType="1"/>
            </p:cNvSpPr>
            <p:nvPr/>
          </p:nvSpPr>
          <p:spPr bwMode="auto">
            <a:xfrm flipV="1">
              <a:off x="1520" y="1631"/>
              <a:ext cx="1" cy="188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7" name="Line 11"/>
            <p:cNvSpPr>
              <a:spLocks noChangeShapeType="1"/>
            </p:cNvSpPr>
            <p:nvPr/>
          </p:nvSpPr>
          <p:spPr bwMode="auto">
            <a:xfrm>
              <a:off x="1520" y="3517"/>
              <a:ext cx="310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8" name="Line 12"/>
            <p:cNvSpPr>
              <a:spLocks noChangeShapeType="1"/>
            </p:cNvSpPr>
            <p:nvPr/>
          </p:nvSpPr>
          <p:spPr bwMode="auto">
            <a:xfrm>
              <a:off x="1520" y="3331"/>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9" name="Line 13"/>
            <p:cNvSpPr>
              <a:spLocks noChangeShapeType="1"/>
            </p:cNvSpPr>
            <p:nvPr/>
          </p:nvSpPr>
          <p:spPr bwMode="auto">
            <a:xfrm>
              <a:off x="1520" y="3140"/>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0" name="Line 14"/>
            <p:cNvSpPr>
              <a:spLocks noChangeShapeType="1"/>
            </p:cNvSpPr>
            <p:nvPr/>
          </p:nvSpPr>
          <p:spPr bwMode="auto">
            <a:xfrm>
              <a:off x="1520" y="2954"/>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1" name="Line 15"/>
            <p:cNvSpPr>
              <a:spLocks noChangeShapeType="1"/>
            </p:cNvSpPr>
            <p:nvPr/>
          </p:nvSpPr>
          <p:spPr bwMode="auto">
            <a:xfrm>
              <a:off x="1520" y="2762"/>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2" name="Line 16"/>
            <p:cNvSpPr>
              <a:spLocks noChangeShapeType="1"/>
            </p:cNvSpPr>
            <p:nvPr/>
          </p:nvSpPr>
          <p:spPr bwMode="auto">
            <a:xfrm>
              <a:off x="1520" y="2571"/>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3" name="Line 17"/>
            <p:cNvSpPr>
              <a:spLocks noChangeShapeType="1"/>
            </p:cNvSpPr>
            <p:nvPr/>
          </p:nvSpPr>
          <p:spPr bwMode="auto">
            <a:xfrm>
              <a:off x="1520" y="2385"/>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4" name="Line 18"/>
            <p:cNvSpPr>
              <a:spLocks noChangeShapeType="1"/>
            </p:cNvSpPr>
            <p:nvPr/>
          </p:nvSpPr>
          <p:spPr bwMode="auto">
            <a:xfrm>
              <a:off x="1520" y="2194"/>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5" name="Line 19"/>
            <p:cNvSpPr>
              <a:spLocks noChangeShapeType="1"/>
            </p:cNvSpPr>
            <p:nvPr/>
          </p:nvSpPr>
          <p:spPr bwMode="auto">
            <a:xfrm>
              <a:off x="1520" y="2008"/>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6" name="Line 20"/>
            <p:cNvSpPr>
              <a:spLocks noChangeShapeType="1"/>
            </p:cNvSpPr>
            <p:nvPr/>
          </p:nvSpPr>
          <p:spPr bwMode="auto">
            <a:xfrm>
              <a:off x="1520" y="1817"/>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7" name="Line 21"/>
            <p:cNvSpPr>
              <a:spLocks noChangeShapeType="1"/>
            </p:cNvSpPr>
            <p:nvPr/>
          </p:nvSpPr>
          <p:spPr bwMode="auto">
            <a:xfrm>
              <a:off x="1520" y="1631"/>
              <a:ext cx="3109"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8" name="Line 22"/>
            <p:cNvSpPr>
              <a:spLocks noChangeShapeType="1"/>
            </p:cNvSpPr>
            <p:nvPr/>
          </p:nvSpPr>
          <p:spPr bwMode="auto">
            <a:xfrm>
              <a:off x="1520" y="2930"/>
              <a:ext cx="1" cy="58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19" name="Freeform 18"/>
            <p:cNvSpPr>
              <a:spLocks/>
            </p:cNvSpPr>
            <p:nvPr/>
          </p:nvSpPr>
          <p:spPr bwMode="auto">
            <a:xfrm>
              <a:off x="1520" y="2571"/>
              <a:ext cx="3109" cy="946"/>
            </a:xfrm>
            <a:custGeom>
              <a:avLst/>
              <a:gdLst>
                <a:gd name="T0" fmla="*/ 0 w 3109"/>
                <a:gd name="T1" fmla="*/ 359 h 946"/>
                <a:gd name="T2" fmla="*/ 348 w 3109"/>
                <a:gd name="T3" fmla="*/ 383 h 946"/>
                <a:gd name="T4" fmla="*/ 695 w 3109"/>
                <a:gd name="T5" fmla="*/ 323 h 946"/>
                <a:gd name="T6" fmla="*/ 1037 w 3109"/>
                <a:gd name="T7" fmla="*/ 209 h 946"/>
                <a:gd name="T8" fmla="*/ 1384 w 3109"/>
                <a:gd name="T9" fmla="*/ 173 h 946"/>
                <a:gd name="T10" fmla="*/ 1731 w 3109"/>
                <a:gd name="T11" fmla="*/ 126 h 946"/>
                <a:gd name="T12" fmla="*/ 2073 w 3109"/>
                <a:gd name="T13" fmla="*/ 143 h 946"/>
                <a:gd name="T14" fmla="*/ 2768 w 3109"/>
                <a:gd name="T15" fmla="*/ 48 h 946"/>
                <a:gd name="T16" fmla="*/ 3109 w 3109"/>
                <a:gd name="T17" fmla="*/ 0 h 946"/>
                <a:gd name="T18" fmla="*/ 3109 w 3109"/>
                <a:gd name="T19" fmla="*/ 946 h 946"/>
                <a:gd name="T20" fmla="*/ 0 w 3109"/>
                <a:gd name="T21" fmla="*/ 946 h 946"/>
                <a:gd name="T22" fmla="*/ 0 w 3109"/>
                <a:gd name="T23" fmla="*/ 359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09" h="946">
                  <a:moveTo>
                    <a:pt x="0" y="359"/>
                  </a:moveTo>
                  <a:lnTo>
                    <a:pt x="348" y="383"/>
                  </a:lnTo>
                  <a:lnTo>
                    <a:pt x="695" y="323"/>
                  </a:lnTo>
                  <a:lnTo>
                    <a:pt x="1037" y="209"/>
                  </a:lnTo>
                  <a:lnTo>
                    <a:pt x="1384" y="173"/>
                  </a:lnTo>
                  <a:lnTo>
                    <a:pt x="1731" y="126"/>
                  </a:lnTo>
                  <a:lnTo>
                    <a:pt x="2073" y="143"/>
                  </a:lnTo>
                  <a:lnTo>
                    <a:pt x="2768" y="48"/>
                  </a:lnTo>
                  <a:lnTo>
                    <a:pt x="3109" y="0"/>
                  </a:lnTo>
                  <a:lnTo>
                    <a:pt x="3109" y="946"/>
                  </a:lnTo>
                  <a:lnTo>
                    <a:pt x="0" y="946"/>
                  </a:lnTo>
                  <a:lnTo>
                    <a:pt x="0" y="359"/>
                  </a:lnTo>
                  <a:close/>
                </a:path>
              </a:pathLst>
            </a:custGeom>
            <a:solidFill>
              <a:srgbClr val="0000FF"/>
            </a:solidFill>
            <a:ln w="0">
              <a:solidFill>
                <a:srgbClr val="000000"/>
              </a:solidFill>
              <a:prstDash val="solid"/>
              <a:round/>
              <a:headEnd/>
              <a:tailEnd/>
            </a:ln>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20" name="Line 24"/>
            <p:cNvSpPr>
              <a:spLocks noChangeShapeType="1"/>
            </p:cNvSpPr>
            <p:nvPr/>
          </p:nvSpPr>
          <p:spPr bwMode="auto">
            <a:xfrm>
              <a:off x="4629" y="2571"/>
              <a:ext cx="1" cy="9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21" name="Line 25"/>
            <p:cNvSpPr>
              <a:spLocks noChangeShapeType="1"/>
            </p:cNvSpPr>
            <p:nvPr/>
          </p:nvSpPr>
          <p:spPr bwMode="auto">
            <a:xfrm>
              <a:off x="1520" y="2882"/>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22" name="Freeform 21"/>
            <p:cNvSpPr>
              <a:spLocks/>
            </p:cNvSpPr>
            <p:nvPr/>
          </p:nvSpPr>
          <p:spPr bwMode="auto">
            <a:xfrm>
              <a:off x="1520" y="1793"/>
              <a:ext cx="3109" cy="1161"/>
            </a:xfrm>
            <a:custGeom>
              <a:avLst/>
              <a:gdLst>
                <a:gd name="T0" fmla="*/ 0 w 3109"/>
                <a:gd name="T1" fmla="*/ 1089 h 1161"/>
                <a:gd name="T2" fmla="*/ 348 w 3109"/>
                <a:gd name="T3" fmla="*/ 1083 h 1161"/>
                <a:gd name="T4" fmla="*/ 695 w 3109"/>
                <a:gd name="T5" fmla="*/ 1005 h 1161"/>
                <a:gd name="T6" fmla="*/ 1037 w 3109"/>
                <a:gd name="T7" fmla="*/ 844 h 1161"/>
                <a:gd name="T8" fmla="*/ 1384 w 3109"/>
                <a:gd name="T9" fmla="*/ 778 h 1161"/>
                <a:gd name="T10" fmla="*/ 1731 w 3109"/>
                <a:gd name="T11" fmla="*/ 694 h 1161"/>
                <a:gd name="T12" fmla="*/ 2073 w 3109"/>
                <a:gd name="T13" fmla="*/ 640 h 1161"/>
                <a:gd name="T14" fmla="*/ 2420 w 3109"/>
                <a:gd name="T15" fmla="*/ 401 h 1161"/>
                <a:gd name="T16" fmla="*/ 2768 w 3109"/>
                <a:gd name="T17" fmla="*/ 263 h 1161"/>
                <a:gd name="T18" fmla="*/ 3109 w 3109"/>
                <a:gd name="T19" fmla="*/ 0 h 1161"/>
                <a:gd name="T20" fmla="*/ 3109 w 3109"/>
                <a:gd name="T21" fmla="*/ 778 h 1161"/>
                <a:gd name="T22" fmla="*/ 2768 w 3109"/>
                <a:gd name="T23" fmla="*/ 826 h 1161"/>
                <a:gd name="T24" fmla="*/ 2073 w 3109"/>
                <a:gd name="T25" fmla="*/ 921 h 1161"/>
                <a:gd name="T26" fmla="*/ 1731 w 3109"/>
                <a:gd name="T27" fmla="*/ 904 h 1161"/>
                <a:gd name="T28" fmla="*/ 1384 w 3109"/>
                <a:gd name="T29" fmla="*/ 951 h 1161"/>
                <a:gd name="T30" fmla="*/ 1037 w 3109"/>
                <a:gd name="T31" fmla="*/ 987 h 1161"/>
                <a:gd name="T32" fmla="*/ 695 w 3109"/>
                <a:gd name="T33" fmla="*/ 1101 h 1161"/>
                <a:gd name="T34" fmla="*/ 348 w 3109"/>
                <a:gd name="T35" fmla="*/ 1161 h 1161"/>
                <a:gd name="T36" fmla="*/ 0 w 3109"/>
                <a:gd name="T37" fmla="*/ 1137 h 1161"/>
                <a:gd name="T38" fmla="*/ 0 w 3109"/>
                <a:gd name="T39" fmla="*/ 1089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09" h="1161">
                  <a:moveTo>
                    <a:pt x="0" y="1089"/>
                  </a:moveTo>
                  <a:lnTo>
                    <a:pt x="348" y="1083"/>
                  </a:lnTo>
                  <a:lnTo>
                    <a:pt x="695" y="1005"/>
                  </a:lnTo>
                  <a:lnTo>
                    <a:pt x="1037" y="844"/>
                  </a:lnTo>
                  <a:lnTo>
                    <a:pt x="1384" y="778"/>
                  </a:lnTo>
                  <a:lnTo>
                    <a:pt x="1731" y="694"/>
                  </a:lnTo>
                  <a:lnTo>
                    <a:pt x="2073" y="640"/>
                  </a:lnTo>
                  <a:lnTo>
                    <a:pt x="2420" y="401"/>
                  </a:lnTo>
                  <a:lnTo>
                    <a:pt x="2768" y="263"/>
                  </a:lnTo>
                  <a:lnTo>
                    <a:pt x="3109" y="0"/>
                  </a:lnTo>
                  <a:lnTo>
                    <a:pt x="3109" y="778"/>
                  </a:lnTo>
                  <a:lnTo>
                    <a:pt x="2768" y="826"/>
                  </a:lnTo>
                  <a:lnTo>
                    <a:pt x="2073" y="921"/>
                  </a:lnTo>
                  <a:lnTo>
                    <a:pt x="1731" y="904"/>
                  </a:lnTo>
                  <a:lnTo>
                    <a:pt x="1384" y="951"/>
                  </a:lnTo>
                  <a:lnTo>
                    <a:pt x="1037" y="987"/>
                  </a:lnTo>
                  <a:lnTo>
                    <a:pt x="695" y="1101"/>
                  </a:lnTo>
                  <a:lnTo>
                    <a:pt x="348" y="1161"/>
                  </a:lnTo>
                  <a:lnTo>
                    <a:pt x="0" y="1137"/>
                  </a:lnTo>
                  <a:lnTo>
                    <a:pt x="0" y="1089"/>
                  </a:lnTo>
                  <a:close/>
                </a:path>
              </a:pathLst>
            </a:custGeom>
            <a:solidFill>
              <a:srgbClr val="FFFF90"/>
            </a:solidFill>
            <a:ln w="0">
              <a:solidFill>
                <a:srgbClr val="000000"/>
              </a:solidFill>
              <a:prstDash val="solid"/>
              <a:round/>
              <a:headEnd/>
              <a:tailEnd/>
            </a:ln>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23" name="Line 27"/>
            <p:cNvSpPr>
              <a:spLocks noChangeShapeType="1"/>
            </p:cNvSpPr>
            <p:nvPr/>
          </p:nvSpPr>
          <p:spPr bwMode="auto">
            <a:xfrm>
              <a:off x="4629" y="1793"/>
              <a:ext cx="1" cy="77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24" name="Freeform 23"/>
            <p:cNvSpPr>
              <a:spLocks noEditPoints="1"/>
            </p:cNvSpPr>
            <p:nvPr/>
          </p:nvSpPr>
          <p:spPr bwMode="auto">
            <a:xfrm>
              <a:off x="1083" y="2218"/>
              <a:ext cx="84" cy="754"/>
            </a:xfrm>
            <a:custGeom>
              <a:avLst/>
              <a:gdLst>
                <a:gd name="T0" fmla="*/ 60 w 84"/>
                <a:gd name="T1" fmla="*/ 718 h 754"/>
                <a:gd name="T2" fmla="*/ 60 w 84"/>
                <a:gd name="T3" fmla="*/ 706 h 754"/>
                <a:gd name="T4" fmla="*/ 84 w 84"/>
                <a:gd name="T5" fmla="*/ 682 h 754"/>
                <a:gd name="T6" fmla="*/ 12 w 84"/>
                <a:gd name="T7" fmla="*/ 742 h 754"/>
                <a:gd name="T8" fmla="*/ 0 w 84"/>
                <a:gd name="T9" fmla="*/ 652 h 754"/>
                <a:gd name="T10" fmla="*/ 84 w 84"/>
                <a:gd name="T11" fmla="*/ 652 h 754"/>
                <a:gd name="T12" fmla="*/ 84 w 84"/>
                <a:gd name="T13" fmla="*/ 652 h 754"/>
                <a:gd name="T14" fmla="*/ 84 w 84"/>
                <a:gd name="T15" fmla="*/ 622 h 754"/>
                <a:gd name="T16" fmla="*/ 0 w 84"/>
                <a:gd name="T17" fmla="*/ 598 h 754"/>
                <a:gd name="T18" fmla="*/ 0 w 84"/>
                <a:gd name="T19" fmla="*/ 574 h 754"/>
                <a:gd name="T20" fmla="*/ 84 w 84"/>
                <a:gd name="T21" fmla="*/ 574 h 754"/>
                <a:gd name="T22" fmla="*/ 84 w 84"/>
                <a:gd name="T23" fmla="*/ 574 h 754"/>
                <a:gd name="T24" fmla="*/ 24 w 84"/>
                <a:gd name="T25" fmla="*/ 520 h 754"/>
                <a:gd name="T26" fmla="*/ 84 w 84"/>
                <a:gd name="T27" fmla="*/ 514 h 754"/>
                <a:gd name="T28" fmla="*/ 54 w 84"/>
                <a:gd name="T29" fmla="*/ 556 h 754"/>
                <a:gd name="T30" fmla="*/ 66 w 84"/>
                <a:gd name="T31" fmla="*/ 544 h 754"/>
                <a:gd name="T32" fmla="*/ 48 w 84"/>
                <a:gd name="T33" fmla="*/ 508 h 754"/>
                <a:gd name="T34" fmla="*/ 36 w 84"/>
                <a:gd name="T35" fmla="*/ 538 h 754"/>
                <a:gd name="T36" fmla="*/ 54 w 84"/>
                <a:gd name="T37" fmla="*/ 544 h 754"/>
                <a:gd name="T38" fmla="*/ 30 w 84"/>
                <a:gd name="T39" fmla="*/ 479 h 754"/>
                <a:gd name="T40" fmla="*/ 36 w 84"/>
                <a:gd name="T41" fmla="*/ 437 h 754"/>
                <a:gd name="T42" fmla="*/ 30 w 84"/>
                <a:gd name="T43" fmla="*/ 455 h 754"/>
                <a:gd name="T44" fmla="*/ 84 w 84"/>
                <a:gd name="T45" fmla="*/ 485 h 754"/>
                <a:gd name="T46" fmla="*/ 0 w 84"/>
                <a:gd name="T47" fmla="*/ 389 h 754"/>
                <a:gd name="T48" fmla="*/ 84 w 84"/>
                <a:gd name="T49" fmla="*/ 353 h 754"/>
                <a:gd name="T50" fmla="*/ 30 w 84"/>
                <a:gd name="T51" fmla="*/ 311 h 754"/>
                <a:gd name="T52" fmla="*/ 54 w 84"/>
                <a:gd name="T53" fmla="*/ 257 h 754"/>
                <a:gd name="T54" fmla="*/ 84 w 84"/>
                <a:gd name="T55" fmla="*/ 299 h 754"/>
                <a:gd name="T56" fmla="*/ 54 w 84"/>
                <a:gd name="T57" fmla="*/ 317 h 754"/>
                <a:gd name="T58" fmla="*/ 78 w 84"/>
                <a:gd name="T59" fmla="*/ 293 h 754"/>
                <a:gd name="T60" fmla="*/ 36 w 84"/>
                <a:gd name="T61" fmla="*/ 275 h 754"/>
                <a:gd name="T62" fmla="*/ 48 w 84"/>
                <a:gd name="T63" fmla="*/ 305 h 754"/>
                <a:gd name="T64" fmla="*/ 84 w 84"/>
                <a:gd name="T65" fmla="*/ 245 h 754"/>
                <a:gd name="T66" fmla="*/ 24 w 84"/>
                <a:gd name="T67" fmla="*/ 233 h 754"/>
                <a:gd name="T68" fmla="*/ 84 w 84"/>
                <a:gd name="T69" fmla="*/ 197 h 754"/>
                <a:gd name="T70" fmla="*/ 30 w 84"/>
                <a:gd name="T71" fmla="*/ 227 h 754"/>
                <a:gd name="T72" fmla="*/ 84 w 84"/>
                <a:gd name="T73" fmla="*/ 173 h 754"/>
                <a:gd name="T74" fmla="*/ 24 w 84"/>
                <a:gd name="T75" fmla="*/ 161 h 754"/>
                <a:gd name="T76" fmla="*/ 84 w 84"/>
                <a:gd name="T77" fmla="*/ 125 h 754"/>
                <a:gd name="T78" fmla="*/ 30 w 84"/>
                <a:gd name="T79" fmla="*/ 155 h 754"/>
                <a:gd name="T80" fmla="*/ 66 w 84"/>
                <a:gd name="T81" fmla="*/ 65 h 754"/>
                <a:gd name="T82" fmla="*/ 84 w 84"/>
                <a:gd name="T83" fmla="*/ 95 h 754"/>
                <a:gd name="T84" fmla="*/ 30 w 84"/>
                <a:gd name="T85" fmla="*/ 107 h 754"/>
                <a:gd name="T86" fmla="*/ 42 w 84"/>
                <a:gd name="T87" fmla="*/ 60 h 754"/>
                <a:gd name="T88" fmla="*/ 78 w 84"/>
                <a:gd name="T89" fmla="*/ 89 h 754"/>
                <a:gd name="T90" fmla="*/ 66 w 84"/>
                <a:gd name="T91" fmla="*/ 65 h 754"/>
                <a:gd name="T92" fmla="*/ 36 w 84"/>
                <a:gd name="T93" fmla="*/ 71 h 754"/>
                <a:gd name="T94" fmla="*/ 48 w 84"/>
                <a:gd name="T95" fmla="*/ 101 h 754"/>
                <a:gd name="T96" fmla="*/ 66 w 84"/>
                <a:gd name="T97" fmla="*/ 42 h 754"/>
                <a:gd name="T98" fmla="*/ 66 w 84"/>
                <a:gd name="T99" fmla="*/ 6 h 754"/>
                <a:gd name="T100" fmla="*/ 54 w 84"/>
                <a:gd name="T101" fmla="*/ 36 h 754"/>
                <a:gd name="T102" fmla="*/ 30 w 84"/>
                <a:gd name="T103" fmla="*/ 42 h 754"/>
                <a:gd name="T104" fmla="*/ 36 w 84"/>
                <a:gd name="T105" fmla="*/ 0 h 754"/>
                <a:gd name="T106" fmla="*/ 30 w 84"/>
                <a:gd name="T107" fmla="*/ 18 h 754"/>
                <a:gd name="T108" fmla="*/ 48 w 84"/>
                <a:gd name="T109" fmla="*/ 30 h 754"/>
                <a:gd name="T110" fmla="*/ 84 w 84"/>
                <a:gd name="T111" fmla="*/ 6 h 754"/>
                <a:gd name="T112" fmla="*/ 66 w 84"/>
                <a:gd name="T113" fmla="*/ 48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 h="754">
                  <a:moveTo>
                    <a:pt x="84" y="754"/>
                  </a:moveTo>
                  <a:lnTo>
                    <a:pt x="0" y="754"/>
                  </a:lnTo>
                  <a:lnTo>
                    <a:pt x="0" y="736"/>
                  </a:lnTo>
                  <a:lnTo>
                    <a:pt x="60" y="718"/>
                  </a:lnTo>
                  <a:lnTo>
                    <a:pt x="66" y="718"/>
                  </a:lnTo>
                  <a:lnTo>
                    <a:pt x="72" y="712"/>
                  </a:lnTo>
                  <a:lnTo>
                    <a:pt x="66" y="712"/>
                  </a:lnTo>
                  <a:lnTo>
                    <a:pt x="60" y="706"/>
                  </a:lnTo>
                  <a:lnTo>
                    <a:pt x="0" y="688"/>
                  </a:lnTo>
                  <a:lnTo>
                    <a:pt x="0" y="670"/>
                  </a:lnTo>
                  <a:lnTo>
                    <a:pt x="84" y="670"/>
                  </a:lnTo>
                  <a:lnTo>
                    <a:pt x="84" y="682"/>
                  </a:lnTo>
                  <a:lnTo>
                    <a:pt x="12" y="682"/>
                  </a:lnTo>
                  <a:lnTo>
                    <a:pt x="84" y="706"/>
                  </a:lnTo>
                  <a:lnTo>
                    <a:pt x="84" y="718"/>
                  </a:lnTo>
                  <a:lnTo>
                    <a:pt x="12" y="742"/>
                  </a:lnTo>
                  <a:lnTo>
                    <a:pt x="84" y="742"/>
                  </a:lnTo>
                  <a:lnTo>
                    <a:pt x="84" y="754"/>
                  </a:lnTo>
                  <a:close/>
                  <a:moveTo>
                    <a:pt x="12" y="652"/>
                  </a:moveTo>
                  <a:lnTo>
                    <a:pt x="0" y="652"/>
                  </a:lnTo>
                  <a:lnTo>
                    <a:pt x="0" y="640"/>
                  </a:lnTo>
                  <a:lnTo>
                    <a:pt x="12" y="640"/>
                  </a:lnTo>
                  <a:lnTo>
                    <a:pt x="12" y="652"/>
                  </a:lnTo>
                  <a:close/>
                  <a:moveTo>
                    <a:pt x="84" y="652"/>
                  </a:moveTo>
                  <a:lnTo>
                    <a:pt x="24" y="652"/>
                  </a:lnTo>
                  <a:lnTo>
                    <a:pt x="24" y="640"/>
                  </a:lnTo>
                  <a:lnTo>
                    <a:pt x="84" y="640"/>
                  </a:lnTo>
                  <a:lnTo>
                    <a:pt x="84" y="652"/>
                  </a:lnTo>
                  <a:close/>
                  <a:moveTo>
                    <a:pt x="84" y="628"/>
                  </a:moveTo>
                  <a:lnTo>
                    <a:pt x="0" y="628"/>
                  </a:lnTo>
                  <a:lnTo>
                    <a:pt x="0" y="622"/>
                  </a:lnTo>
                  <a:lnTo>
                    <a:pt x="84" y="622"/>
                  </a:lnTo>
                  <a:lnTo>
                    <a:pt x="84" y="628"/>
                  </a:lnTo>
                  <a:close/>
                  <a:moveTo>
                    <a:pt x="84" y="604"/>
                  </a:moveTo>
                  <a:lnTo>
                    <a:pt x="0" y="604"/>
                  </a:lnTo>
                  <a:lnTo>
                    <a:pt x="0" y="598"/>
                  </a:lnTo>
                  <a:lnTo>
                    <a:pt x="84" y="598"/>
                  </a:lnTo>
                  <a:lnTo>
                    <a:pt x="84" y="604"/>
                  </a:lnTo>
                  <a:close/>
                  <a:moveTo>
                    <a:pt x="12" y="574"/>
                  </a:moveTo>
                  <a:lnTo>
                    <a:pt x="0" y="574"/>
                  </a:lnTo>
                  <a:lnTo>
                    <a:pt x="0" y="568"/>
                  </a:lnTo>
                  <a:lnTo>
                    <a:pt x="12" y="568"/>
                  </a:lnTo>
                  <a:lnTo>
                    <a:pt x="12" y="574"/>
                  </a:lnTo>
                  <a:close/>
                  <a:moveTo>
                    <a:pt x="84" y="574"/>
                  </a:moveTo>
                  <a:lnTo>
                    <a:pt x="24" y="574"/>
                  </a:lnTo>
                  <a:lnTo>
                    <a:pt x="24" y="568"/>
                  </a:lnTo>
                  <a:lnTo>
                    <a:pt x="84" y="568"/>
                  </a:lnTo>
                  <a:lnTo>
                    <a:pt x="84" y="574"/>
                  </a:lnTo>
                  <a:close/>
                  <a:moveTo>
                    <a:pt x="54" y="556"/>
                  </a:moveTo>
                  <a:lnTo>
                    <a:pt x="42" y="556"/>
                  </a:lnTo>
                  <a:lnTo>
                    <a:pt x="24" y="538"/>
                  </a:lnTo>
                  <a:lnTo>
                    <a:pt x="24" y="520"/>
                  </a:lnTo>
                  <a:lnTo>
                    <a:pt x="30" y="508"/>
                  </a:lnTo>
                  <a:lnTo>
                    <a:pt x="54" y="496"/>
                  </a:lnTo>
                  <a:lnTo>
                    <a:pt x="66" y="496"/>
                  </a:lnTo>
                  <a:lnTo>
                    <a:pt x="84" y="514"/>
                  </a:lnTo>
                  <a:lnTo>
                    <a:pt x="84" y="538"/>
                  </a:lnTo>
                  <a:lnTo>
                    <a:pt x="78" y="550"/>
                  </a:lnTo>
                  <a:lnTo>
                    <a:pt x="66" y="556"/>
                  </a:lnTo>
                  <a:lnTo>
                    <a:pt x="54" y="556"/>
                  </a:lnTo>
                  <a:close/>
                  <a:moveTo>
                    <a:pt x="54" y="556"/>
                  </a:moveTo>
                  <a:lnTo>
                    <a:pt x="54" y="556"/>
                  </a:lnTo>
                  <a:close/>
                  <a:moveTo>
                    <a:pt x="54" y="544"/>
                  </a:moveTo>
                  <a:lnTo>
                    <a:pt x="66" y="544"/>
                  </a:lnTo>
                  <a:lnTo>
                    <a:pt x="78" y="532"/>
                  </a:lnTo>
                  <a:lnTo>
                    <a:pt x="78" y="520"/>
                  </a:lnTo>
                  <a:lnTo>
                    <a:pt x="66" y="508"/>
                  </a:lnTo>
                  <a:lnTo>
                    <a:pt x="48" y="508"/>
                  </a:lnTo>
                  <a:lnTo>
                    <a:pt x="36" y="514"/>
                  </a:lnTo>
                  <a:lnTo>
                    <a:pt x="30" y="520"/>
                  </a:lnTo>
                  <a:lnTo>
                    <a:pt x="30" y="532"/>
                  </a:lnTo>
                  <a:lnTo>
                    <a:pt x="36" y="538"/>
                  </a:lnTo>
                  <a:lnTo>
                    <a:pt x="48" y="544"/>
                  </a:lnTo>
                  <a:lnTo>
                    <a:pt x="54" y="544"/>
                  </a:lnTo>
                  <a:close/>
                  <a:moveTo>
                    <a:pt x="54" y="544"/>
                  </a:moveTo>
                  <a:lnTo>
                    <a:pt x="54" y="544"/>
                  </a:lnTo>
                  <a:close/>
                  <a:moveTo>
                    <a:pt x="84" y="485"/>
                  </a:moveTo>
                  <a:lnTo>
                    <a:pt x="24" y="485"/>
                  </a:lnTo>
                  <a:lnTo>
                    <a:pt x="24" y="479"/>
                  </a:lnTo>
                  <a:lnTo>
                    <a:pt x="30" y="479"/>
                  </a:lnTo>
                  <a:lnTo>
                    <a:pt x="24" y="473"/>
                  </a:lnTo>
                  <a:lnTo>
                    <a:pt x="24" y="443"/>
                  </a:lnTo>
                  <a:lnTo>
                    <a:pt x="30" y="443"/>
                  </a:lnTo>
                  <a:lnTo>
                    <a:pt x="36" y="437"/>
                  </a:lnTo>
                  <a:lnTo>
                    <a:pt x="84" y="437"/>
                  </a:lnTo>
                  <a:lnTo>
                    <a:pt x="84" y="449"/>
                  </a:lnTo>
                  <a:lnTo>
                    <a:pt x="36" y="449"/>
                  </a:lnTo>
                  <a:lnTo>
                    <a:pt x="30" y="455"/>
                  </a:lnTo>
                  <a:lnTo>
                    <a:pt x="30" y="467"/>
                  </a:lnTo>
                  <a:lnTo>
                    <a:pt x="42" y="479"/>
                  </a:lnTo>
                  <a:lnTo>
                    <a:pt x="84" y="479"/>
                  </a:lnTo>
                  <a:lnTo>
                    <a:pt x="84" y="485"/>
                  </a:lnTo>
                  <a:close/>
                  <a:moveTo>
                    <a:pt x="84" y="365"/>
                  </a:moveTo>
                  <a:lnTo>
                    <a:pt x="12" y="365"/>
                  </a:lnTo>
                  <a:lnTo>
                    <a:pt x="12" y="389"/>
                  </a:lnTo>
                  <a:lnTo>
                    <a:pt x="0" y="389"/>
                  </a:lnTo>
                  <a:lnTo>
                    <a:pt x="0" y="323"/>
                  </a:lnTo>
                  <a:lnTo>
                    <a:pt x="12" y="323"/>
                  </a:lnTo>
                  <a:lnTo>
                    <a:pt x="12" y="353"/>
                  </a:lnTo>
                  <a:lnTo>
                    <a:pt x="84" y="353"/>
                  </a:lnTo>
                  <a:lnTo>
                    <a:pt x="84" y="365"/>
                  </a:lnTo>
                  <a:close/>
                  <a:moveTo>
                    <a:pt x="54" y="317"/>
                  </a:moveTo>
                  <a:lnTo>
                    <a:pt x="42" y="317"/>
                  </a:lnTo>
                  <a:lnTo>
                    <a:pt x="30" y="311"/>
                  </a:lnTo>
                  <a:lnTo>
                    <a:pt x="24" y="299"/>
                  </a:lnTo>
                  <a:lnTo>
                    <a:pt x="24" y="281"/>
                  </a:lnTo>
                  <a:lnTo>
                    <a:pt x="30" y="269"/>
                  </a:lnTo>
                  <a:lnTo>
                    <a:pt x="54" y="257"/>
                  </a:lnTo>
                  <a:lnTo>
                    <a:pt x="66" y="263"/>
                  </a:lnTo>
                  <a:lnTo>
                    <a:pt x="72" y="263"/>
                  </a:lnTo>
                  <a:lnTo>
                    <a:pt x="84" y="275"/>
                  </a:lnTo>
                  <a:lnTo>
                    <a:pt x="84" y="299"/>
                  </a:lnTo>
                  <a:lnTo>
                    <a:pt x="78" y="311"/>
                  </a:lnTo>
                  <a:lnTo>
                    <a:pt x="66" y="317"/>
                  </a:lnTo>
                  <a:lnTo>
                    <a:pt x="54" y="317"/>
                  </a:lnTo>
                  <a:close/>
                  <a:moveTo>
                    <a:pt x="54" y="317"/>
                  </a:moveTo>
                  <a:lnTo>
                    <a:pt x="54" y="317"/>
                  </a:lnTo>
                  <a:close/>
                  <a:moveTo>
                    <a:pt x="54" y="305"/>
                  </a:moveTo>
                  <a:lnTo>
                    <a:pt x="66" y="305"/>
                  </a:lnTo>
                  <a:lnTo>
                    <a:pt x="78" y="293"/>
                  </a:lnTo>
                  <a:lnTo>
                    <a:pt x="78" y="281"/>
                  </a:lnTo>
                  <a:lnTo>
                    <a:pt x="66" y="269"/>
                  </a:lnTo>
                  <a:lnTo>
                    <a:pt x="48" y="269"/>
                  </a:lnTo>
                  <a:lnTo>
                    <a:pt x="36" y="275"/>
                  </a:lnTo>
                  <a:lnTo>
                    <a:pt x="30" y="281"/>
                  </a:lnTo>
                  <a:lnTo>
                    <a:pt x="30" y="293"/>
                  </a:lnTo>
                  <a:lnTo>
                    <a:pt x="36" y="299"/>
                  </a:lnTo>
                  <a:lnTo>
                    <a:pt x="48" y="305"/>
                  </a:lnTo>
                  <a:lnTo>
                    <a:pt x="54" y="305"/>
                  </a:lnTo>
                  <a:close/>
                  <a:moveTo>
                    <a:pt x="54" y="305"/>
                  </a:moveTo>
                  <a:lnTo>
                    <a:pt x="54" y="305"/>
                  </a:lnTo>
                  <a:close/>
                  <a:moveTo>
                    <a:pt x="84" y="245"/>
                  </a:moveTo>
                  <a:lnTo>
                    <a:pt x="24" y="245"/>
                  </a:lnTo>
                  <a:lnTo>
                    <a:pt x="24" y="239"/>
                  </a:lnTo>
                  <a:lnTo>
                    <a:pt x="30" y="239"/>
                  </a:lnTo>
                  <a:lnTo>
                    <a:pt x="24" y="233"/>
                  </a:lnTo>
                  <a:lnTo>
                    <a:pt x="24" y="203"/>
                  </a:lnTo>
                  <a:lnTo>
                    <a:pt x="30" y="203"/>
                  </a:lnTo>
                  <a:lnTo>
                    <a:pt x="36" y="197"/>
                  </a:lnTo>
                  <a:lnTo>
                    <a:pt x="84" y="197"/>
                  </a:lnTo>
                  <a:lnTo>
                    <a:pt x="84" y="209"/>
                  </a:lnTo>
                  <a:lnTo>
                    <a:pt x="36" y="209"/>
                  </a:lnTo>
                  <a:lnTo>
                    <a:pt x="30" y="215"/>
                  </a:lnTo>
                  <a:lnTo>
                    <a:pt x="30" y="227"/>
                  </a:lnTo>
                  <a:lnTo>
                    <a:pt x="42" y="239"/>
                  </a:lnTo>
                  <a:lnTo>
                    <a:pt x="84" y="239"/>
                  </a:lnTo>
                  <a:lnTo>
                    <a:pt x="84" y="245"/>
                  </a:lnTo>
                  <a:close/>
                  <a:moveTo>
                    <a:pt x="84" y="173"/>
                  </a:moveTo>
                  <a:lnTo>
                    <a:pt x="24" y="173"/>
                  </a:lnTo>
                  <a:lnTo>
                    <a:pt x="24" y="167"/>
                  </a:lnTo>
                  <a:lnTo>
                    <a:pt x="30" y="167"/>
                  </a:lnTo>
                  <a:lnTo>
                    <a:pt x="24" y="161"/>
                  </a:lnTo>
                  <a:lnTo>
                    <a:pt x="24" y="131"/>
                  </a:lnTo>
                  <a:lnTo>
                    <a:pt x="30" y="131"/>
                  </a:lnTo>
                  <a:lnTo>
                    <a:pt x="36" y="125"/>
                  </a:lnTo>
                  <a:lnTo>
                    <a:pt x="84" y="125"/>
                  </a:lnTo>
                  <a:lnTo>
                    <a:pt x="84" y="137"/>
                  </a:lnTo>
                  <a:lnTo>
                    <a:pt x="36" y="137"/>
                  </a:lnTo>
                  <a:lnTo>
                    <a:pt x="30" y="143"/>
                  </a:lnTo>
                  <a:lnTo>
                    <a:pt x="30" y="155"/>
                  </a:lnTo>
                  <a:lnTo>
                    <a:pt x="42" y="167"/>
                  </a:lnTo>
                  <a:lnTo>
                    <a:pt x="84" y="167"/>
                  </a:lnTo>
                  <a:lnTo>
                    <a:pt x="84" y="173"/>
                  </a:lnTo>
                  <a:close/>
                  <a:moveTo>
                    <a:pt x="66" y="65"/>
                  </a:moveTo>
                  <a:lnTo>
                    <a:pt x="66" y="60"/>
                  </a:lnTo>
                  <a:lnTo>
                    <a:pt x="78" y="60"/>
                  </a:lnTo>
                  <a:lnTo>
                    <a:pt x="84" y="65"/>
                  </a:lnTo>
                  <a:lnTo>
                    <a:pt x="84" y="95"/>
                  </a:lnTo>
                  <a:lnTo>
                    <a:pt x="78" y="107"/>
                  </a:lnTo>
                  <a:lnTo>
                    <a:pt x="66" y="113"/>
                  </a:lnTo>
                  <a:lnTo>
                    <a:pt x="42" y="113"/>
                  </a:lnTo>
                  <a:lnTo>
                    <a:pt x="30" y="107"/>
                  </a:lnTo>
                  <a:lnTo>
                    <a:pt x="24" y="95"/>
                  </a:lnTo>
                  <a:lnTo>
                    <a:pt x="24" y="77"/>
                  </a:lnTo>
                  <a:lnTo>
                    <a:pt x="30" y="65"/>
                  </a:lnTo>
                  <a:lnTo>
                    <a:pt x="42" y="60"/>
                  </a:lnTo>
                  <a:lnTo>
                    <a:pt x="54" y="60"/>
                  </a:lnTo>
                  <a:lnTo>
                    <a:pt x="54" y="101"/>
                  </a:lnTo>
                  <a:lnTo>
                    <a:pt x="66" y="101"/>
                  </a:lnTo>
                  <a:lnTo>
                    <a:pt x="78" y="89"/>
                  </a:lnTo>
                  <a:lnTo>
                    <a:pt x="78" y="77"/>
                  </a:lnTo>
                  <a:lnTo>
                    <a:pt x="66" y="65"/>
                  </a:lnTo>
                  <a:close/>
                  <a:moveTo>
                    <a:pt x="66" y="65"/>
                  </a:moveTo>
                  <a:lnTo>
                    <a:pt x="66" y="65"/>
                  </a:lnTo>
                  <a:close/>
                  <a:moveTo>
                    <a:pt x="48" y="101"/>
                  </a:moveTo>
                  <a:lnTo>
                    <a:pt x="48" y="65"/>
                  </a:lnTo>
                  <a:lnTo>
                    <a:pt x="42" y="71"/>
                  </a:lnTo>
                  <a:lnTo>
                    <a:pt x="36" y="71"/>
                  </a:lnTo>
                  <a:lnTo>
                    <a:pt x="30" y="77"/>
                  </a:lnTo>
                  <a:lnTo>
                    <a:pt x="30" y="89"/>
                  </a:lnTo>
                  <a:lnTo>
                    <a:pt x="42" y="101"/>
                  </a:lnTo>
                  <a:lnTo>
                    <a:pt x="48" y="101"/>
                  </a:lnTo>
                  <a:close/>
                  <a:moveTo>
                    <a:pt x="48" y="101"/>
                  </a:moveTo>
                  <a:lnTo>
                    <a:pt x="48" y="101"/>
                  </a:lnTo>
                  <a:close/>
                  <a:moveTo>
                    <a:pt x="66" y="48"/>
                  </a:moveTo>
                  <a:lnTo>
                    <a:pt x="66" y="42"/>
                  </a:lnTo>
                  <a:lnTo>
                    <a:pt x="78" y="30"/>
                  </a:lnTo>
                  <a:lnTo>
                    <a:pt x="78" y="12"/>
                  </a:lnTo>
                  <a:lnTo>
                    <a:pt x="72" y="12"/>
                  </a:lnTo>
                  <a:lnTo>
                    <a:pt x="66" y="6"/>
                  </a:lnTo>
                  <a:lnTo>
                    <a:pt x="66" y="12"/>
                  </a:lnTo>
                  <a:lnTo>
                    <a:pt x="60" y="12"/>
                  </a:lnTo>
                  <a:lnTo>
                    <a:pt x="60" y="30"/>
                  </a:lnTo>
                  <a:lnTo>
                    <a:pt x="54" y="36"/>
                  </a:lnTo>
                  <a:lnTo>
                    <a:pt x="54" y="42"/>
                  </a:lnTo>
                  <a:lnTo>
                    <a:pt x="48" y="48"/>
                  </a:lnTo>
                  <a:lnTo>
                    <a:pt x="30" y="48"/>
                  </a:lnTo>
                  <a:lnTo>
                    <a:pt x="30" y="42"/>
                  </a:lnTo>
                  <a:lnTo>
                    <a:pt x="24" y="42"/>
                  </a:lnTo>
                  <a:lnTo>
                    <a:pt x="24" y="6"/>
                  </a:lnTo>
                  <a:lnTo>
                    <a:pt x="30" y="6"/>
                  </a:lnTo>
                  <a:lnTo>
                    <a:pt x="36" y="0"/>
                  </a:lnTo>
                  <a:lnTo>
                    <a:pt x="42" y="0"/>
                  </a:lnTo>
                  <a:lnTo>
                    <a:pt x="42" y="12"/>
                  </a:lnTo>
                  <a:lnTo>
                    <a:pt x="36" y="12"/>
                  </a:lnTo>
                  <a:lnTo>
                    <a:pt x="30" y="18"/>
                  </a:lnTo>
                  <a:lnTo>
                    <a:pt x="30" y="36"/>
                  </a:lnTo>
                  <a:lnTo>
                    <a:pt x="42" y="36"/>
                  </a:lnTo>
                  <a:lnTo>
                    <a:pt x="42" y="30"/>
                  </a:lnTo>
                  <a:lnTo>
                    <a:pt x="48" y="30"/>
                  </a:lnTo>
                  <a:lnTo>
                    <a:pt x="48" y="12"/>
                  </a:lnTo>
                  <a:lnTo>
                    <a:pt x="60" y="0"/>
                  </a:lnTo>
                  <a:lnTo>
                    <a:pt x="78" y="0"/>
                  </a:lnTo>
                  <a:lnTo>
                    <a:pt x="84" y="6"/>
                  </a:lnTo>
                  <a:lnTo>
                    <a:pt x="84" y="42"/>
                  </a:lnTo>
                  <a:lnTo>
                    <a:pt x="78" y="48"/>
                  </a:lnTo>
                  <a:lnTo>
                    <a:pt x="66" y="48"/>
                  </a:lnTo>
                  <a:close/>
                  <a:moveTo>
                    <a:pt x="66" y="48"/>
                  </a:moveTo>
                  <a:lnTo>
                    <a:pt x="66" y="48"/>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25" name="Line 29"/>
            <p:cNvSpPr>
              <a:spLocks noChangeShapeType="1"/>
            </p:cNvSpPr>
            <p:nvPr/>
          </p:nvSpPr>
          <p:spPr bwMode="auto">
            <a:xfrm>
              <a:off x="1520"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26" name="Rectangle 25"/>
            <p:cNvSpPr>
              <a:spLocks noChangeArrowheads="1"/>
            </p:cNvSpPr>
            <p:nvPr/>
          </p:nvSpPr>
          <p:spPr bwMode="auto">
            <a:xfrm>
              <a:off x="1388" y="3630"/>
              <a:ext cx="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US" altLang="en-US" sz="2400"/>
            </a:p>
          </p:txBody>
        </p:sp>
        <p:sp>
          <p:nvSpPr>
            <p:cNvPr id="27" name="Line 31"/>
            <p:cNvSpPr>
              <a:spLocks noChangeShapeType="1"/>
            </p:cNvSpPr>
            <p:nvPr/>
          </p:nvSpPr>
          <p:spPr bwMode="auto">
            <a:xfrm>
              <a:off x="1868"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28" name="Rectangle 27"/>
            <p:cNvSpPr>
              <a:spLocks noChangeArrowheads="1"/>
            </p:cNvSpPr>
            <p:nvPr/>
          </p:nvSpPr>
          <p:spPr bwMode="auto">
            <a:xfrm>
              <a:off x="1736" y="3630"/>
              <a:ext cx="31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1975</a:t>
              </a:r>
              <a:endParaRPr lang="en-US" altLang="en-US" sz="2400"/>
            </a:p>
          </p:txBody>
        </p:sp>
        <p:sp>
          <p:nvSpPr>
            <p:cNvPr id="29" name="Line 33"/>
            <p:cNvSpPr>
              <a:spLocks noChangeShapeType="1"/>
            </p:cNvSpPr>
            <p:nvPr/>
          </p:nvSpPr>
          <p:spPr bwMode="auto">
            <a:xfrm>
              <a:off x="2215"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30" name="Rectangle 29"/>
            <p:cNvSpPr>
              <a:spLocks noChangeArrowheads="1"/>
            </p:cNvSpPr>
            <p:nvPr/>
          </p:nvSpPr>
          <p:spPr bwMode="auto">
            <a:xfrm>
              <a:off x="2077" y="3630"/>
              <a:ext cx="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US" altLang="en-US" sz="2400"/>
            </a:p>
          </p:txBody>
        </p:sp>
        <p:sp>
          <p:nvSpPr>
            <p:cNvPr id="31" name="Line 35"/>
            <p:cNvSpPr>
              <a:spLocks noChangeShapeType="1"/>
            </p:cNvSpPr>
            <p:nvPr/>
          </p:nvSpPr>
          <p:spPr bwMode="auto">
            <a:xfrm>
              <a:off x="2557"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32" name="Rectangle 31"/>
            <p:cNvSpPr>
              <a:spLocks noChangeArrowheads="1"/>
            </p:cNvSpPr>
            <p:nvPr/>
          </p:nvSpPr>
          <p:spPr bwMode="auto">
            <a:xfrm>
              <a:off x="2425" y="3630"/>
              <a:ext cx="31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1985</a:t>
              </a:r>
              <a:endParaRPr lang="en-US" altLang="en-US" sz="2400"/>
            </a:p>
          </p:txBody>
        </p:sp>
        <p:sp>
          <p:nvSpPr>
            <p:cNvPr id="33" name="Line 37"/>
            <p:cNvSpPr>
              <a:spLocks noChangeShapeType="1"/>
            </p:cNvSpPr>
            <p:nvPr/>
          </p:nvSpPr>
          <p:spPr bwMode="auto">
            <a:xfrm>
              <a:off x="2904"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34" name="Rectangle 33"/>
            <p:cNvSpPr>
              <a:spLocks noChangeArrowheads="1"/>
            </p:cNvSpPr>
            <p:nvPr/>
          </p:nvSpPr>
          <p:spPr bwMode="auto">
            <a:xfrm>
              <a:off x="2772" y="3630"/>
              <a:ext cx="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US" altLang="en-US" sz="2400"/>
            </a:p>
          </p:txBody>
        </p:sp>
        <p:sp>
          <p:nvSpPr>
            <p:cNvPr id="35" name="Line 39"/>
            <p:cNvSpPr>
              <a:spLocks noChangeShapeType="1"/>
            </p:cNvSpPr>
            <p:nvPr/>
          </p:nvSpPr>
          <p:spPr bwMode="auto">
            <a:xfrm>
              <a:off x="3251"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36" name="Rectangle 35"/>
            <p:cNvSpPr>
              <a:spLocks noChangeArrowheads="1"/>
            </p:cNvSpPr>
            <p:nvPr/>
          </p:nvSpPr>
          <p:spPr bwMode="auto">
            <a:xfrm>
              <a:off x="3114" y="3630"/>
              <a:ext cx="31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1995</a:t>
              </a:r>
              <a:endParaRPr lang="en-US" altLang="en-US" sz="2400"/>
            </a:p>
          </p:txBody>
        </p:sp>
        <p:sp>
          <p:nvSpPr>
            <p:cNvPr id="37" name="Line 41"/>
            <p:cNvSpPr>
              <a:spLocks noChangeShapeType="1"/>
            </p:cNvSpPr>
            <p:nvPr/>
          </p:nvSpPr>
          <p:spPr bwMode="auto">
            <a:xfrm>
              <a:off x="3593"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38" name="Rectangle 37"/>
            <p:cNvSpPr>
              <a:spLocks noChangeArrowheads="1"/>
            </p:cNvSpPr>
            <p:nvPr/>
          </p:nvSpPr>
          <p:spPr bwMode="auto">
            <a:xfrm>
              <a:off x="3461" y="3630"/>
              <a:ext cx="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US" altLang="en-US" sz="2400"/>
            </a:p>
          </p:txBody>
        </p:sp>
        <p:sp>
          <p:nvSpPr>
            <p:cNvPr id="39" name="Line 43"/>
            <p:cNvSpPr>
              <a:spLocks noChangeShapeType="1"/>
            </p:cNvSpPr>
            <p:nvPr/>
          </p:nvSpPr>
          <p:spPr bwMode="auto">
            <a:xfrm>
              <a:off x="3940"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40" name="Rectangle 39"/>
            <p:cNvSpPr>
              <a:spLocks noChangeArrowheads="1"/>
            </p:cNvSpPr>
            <p:nvPr/>
          </p:nvSpPr>
          <p:spPr bwMode="auto">
            <a:xfrm>
              <a:off x="3809" y="3630"/>
              <a:ext cx="31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2010</a:t>
              </a:r>
              <a:endParaRPr lang="en-US" altLang="en-US" sz="2400"/>
            </a:p>
          </p:txBody>
        </p:sp>
        <p:sp>
          <p:nvSpPr>
            <p:cNvPr id="41" name="Line 45"/>
            <p:cNvSpPr>
              <a:spLocks noChangeShapeType="1"/>
            </p:cNvSpPr>
            <p:nvPr/>
          </p:nvSpPr>
          <p:spPr bwMode="auto">
            <a:xfrm>
              <a:off x="4288"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42" name="Rectangle 41"/>
            <p:cNvSpPr>
              <a:spLocks noChangeArrowheads="1"/>
            </p:cNvSpPr>
            <p:nvPr/>
          </p:nvSpPr>
          <p:spPr bwMode="auto">
            <a:xfrm>
              <a:off x="4156" y="3630"/>
              <a:ext cx="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US" altLang="en-US" sz="2400"/>
            </a:p>
          </p:txBody>
        </p:sp>
        <p:sp>
          <p:nvSpPr>
            <p:cNvPr id="43" name="Line 47"/>
            <p:cNvSpPr>
              <a:spLocks noChangeShapeType="1"/>
            </p:cNvSpPr>
            <p:nvPr/>
          </p:nvSpPr>
          <p:spPr bwMode="auto">
            <a:xfrm>
              <a:off x="4629" y="3517"/>
              <a:ext cx="1" cy="7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44" name="Rectangle 43"/>
            <p:cNvSpPr>
              <a:spLocks noChangeArrowheads="1"/>
            </p:cNvSpPr>
            <p:nvPr/>
          </p:nvSpPr>
          <p:spPr bwMode="auto">
            <a:xfrm>
              <a:off x="4497" y="3630"/>
              <a:ext cx="31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2030</a:t>
              </a:r>
              <a:endParaRPr lang="en-US" altLang="en-US" sz="2400"/>
            </a:p>
          </p:txBody>
        </p:sp>
        <p:sp>
          <p:nvSpPr>
            <p:cNvPr id="45" name="Line 49"/>
            <p:cNvSpPr>
              <a:spLocks noChangeShapeType="1"/>
            </p:cNvSpPr>
            <p:nvPr/>
          </p:nvSpPr>
          <p:spPr bwMode="auto">
            <a:xfrm flipH="1">
              <a:off x="1448" y="3517"/>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46" name="Rectangle 45"/>
            <p:cNvSpPr>
              <a:spLocks noChangeArrowheads="1"/>
            </p:cNvSpPr>
            <p:nvPr/>
          </p:nvSpPr>
          <p:spPr bwMode="auto">
            <a:xfrm>
              <a:off x="1340" y="3451"/>
              <a:ext cx="79"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0</a:t>
              </a:r>
              <a:endParaRPr lang="en-US" altLang="en-US" sz="2400"/>
            </a:p>
          </p:txBody>
        </p:sp>
        <p:sp>
          <p:nvSpPr>
            <p:cNvPr id="47" name="Line 51"/>
            <p:cNvSpPr>
              <a:spLocks noChangeShapeType="1"/>
            </p:cNvSpPr>
            <p:nvPr/>
          </p:nvSpPr>
          <p:spPr bwMode="auto">
            <a:xfrm flipH="1">
              <a:off x="1448" y="3331"/>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48" name="Rectangle 47"/>
            <p:cNvSpPr>
              <a:spLocks noChangeArrowheads="1"/>
            </p:cNvSpPr>
            <p:nvPr/>
          </p:nvSpPr>
          <p:spPr bwMode="auto">
            <a:xfrm>
              <a:off x="1269" y="3259"/>
              <a:ext cx="15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20</a:t>
              </a:r>
              <a:endParaRPr lang="en-US" altLang="en-US" sz="2400"/>
            </a:p>
          </p:txBody>
        </p:sp>
        <p:sp>
          <p:nvSpPr>
            <p:cNvPr id="49" name="Line 53"/>
            <p:cNvSpPr>
              <a:spLocks noChangeShapeType="1"/>
            </p:cNvSpPr>
            <p:nvPr/>
          </p:nvSpPr>
          <p:spPr bwMode="auto">
            <a:xfrm flipH="1">
              <a:off x="1448" y="3140"/>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50" name="Rectangle 49"/>
            <p:cNvSpPr>
              <a:spLocks noChangeArrowheads="1"/>
            </p:cNvSpPr>
            <p:nvPr/>
          </p:nvSpPr>
          <p:spPr bwMode="auto">
            <a:xfrm>
              <a:off x="1269" y="3073"/>
              <a:ext cx="15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40</a:t>
              </a:r>
              <a:endParaRPr lang="en-US" altLang="en-US" sz="2400"/>
            </a:p>
          </p:txBody>
        </p:sp>
        <p:sp>
          <p:nvSpPr>
            <p:cNvPr id="51" name="Line 55"/>
            <p:cNvSpPr>
              <a:spLocks noChangeShapeType="1"/>
            </p:cNvSpPr>
            <p:nvPr/>
          </p:nvSpPr>
          <p:spPr bwMode="auto">
            <a:xfrm flipH="1">
              <a:off x="1448" y="2954"/>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52" name="Rectangle 51"/>
            <p:cNvSpPr>
              <a:spLocks noChangeArrowheads="1"/>
            </p:cNvSpPr>
            <p:nvPr/>
          </p:nvSpPr>
          <p:spPr bwMode="auto">
            <a:xfrm>
              <a:off x="1269" y="2882"/>
              <a:ext cx="15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60</a:t>
              </a:r>
              <a:endParaRPr lang="en-US" altLang="en-US" sz="2400"/>
            </a:p>
          </p:txBody>
        </p:sp>
        <p:sp>
          <p:nvSpPr>
            <p:cNvPr id="53" name="Line 57"/>
            <p:cNvSpPr>
              <a:spLocks noChangeShapeType="1"/>
            </p:cNvSpPr>
            <p:nvPr/>
          </p:nvSpPr>
          <p:spPr bwMode="auto">
            <a:xfrm flipH="1">
              <a:off x="1448" y="2762"/>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54" name="Rectangle 53"/>
            <p:cNvSpPr>
              <a:spLocks noChangeArrowheads="1"/>
            </p:cNvSpPr>
            <p:nvPr/>
          </p:nvSpPr>
          <p:spPr bwMode="auto">
            <a:xfrm>
              <a:off x="1269" y="2690"/>
              <a:ext cx="157"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80</a:t>
              </a:r>
              <a:endParaRPr lang="en-US" altLang="en-US" sz="2400"/>
            </a:p>
          </p:txBody>
        </p:sp>
        <p:sp>
          <p:nvSpPr>
            <p:cNvPr id="55" name="Line 59"/>
            <p:cNvSpPr>
              <a:spLocks noChangeShapeType="1"/>
            </p:cNvSpPr>
            <p:nvPr/>
          </p:nvSpPr>
          <p:spPr bwMode="auto">
            <a:xfrm flipH="1">
              <a:off x="1448" y="2571"/>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56" name="Rectangle 55"/>
            <p:cNvSpPr>
              <a:spLocks noChangeArrowheads="1"/>
            </p:cNvSpPr>
            <p:nvPr/>
          </p:nvSpPr>
          <p:spPr bwMode="auto">
            <a:xfrm>
              <a:off x="1203" y="2505"/>
              <a:ext cx="236"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100</a:t>
              </a:r>
              <a:endParaRPr lang="en-US" altLang="en-US" sz="2400"/>
            </a:p>
          </p:txBody>
        </p:sp>
        <p:sp>
          <p:nvSpPr>
            <p:cNvPr id="57" name="Line 61"/>
            <p:cNvSpPr>
              <a:spLocks noChangeShapeType="1"/>
            </p:cNvSpPr>
            <p:nvPr/>
          </p:nvSpPr>
          <p:spPr bwMode="auto">
            <a:xfrm flipH="1">
              <a:off x="1448" y="2385"/>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58" name="Rectangle 57"/>
            <p:cNvSpPr>
              <a:spLocks noChangeArrowheads="1"/>
            </p:cNvSpPr>
            <p:nvPr/>
          </p:nvSpPr>
          <p:spPr bwMode="auto">
            <a:xfrm>
              <a:off x="1203" y="2313"/>
              <a:ext cx="236"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120</a:t>
              </a:r>
              <a:endParaRPr lang="en-US" altLang="en-US" sz="2400"/>
            </a:p>
          </p:txBody>
        </p:sp>
        <p:sp>
          <p:nvSpPr>
            <p:cNvPr id="59" name="Line 63"/>
            <p:cNvSpPr>
              <a:spLocks noChangeShapeType="1"/>
            </p:cNvSpPr>
            <p:nvPr/>
          </p:nvSpPr>
          <p:spPr bwMode="auto">
            <a:xfrm flipH="1">
              <a:off x="1448" y="2194"/>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60" name="Rectangle 59"/>
            <p:cNvSpPr>
              <a:spLocks noChangeArrowheads="1"/>
            </p:cNvSpPr>
            <p:nvPr/>
          </p:nvSpPr>
          <p:spPr bwMode="auto">
            <a:xfrm>
              <a:off x="1203" y="2128"/>
              <a:ext cx="23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140</a:t>
              </a:r>
              <a:endParaRPr lang="en-US" altLang="en-US" sz="2400"/>
            </a:p>
          </p:txBody>
        </p:sp>
        <p:sp>
          <p:nvSpPr>
            <p:cNvPr id="61" name="Line 65"/>
            <p:cNvSpPr>
              <a:spLocks noChangeShapeType="1"/>
            </p:cNvSpPr>
            <p:nvPr/>
          </p:nvSpPr>
          <p:spPr bwMode="auto">
            <a:xfrm flipH="1">
              <a:off x="1448" y="2008"/>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62" name="Rectangle 61"/>
            <p:cNvSpPr>
              <a:spLocks noChangeArrowheads="1"/>
            </p:cNvSpPr>
            <p:nvPr/>
          </p:nvSpPr>
          <p:spPr bwMode="auto">
            <a:xfrm>
              <a:off x="1203" y="1936"/>
              <a:ext cx="23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160</a:t>
              </a:r>
              <a:endParaRPr lang="en-US" altLang="en-US" sz="2400"/>
            </a:p>
          </p:txBody>
        </p:sp>
        <p:sp>
          <p:nvSpPr>
            <p:cNvPr id="63" name="Line 67"/>
            <p:cNvSpPr>
              <a:spLocks noChangeShapeType="1"/>
            </p:cNvSpPr>
            <p:nvPr/>
          </p:nvSpPr>
          <p:spPr bwMode="auto">
            <a:xfrm flipH="1">
              <a:off x="1448" y="1817"/>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64" name="Rectangle 63"/>
            <p:cNvSpPr>
              <a:spLocks noChangeArrowheads="1"/>
            </p:cNvSpPr>
            <p:nvPr/>
          </p:nvSpPr>
          <p:spPr bwMode="auto">
            <a:xfrm>
              <a:off x="1203" y="1750"/>
              <a:ext cx="236"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180</a:t>
              </a:r>
              <a:endParaRPr lang="en-US" altLang="en-US" sz="2400"/>
            </a:p>
          </p:txBody>
        </p:sp>
        <p:sp>
          <p:nvSpPr>
            <p:cNvPr id="65" name="Line 69"/>
            <p:cNvSpPr>
              <a:spLocks noChangeShapeType="1"/>
            </p:cNvSpPr>
            <p:nvPr/>
          </p:nvSpPr>
          <p:spPr bwMode="auto">
            <a:xfrm flipH="1">
              <a:off x="1448" y="1631"/>
              <a:ext cx="72" cy="1"/>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66" name="Rectangle 65"/>
            <p:cNvSpPr>
              <a:spLocks noChangeArrowheads="1"/>
            </p:cNvSpPr>
            <p:nvPr/>
          </p:nvSpPr>
          <p:spPr bwMode="auto">
            <a:xfrm>
              <a:off x="1203" y="1559"/>
              <a:ext cx="23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200</a:t>
              </a:r>
              <a:endParaRPr lang="en-US" altLang="en-US" sz="2400"/>
            </a:p>
          </p:txBody>
        </p:sp>
        <p:sp>
          <p:nvSpPr>
            <p:cNvPr id="67" name="Rectangle 66"/>
            <p:cNvSpPr>
              <a:spLocks noChangeArrowheads="1"/>
            </p:cNvSpPr>
            <p:nvPr/>
          </p:nvSpPr>
          <p:spPr bwMode="auto">
            <a:xfrm>
              <a:off x="1814" y="1266"/>
              <a:ext cx="155" cy="155"/>
            </a:xfrm>
            <a:prstGeom prst="rect">
              <a:avLst/>
            </a:prstGeom>
            <a:solidFill>
              <a:srgbClr val="FFFF90"/>
            </a:solidFill>
            <a:ln w="0">
              <a:solidFill>
                <a:srgbClr val="000000"/>
              </a:solidFill>
              <a:miter lim="800000"/>
              <a:headEnd/>
              <a:tailEnd/>
            </a:ln>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68" name="Rectangle 67"/>
            <p:cNvSpPr>
              <a:spLocks noChangeArrowheads="1"/>
            </p:cNvSpPr>
            <p:nvPr/>
          </p:nvSpPr>
          <p:spPr bwMode="auto">
            <a:xfrm>
              <a:off x="2107" y="1272"/>
              <a:ext cx="755"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Aquaculture</a:t>
              </a:r>
              <a:endParaRPr lang="en-US" altLang="en-US" sz="2400"/>
            </a:p>
          </p:txBody>
        </p:sp>
        <p:sp>
          <p:nvSpPr>
            <p:cNvPr id="69" name="Rectangle 68"/>
            <p:cNvSpPr>
              <a:spLocks noChangeArrowheads="1"/>
            </p:cNvSpPr>
            <p:nvPr/>
          </p:nvSpPr>
          <p:spPr bwMode="auto">
            <a:xfrm>
              <a:off x="2970" y="1266"/>
              <a:ext cx="156" cy="155"/>
            </a:xfrm>
            <a:prstGeom prst="rect">
              <a:avLst/>
            </a:prstGeom>
            <a:solidFill>
              <a:srgbClr val="0000FF"/>
            </a:solidFill>
            <a:ln w="0">
              <a:solidFill>
                <a:srgbClr val="000000"/>
              </a:solidFill>
              <a:miter lim="800000"/>
              <a:headEnd/>
              <a:tailEnd/>
            </a:ln>
          </p:spPr>
          <p:txBody>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endParaRPr lang="en-CA"/>
            </a:p>
          </p:txBody>
        </p:sp>
        <p:sp>
          <p:nvSpPr>
            <p:cNvPr id="70" name="Rectangle 69"/>
            <p:cNvSpPr>
              <a:spLocks noChangeArrowheads="1"/>
            </p:cNvSpPr>
            <p:nvPr/>
          </p:nvSpPr>
          <p:spPr bwMode="auto">
            <a:xfrm>
              <a:off x="3263" y="1272"/>
              <a:ext cx="57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r>
                <a:rPr lang="en-US" altLang="en-US" sz="2400">
                  <a:solidFill>
                    <a:srgbClr val="FFFF00"/>
                  </a:solidFill>
                  <a:latin typeface="Arial" panose="020B0604020202020204" pitchFamily="34" charset="0"/>
                </a:rPr>
                <a:t>Fisheries</a:t>
              </a:r>
              <a:endParaRPr lang="en-US" altLang="en-US" sz="2400"/>
            </a:p>
          </p:txBody>
        </p:sp>
      </p:grpSp>
    </p:spTree>
    <p:extLst>
      <p:ext uri="{BB962C8B-B14F-4D97-AF65-F5344CB8AC3E}">
        <p14:creationId xmlns:p14="http://schemas.microsoft.com/office/powerpoint/2010/main" val="1860721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r>
              <a:rPr lang="en-CA" dirty="0">
                <a:hlinkClick r:id="rId2"/>
              </a:rPr>
              <a:t>https://</a:t>
            </a:r>
            <a:r>
              <a:rPr lang="en-CA" dirty="0" smtClean="0">
                <a:hlinkClick r:id="rId2"/>
              </a:rPr>
              <a:t>www.ted.com/talks/dan_barber_how_i_fell_in_love_with_a_fish?language=en</a:t>
            </a:r>
            <a:endParaRPr lang="en-CA" dirty="0" smtClean="0"/>
          </a:p>
          <a:p>
            <a:endParaRPr lang="en-CA" dirty="0"/>
          </a:p>
        </p:txBody>
      </p:sp>
    </p:spTree>
    <p:extLst>
      <p:ext uri="{BB962C8B-B14F-4D97-AF65-F5344CB8AC3E}">
        <p14:creationId xmlns:p14="http://schemas.microsoft.com/office/powerpoint/2010/main" val="932308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2180"/>
            <a:ext cx="10515600" cy="955252"/>
          </a:xfrm>
        </p:spPr>
        <p:txBody>
          <a:bodyPr/>
          <a:lstStyle/>
          <a:p>
            <a:r>
              <a:rPr lang="en-CA" dirty="0" smtClean="0"/>
              <a:t>Aquaculture Assignment </a:t>
            </a:r>
            <a:endParaRPr lang="en-CA" dirty="0"/>
          </a:p>
        </p:txBody>
      </p:sp>
      <p:sp>
        <p:nvSpPr>
          <p:cNvPr id="3" name="Content Placeholder 2"/>
          <p:cNvSpPr>
            <a:spLocks noGrp="1"/>
          </p:cNvSpPr>
          <p:nvPr>
            <p:ph idx="1"/>
          </p:nvPr>
        </p:nvSpPr>
        <p:spPr>
          <a:xfrm>
            <a:off x="1120000" y="1017432"/>
            <a:ext cx="10233800" cy="5244877"/>
          </a:xfrm>
        </p:spPr>
        <p:txBody>
          <a:bodyPr>
            <a:normAutofit fontScale="92500" lnSpcReduction="20000"/>
          </a:bodyPr>
          <a:lstStyle/>
          <a:p>
            <a:r>
              <a:rPr lang="en-CA" dirty="0" smtClean="0"/>
              <a:t>Aquaculture practices are controversial, at best!  Clearly a sustainable solution to our overfished and under pressure fisheries industry is needed, but is Aquaculture the right one?</a:t>
            </a:r>
          </a:p>
          <a:p>
            <a:endParaRPr lang="en-CA" dirty="0" smtClean="0"/>
          </a:p>
          <a:p>
            <a:r>
              <a:rPr lang="en-CA" dirty="0" smtClean="0"/>
              <a:t>As with all issues there are many positive and negative attributes that Aquaculture brings to the table.  </a:t>
            </a:r>
          </a:p>
          <a:p>
            <a:pPr lvl="1"/>
            <a:r>
              <a:rPr lang="en-CA" dirty="0"/>
              <a:t>Do you feel Aquaculture is a sustainable industry that can help our economy aid in replenishing our oceans? </a:t>
            </a:r>
          </a:p>
          <a:p>
            <a:pPr marL="457200" lvl="1" indent="0">
              <a:buNone/>
            </a:pPr>
            <a:r>
              <a:rPr lang="en-CA" dirty="0"/>
              <a:t>OR</a:t>
            </a:r>
          </a:p>
          <a:p>
            <a:pPr lvl="1"/>
            <a:r>
              <a:rPr lang="en-CA" dirty="0"/>
              <a:t>Do you feel it is a necessary evil that will further degrade our oceans and the environment without providing the predicted payoff?</a:t>
            </a:r>
          </a:p>
          <a:p>
            <a:endParaRPr lang="en-CA" dirty="0" smtClean="0"/>
          </a:p>
          <a:p>
            <a:endParaRPr lang="en-CA" dirty="0"/>
          </a:p>
          <a:p>
            <a:r>
              <a:rPr lang="en-CA" dirty="0" smtClean="0"/>
              <a:t>In this assignment you will express you position about Aquaculture in a 1-2 page opinion based paper.  Remember to back up your opinion with facts!  </a:t>
            </a:r>
          </a:p>
        </p:txBody>
      </p:sp>
    </p:spTree>
    <p:extLst>
      <p:ext uri="{BB962C8B-B14F-4D97-AF65-F5344CB8AC3E}">
        <p14:creationId xmlns:p14="http://schemas.microsoft.com/office/powerpoint/2010/main" val="3447261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Good:  Need for a Solution</a:t>
            </a:r>
            <a:endParaRPr lang="en-CA" dirty="0"/>
          </a:p>
        </p:txBody>
      </p:sp>
      <p:sp>
        <p:nvSpPr>
          <p:cNvPr id="3" name="Content Placeholder 2"/>
          <p:cNvSpPr>
            <a:spLocks noGrp="1"/>
          </p:cNvSpPr>
          <p:nvPr>
            <p:ph idx="1"/>
          </p:nvPr>
        </p:nvSpPr>
        <p:spPr/>
        <p:txBody>
          <a:bodyPr/>
          <a:lstStyle/>
          <a:p>
            <a:r>
              <a:rPr lang="en-CA" dirty="0" smtClean="0"/>
              <a:t>The world’s resources are limited; nowhere is that more clear than with seafood.</a:t>
            </a:r>
          </a:p>
          <a:p>
            <a:endParaRPr lang="en-CA" dirty="0"/>
          </a:p>
          <a:p>
            <a:r>
              <a:rPr lang="en-CA" dirty="0" smtClean="0"/>
              <a:t>Many of the global fisheries are fish at or beyond capacity, potentially facing collapse by 2050.</a:t>
            </a:r>
          </a:p>
          <a:p>
            <a:endParaRPr lang="en-CA" dirty="0"/>
          </a:p>
          <a:p>
            <a:r>
              <a:rPr lang="en-CA" dirty="0" smtClean="0"/>
              <a:t>Done right Aquaculture holds great promise to produce high quality, large volumes of seafood.</a:t>
            </a:r>
          </a:p>
        </p:txBody>
      </p:sp>
    </p:spTree>
    <p:extLst>
      <p:ext uri="{BB962C8B-B14F-4D97-AF65-F5344CB8AC3E}">
        <p14:creationId xmlns:p14="http://schemas.microsoft.com/office/powerpoint/2010/main" val="1730053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Economic Profile</a:t>
            </a:r>
            <a:endParaRPr lang="en-CA" dirty="0"/>
          </a:p>
        </p:txBody>
      </p:sp>
      <p:sp>
        <p:nvSpPr>
          <p:cNvPr id="3" name="Subtitle 2"/>
          <p:cNvSpPr>
            <a:spLocks noGrp="1"/>
          </p:cNvSpPr>
          <p:nvPr>
            <p:ph type="subTitle" idx="1"/>
          </p:nvPr>
        </p:nvSpPr>
        <p:spPr/>
        <p:txBody>
          <a:bodyPr>
            <a:normAutofit/>
          </a:bodyPr>
          <a:lstStyle/>
          <a:p>
            <a:r>
              <a:rPr lang="en-CA" sz="4400" dirty="0" smtClean="0"/>
              <a:t>Aquaculture in Eastern Canada</a:t>
            </a:r>
            <a:endParaRPr lang="en-CA" sz="4400" dirty="0"/>
          </a:p>
        </p:txBody>
      </p:sp>
      <p:pic>
        <p:nvPicPr>
          <p:cNvPr id="4" name="Picture 3" descr="EastPQ_AtlProv_ver2"/>
          <p:cNvPicPr>
            <a:picLocks noChangeAspect="1" noChangeArrowheads="1"/>
          </p:cNvPicPr>
          <p:nvPr/>
        </p:nvPicPr>
        <p:blipFill>
          <a:blip r:embed="rId2">
            <a:extLst>
              <a:ext uri="{28A0092B-C50C-407E-A947-70E740481C1C}">
                <a14:useLocalDpi xmlns:a14="http://schemas.microsoft.com/office/drawing/2010/main" val="0"/>
              </a:ext>
            </a:extLst>
          </a:blip>
          <a:srcRect l="984" t="31859" b="3177"/>
          <a:stretch>
            <a:fillRect/>
          </a:stretch>
        </p:blipFill>
        <p:spPr bwMode="auto">
          <a:xfrm>
            <a:off x="169402" y="193183"/>
            <a:ext cx="4444381" cy="3485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110981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366" y="365125"/>
            <a:ext cx="10967434" cy="1325563"/>
          </a:xfrm>
        </p:spPr>
        <p:txBody>
          <a:bodyPr>
            <a:normAutofit fontScale="90000"/>
          </a:bodyPr>
          <a:lstStyle/>
          <a:p>
            <a:r>
              <a:rPr lang="en-CA" dirty="0" smtClean="0"/>
              <a:t>Total Production &amp; Value: NB, NL, NS, PEI</a:t>
            </a:r>
            <a:endParaRPr lang="en-CA" dirty="0"/>
          </a:p>
        </p:txBody>
      </p:sp>
      <p:pic>
        <p:nvPicPr>
          <p:cNvPr id="4" name="Content Placeholder 3"/>
          <p:cNvPicPr>
            <a:picLocks noGrp="1" noChangeAspect="1"/>
          </p:cNvPicPr>
          <p:nvPr>
            <p:ph idx="1"/>
          </p:nvPr>
        </p:nvPicPr>
        <p:blipFill>
          <a:blip r:embed="rId2"/>
          <a:stretch>
            <a:fillRect/>
          </a:stretch>
        </p:blipFill>
        <p:spPr>
          <a:xfrm>
            <a:off x="2045043" y="2211991"/>
            <a:ext cx="7328421" cy="4351338"/>
          </a:xfrm>
          <a:prstGeom prst="rect">
            <a:avLst/>
          </a:prstGeom>
        </p:spPr>
      </p:pic>
    </p:spTree>
    <p:extLst>
      <p:ext uri="{BB962C8B-B14F-4D97-AF65-F5344CB8AC3E}">
        <p14:creationId xmlns:p14="http://schemas.microsoft.com/office/powerpoint/2010/main" val="3985151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Major Species Farmed by Volume 2004</a:t>
            </a:r>
            <a:endParaRPr lang="en-CA" dirty="0"/>
          </a:p>
        </p:txBody>
      </p:sp>
      <p:pic>
        <p:nvPicPr>
          <p:cNvPr id="4" name="Content Placeholder 3"/>
          <p:cNvPicPr>
            <a:picLocks noGrp="1" noChangeAspect="1"/>
          </p:cNvPicPr>
          <p:nvPr>
            <p:ph idx="1"/>
          </p:nvPr>
        </p:nvPicPr>
        <p:blipFill>
          <a:blip r:embed="rId2"/>
          <a:stretch>
            <a:fillRect/>
          </a:stretch>
        </p:blipFill>
        <p:spPr>
          <a:xfrm>
            <a:off x="3000252" y="2042880"/>
            <a:ext cx="6474071" cy="3916828"/>
          </a:xfrm>
          <a:prstGeom prst="rect">
            <a:avLst/>
          </a:prstGeom>
        </p:spPr>
      </p:pic>
    </p:spTree>
    <p:extLst>
      <p:ext uri="{BB962C8B-B14F-4D97-AF65-F5344CB8AC3E}">
        <p14:creationId xmlns:p14="http://schemas.microsoft.com/office/powerpoint/2010/main" val="3768940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Key Industry Drivers </a:t>
            </a:r>
            <a:endParaRPr lang="en-CA" dirty="0"/>
          </a:p>
        </p:txBody>
      </p:sp>
      <p:sp>
        <p:nvSpPr>
          <p:cNvPr id="3" name="Content Placeholder 2"/>
          <p:cNvSpPr>
            <a:spLocks noGrp="1"/>
          </p:cNvSpPr>
          <p:nvPr>
            <p:ph idx="1"/>
          </p:nvPr>
        </p:nvSpPr>
        <p:spPr/>
        <p:txBody>
          <a:bodyPr>
            <a:normAutofit fontScale="77500" lnSpcReduction="20000"/>
          </a:bodyPr>
          <a:lstStyle/>
          <a:p>
            <a:r>
              <a:rPr lang="en-CA" altLang="en-US" sz="4400" i="1" dirty="0">
                <a:effectLst>
                  <a:outerShdw blurRad="38100" dist="38100" dir="2700000" algn="tl">
                    <a:srgbClr val="000000"/>
                  </a:outerShdw>
                </a:effectLst>
              </a:rPr>
              <a:t>Rural Based</a:t>
            </a:r>
          </a:p>
          <a:p>
            <a:r>
              <a:rPr lang="en-US" altLang="en-US" dirty="0"/>
              <a:t>Providing an Economic Alternative for Rural &amp; Coastal Communities.</a:t>
            </a:r>
          </a:p>
          <a:p>
            <a:r>
              <a:rPr lang="en-US" altLang="en-US" dirty="0"/>
              <a:t>Residents can stay, &amp; educated young people can return, to their communities.</a:t>
            </a:r>
            <a:endParaRPr lang="en-US" altLang="en-US" sz="3200" dirty="0"/>
          </a:p>
          <a:p>
            <a:endParaRPr lang="en-CA" altLang="en-US" sz="2400" i="1" dirty="0">
              <a:effectLst>
                <a:outerShdw blurRad="38100" dist="38100" dir="2700000" algn="tl">
                  <a:srgbClr val="000000"/>
                </a:outerShdw>
              </a:effectLst>
            </a:endParaRPr>
          </a:p>
          <a:p>
            <a:r>
              <a:rPr lang="en-CA" altLang="en-US" sz="4400" i="1" dirty="0">
                <a:effectLst>
                  <a:outerShdw blurRad="38100" dist="38100" dir="2700000" algn="tl">
                    <a:srgbClr val="000000"/>
                  </a:outerShdw>
                </a:effectLst>
              </a:rPr>
              <a:t>Science Based</a:t>
            </a:r>
          </a:p>
          <a:p>
            <a:r>
              <a:rPr lang="en-US" altLang="en-US" dirty="0"/>
              <a:t>Highly Efficient Producer of Protein using Science &amp; Technology.</a:t>
            </a:r>
          </a:p>
          <a:p>
            <a:endParaRPr lang="en-CA" altLang="en-US" sz="2400" i="1" dirty="0">
              <a:effectLst>
                <a:outerShdw blurRad="38100" dist="38100" dir="2700000" algn="tl">
                  <a:srgbClr val="000000"/>
                </a:outerShdw>
              </a:effectLst>
            </a:endParaRPr>
          </a:p>
          <a:p>
            <a:r>
              <a:rPr lang="en-CA" altLang="en-US" sz="4400" i="1" dirty="0">
                <a:effectLst>
                  <a:outerShdw blurRad="38100" dist="38100" dir="2700000" algn="tl">
                    <a:srgbClr val="000000"/>
                  </a:outerShdw>
                </a:effectLst>
              </a:rPr>
              <a:t>Market Based</a:t>
            </a:r>
          </a:p>
          <a:p>
            <a:r>
              <a:rPr lang="en-CA" altLang="en-US" dirty="0"/>
              <a:t>Food Industry - G</a:t>
            </a:r>
            <a:r>
              <a:rPr lang="en-US" altLang="en-US" dirty="0"/>
              <a:t>rowing Demand by Consumers.</a:t>
            </a:r>
            <a:r>
              <a:rPr lang="en-CA" altLang="en-US" i="1" dirty="0">
                <a:effectLst>
                  <a:outerShdw blurRad="38100" dist="38100" dir="2700000" algn="tl">
                    <a:srgbClr val="000000"/>
                  </a:outerShdw>
                </a:effectLst>
              </a:rPr>
              <a:t> </a:t>
            </a:r>
          </a:p>
          <a:p>
            <a:r>
              <a:rPr lang="en-CA" altLang="en-US" dirty="0"/>
              <a:t>Producing</a:t>
            </a:r>
            <a:r>
              <a:rPr lang="en-US" altLang="en-US" dirty="0"/>
              <a:t> High Quality, Safe, Nutritious, products</a:t>
            </a:r>
            <a:r>
              <a:rPr lang="en-CA" altLang="en-US" dirty="0"/>
              <a:t> year round. </a:t>
            </a:r>
            <a:endParaRPr lang="en-US" altLang="en-US" dirty="0"/>
          </a:p>
          <a:p>
            <a:endParaRPr lang="en-CA" dirty="0"/>
          </a:p>
        </p:txBody>
      </p:sp>
    </p:spTree>
    <p:extLst>
      <p:ext uri="{BB962C8B-B14F-4D97-AF65-F5344CB8AC3E}">
        <p14:creationId xmlns:p14="http://schemas.microsoft.com/office/powerpoint/2010/main" val="3789610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570" y="9178"/>
            <a:ext cx="10515600" cy="948520"/>
          </a:xfrm>
        </p:spPr>
        <p:txBody>
          <a:bodyPr>
            <a:normAutofit/>
          </a:bodyPr>
          <a:lstStyle/>
          <a:p>
            <a:r>
              <a:rPr lang="en-CA" sz="4800" dirty="0" smtClean="0"/>
              <a:t>Faces of the Industry </a:t>
            </a:r>
            <a:endParaRPr lang="en-CA" sz="4800" dirty="0"/>
          </a:p>
        </p:txBody>
      </p:sp>
      <p:pic>
        <p:nvPicPr>
          <p:cNvPr id="4" name="Content Placeholder 3" descr="EmballageFilet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66319" y="1130160"/>
            <a:ext cx="3826897" cy="2688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4"/>
          <p:cNvSpPr/>
          <p:nvPr/>
        </p:nvSpPr>
        <p:spPr>
          <a:xfrm>
            <a:off x="1595109" y="1407353"/>
            <a:ext cx="1075936" cy="369332"/>
          </a:xfrm>
          <a:prstGeom prst="rect">
            <a:avLst/>
          </a:prstGeom>
        </p:spPr>
        <p:txBody>
          <a:bodyPr wrap="none">
            <a:spAutoFit/>
          </a:bodyPr>
          <a:lstStyle/>
          <a:p>
            <a:pPr>
              <a:spcBef>
                <a:spcPct val="50000"/>
              </a:spcBef>
            </a:pPr>
            <a:r>
              <a:rPr lang="en-US" altLang="en-US" i="1" u="sng" dirty="0"/>
              <a:t>Processor</a:t>
            </a:r>
          </a:p>
        </p:txBody>
      </p:sp>
      <p:pic>
        <p:nvPicPr>
          <p:cNvPr id="6" name="Picture 5" descr="remi and diver from s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677" y="1134595"/>
            <a:ext cx="3867262" cy="2683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NL Aquaculture NAIA 0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6319" y="3915924"/>
            <a:ext cx="3826897" cy="28697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asse_pearl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3551" y="3915924"/>
            <a:ext cx="2592388" cy="2881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table"/>
          <p:cNvPicPr>
            <a:picLocks noChangeAspect="1"/>
          </p:cNvPicPr>
          <p:nvPr/>
        </p:nvPicPr>
        <p:blipFill>
          <a:blip r:embed="rId6"/>
          <a:stretch>
            <a:fillRect/>
          </a:stretch>
        </p:blipFill>
        <p:spPr>
          <a:xfrm>
            <a:off x="4436268" y="2228374"/>
            <a:ext cx="3319463" cy="2401253"/>
          </a:xfrm>
          <a:prstGeom prst="rect">
            <a:avLst/>
          </a:prstGeom>
        </p:spPr>
      </p:pic>
      <p:sp>
        <p:nvSpPr>
          <p:cNvPr id="10" name="Text Box 224"/>
          <p:cNvSpPr txBox="1">
            <a:spLocks noChangeArrowheads="1"/>
          </p:cNvSpPr>
          <p:nvPr/>
        </p:nvSpPr>
        <p:spPr bwMode="auto">
          <a:xfrm>
            <a:off x="5450502" y="4912136"/>
            <a:ext cx="1655763" cy="14747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Tahoma" panose="020B0604030504040204" pitchFamily="34" charset="0"/>
                <a:ea typeface="+mn-ea"/>
                <a:cs typeface="+mn-cs"/>
              </a:defRPr>
            </a:lvl5pPr>
            <a:lvl6pPr marL="2286000" algn="l" defTabSz="914400" rtl="0" eaLnBrk="1" latinLnBrk="0" hangingPunct="1">
              <a:defRPr sz="1600" kern="1200">
                <a:solidFill>
                  <a:schemeClr val="tx1"/>
                </a:solidFill>
                <a:latin typeface="Tahoma" panose="020B0604030504040204" pitchFamily="34" charset="0"/>
                <a:ea typeface="+mn-ea"/>
                <a:cs typeface="+mn-cs"/>
              </a:defRPr>
            </a:lvl6pPr>
            <a:lvl7pPr marL="2743200" algn="l" defTabSz="914400" rtl="0" eaLnBrk="1" latinLnBrk="0" hangingPunct="1">
              <a:defRPr sz="1600" kern="1200">
                <a:solidFill>
                  <a:schemeClr val="tx1"/>
                </a:solidFill>
                <a:latin typeface="Tahoma" panose="020B0604030504040204" pitchFamily="34" charset="0"/>
                <a:ea typeface="+mn-ea"/>
                <a:cs typeface="+mn-cs"/>
              </a:defRPr>
            </a:lvl7pPr>
            <a:lvl8pPr marL="3200400" algn="l" defTabSz="914400" rtl="0" eaLnBrk="1" latinLnBrk="0" hangingPunct="1">
              <a:defRPr sz="1600" kern="1200">
                <a:solidFill>
                  <a:schemeClr val="tx1"/>
                </a:solidFill>
                <a:latin typeface="Tahoma" panose="020B0604030504040204" pitchFamily="34" charset="0"/>
                <a:ea typeface="+mn-ea"/>
                <a:cs typeface="+mn-cs"/>
              </a:defRPr>
            </a:lvl8pPr>
            <a:lvl9pPr marL="3657600" algn="l" defTabSz="914400" rtl="0" eaLnBrk="1" latinLnBrk="0" hangingPunct="1">
              <a:defRPr sz="1600" kern="1200">
                <a:solidFill>
                  <a:schemeClr val="tx1"/>
                </a:solidFill>
                <a:latin typeface="Tahoma" panose="020B0604030504040204" pitchFamily="34" charset="0"/>
                <a:ea typeface="+mn-ea"/>
                <a:cs typeface="+mn-cs"/>
              </a:defRPr>
            </a:lvl9pPr>
          </a:lstStyle>
          <a:p>
            <a:pPr algn="ctr">
              <a:spcBef>
                <a:spcPct val="50000"/>
              </a:spcBef>
            </a:pPr>
            <a:r>
              <a:rPr lang="en-US" altLang="en-US" sz="1800" u="sng" dirty="0"/>
              <a:t>75% of industry employees are under 40 years of age.</a:t>
            </a:r>
          </a:p>
        </p:txBody>
      </p:sp>
      <p:sp>
        <p:nvSpPr>
          <p:cNvPr id="11" name="Rectangle 10"/>
          <p:cNvSpPr/>
          <p:nvPr/>
        </p:nvSpPr>
        <p:spPr>
          <a:xfrm>
            <a:off x="1595109" y="3990819"/>
            <a:ext cx="1080745" cy="369332"/>
          </a:xfrm>
          <a:prstGeom prst="rect">
            <a:avLst/>
          </a:prstGeom>
        </p:spPr>
        <p:txBody>
          <a:bodyPr wrap="none">
            <a:spAutoFit/>
          </a:bodyPr>
          <a:lstStyle/>
          <a:p>
            <a:pPr>
              <a:spcBef>
                <a:spcPct val="50000"/>
              </a:spcBef>
            </a:pPr>
            <a:r>
              <a:rPr lang="en-US" altLang="en-US" i="1" u="sng" dirty="0"/>
              <a:t>Biologists</a:t>
            </a:r>
          </a:p>
        </p:txBody>
      </p:sp>
      <p:sp>
        <p:nvSpPr>
          <p:cNvPr id="12" name="Rectangle 11"/>
          <p:cNvSpPr/>
          <p:nvPr/>
        </p:nvSpPr>
        <p:spPr>
          <a:xfrm>
            <a:off x="8255287" y="3990819"/>
            <a:ext cx="1260858" cy="369332"/>
          </a:xfrm>
          <a:prstGeom prst="rect">
            <a:avLst/>
          </a:prstGeom>
        </p:spPr>
        <p:txBody>
          <a:bodyPr wrap="none">
            <a:spAutoFit/>
          </a:bodyPr>
          <a:lstStyle/>
          <a:p>
            <a:pPr>
              <a:spcBef>
                <a:spcPct val="50000"/>
              </a:spcBef>
            </a:pPr>
            <a:r>
              <a:rPr lang="en-US" altLang="en-US" i="1" dirty="0"/>
              <a:t>Technicians</a:t>
            </a:r>
          </a:p>
        </p:txBody>
      </p:sp>
      <p:sp>
        <p:nvSpPr>
          <p:cNvPr id="13" name="Rectangle 12"/>
          <p:cNvSpPr/>
          <p:nvPr/>
        </p:nvSpPr>
        <p:spPr>
          <a:xfrm>
            <a:off x="8437580" y="3059668"/>
            <a:ext cx="671979" cy="369332"/>
          </a:xfrm>
          <a:prstGeom prst="rect">
            <a:avLst/>
          </a:prstGeom>
        </p:spPr>
        <p:txBody>
          <a:bodyPr wrap="none">
            <a:spAutoFit/>
          </a:bodyPr>
          <a:lstStyle/>
          <a:p>
            <a:pPr>
              <a:spcBef>
                <a:spcPct val="50000"/>
              </a:spcBef>
            </a:pPr>
            <a:r>
              <a:rPr lang="en-US" altLang="en-US" i="1" dirty="0"/>
              <a:t>Diver</a:t>
            </a:r>
          </a:p>
        </p:txBody>
      </p:sp>
    </p:spTree>
    <p:extLst>
      <p:ext uri="{BB962C8B-B14F-4D97-AF65-F5344CB8AC3E}">
        <p14:creationId xmlns:p14="http://schemas.microsoft.com/office/powerpoint/2010/main" val="53235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8121" y="1017678"/>
            <a:ext cx="9144000" cy="1641490"/>
          </a:xfrm>
        </p:spPr>
        <p:txBody>
          <a:bodyPr>
            <a:normAutofit/>
          </a:bodyPr>
          <a:lstStyle/>
          <a:p>
            <a:r>
              <a:rPr lang="en-CA" sz="7200" dirty="0" smtClean="0"/>
              <a:t>Science Based Industry </a:t>
            </a:r>
            <a:endParaRPr lang="en-CA" sz="7200" dirty="0"/>
          </a:p>
        </p:txBody>
      </p:sp>
      <p:sp>
        <p:nvSpPr>
          <p:cNvPr id="3" name="Subtitle 2"/>
          <p:cNvSpPr>
            <a:spLocks noGrp="1"/>
          </p:cNvSpPr>
          <p:nvPr>
            <p:ph type="subTitle" idx="1"/>
          </p:nvPr>
        </p:nvSpPr>
        <p:spPr>
          <a:xfrm>
            <a:off x="368121" y="1905143"/>
            <a:ext cx="9144000" cy="754025"/>
          </a:xfrm>
        </p:spPr>
        <p:txBody>
          <a:bodyPr/>
          <a:lstStyle/>
          <a:p>
            <a:endParaRPr lang="en-CA"/>
          </a:p>
        </p:txBody>
      </p:sp>
      <p:pic>
        <p:nvPicPr>
          <p:cNvPr id="4" name="Picture 3" descr="Pict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0794" y="2870144"/>
            <a:ext cx="5023198" cy="353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1461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TC104033923[[fn=Depth]]</Template>
  <TotalTime>1379</TotalTime>
  <Words>744</Words>
  <Application>Microsoft Office PowerPoint</Application>
  <PresentationFormat>Widescreen</PresentationFormat>
  <Paragraphs>103</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Corbel</vt:lpstr>
      <vt:lpstr>Tahoma</vt:lpstr>
      <vt:lpstr>Depth</vt:lpstr>
      <vt:lpstr>The Good, the Bad and the  Ugly of  Aquaculture</vt:lpstr>
      <vt:lpstr>World Seafood Production (FAO)</vt:lpstr>
      <vt:lpstr>The Good:  Need for a Solution</vt:lpstr>
      <vt:lpstr>Economic Profile</vt:lpstr>
      <vt:lpstr>Total Production &amp; Value: NB, NL, NS, PEI</vt:lpstr>
      <vt:lpstr>Major Species Farmed by Volume 2004</vt:lpstr>
      <vt:lpstr>Key Industry Drivers </vt:lpstr>
      <vt:lpstr>Faces of the Industry </vt:lpstr>
      <vt:lpstr>Science Based Industry </vt:lpstr>
      <vt:lpstr>Aquaculture Education &amp; Research Institutions</vt:lpstr>
      <vt:lpstr>Monitoring and Sustainability </vt:lpstr>
      <vt:lpstr>Market Based Industry </vt:lpstr>
      <vt:lpstr>The Bad: New Practice </vt:lpstr>
      <vt:lpstr>Habitat Degradation</vt:lpstr>
      <vt:lpstr>Fish Meal </vt:lpstr>
      <vt:lpstr>Introduction of Exotics</vt:lpstr>
      <vt:lpstr>Spawning Difficulties </vt:lpstr>
      <vt:lpstr>Diseases</vt:lpstr>
      <vt:lpstr>Pollution</vt:lpstr>
      <vt:lpstr>PowerPoint Presentation</vt:lpstr>
      <vt:lpstr>Aquaculture Assignment </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Density of Seawater</dc:title>
  <dc:creator>Techology Support</dc:creator>
  <cp:lastModifiedBy>Techology Support</cp:lastModifiedBy>
  <cp:revision>85</cp:revision>
  <dcterms:created xsi:type="dcterms:W3CDTF">2014-09-23T11:43:17Z</dcterms:created>
  <dcterms:modified xsi:type="dcterms:W3CDTF">2016-01-14T13:18:59Z</dcterms:modified>
</cp:coreProperties>
</file>