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2"/>
  </p:notesMasterIdLst>
  <p:sldIdLst>
    <p:sldId id="295" r:id="rId2"/>
    <p:sldId id="387" r:id="rId3"/>
    <p:sldId id="389" r:id="rId4"/>
    <p:sldId id="391" r:id="rId5"/>
    <p:sldId id="392" r:id="rId6"/>
    <p:sldId id="393" r:id="rId7"/>
    <p:sldId id="435" r:id="rId8"/>
    <p:sldId id="436" r:id="rId9"/>
    <p:sldId id="395" r:id="rId10"/>
    <p:sldId id="396" r:id="rId11"/>
    <p:sldId id="437" r:id="rId12"/>
    <p:sldId id="438" r:id="rId13"/>
    <p:sldId id="412" r:id="rId14"/>
    <p:sldId id="416" r:id="rId15"/>
    <p:sldId id="413" r:id="rId16"/>
    <p:sldId id="414" r:id="rId17"/>
    <p:sldId id="417" r:id="rId18"/>
    <p:sldId id="418" r:id="rId19"/>
    <p:sldId id="419" r:id="rId20"/>
    <p:sldId id="398" r:id="rId21"/>
    <p:sldId id="399" r:id="rId22"/>
    <p:sldId id="400" r:id="rId23"/>
    <p:sldId id="450" r:id="rId24"/>
    <p:sldId id="451" r:id="rId25"/>
    <p:sldId id="452" r:id="rId26"/>
    <p:sldId id="453" r:id="rId27"/>
    <p:sldId id="439" r:id="rId28"/>
    <p:sldId id="403" r:id="rId29"/>
    <p:sldId id="404" r:id="rId30"/>
    <p:sldId id="440" r:id="rId31"/>
    <p:sldId id="441" r:id="rId32"/>
    <p:sldId id="406" r:id="rId33"/>
    <p:sldId id="407" r:id="rId34"/>
    <p:sldId id="408" r:id="rId35"/>
    <p:sldId id="409" r:id="rId36"/>
    <p:sldId id="442" r:id="rId37"/>
    <p:sldId id="444" r:id="rId38"/>
    <p:sldId id="445" r:id="rId39"/>
    <p:sldId id="420" r:id="rId40"/>
    <p:sldId id="421" r:id="rId41"/>
    <p:sldId id="422" r:id="rId42"/>
    <p:sldId id="447" r:id="rId43"/>
    <p:sldId id="424" r:id="rId44"/>
    <p:sldId id="426" r:id="rId45"/>
    <p:sldId id="448" r:id="rId46"/>
    <p:sldId id="428" r:id="rId47"/>
    <p:sldId id="449" r:id="rId48"/>
    <p:sldId id="429" r:id="rId49"/>
    <p:sldId id="455" r:id="rId50"/>
    <p:sldId id="454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949BC-A425-4B6A-BA63-AF81B7DAD15A}" type="datetimeFigureOut">
              <a:rPr lang="en-CA" smtClean="0"/>
              <a:t>06/01/2016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7F26-15E8-422A-980F-289A324D71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91E92C-6D0B-4EBD-9CFD-0F99F970159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17.13 World population, commercial fishing, and aquaculture (fish farming).</a:t>
            </a:r>
          </a:p>
        </p:txBody>
      </p:sp>
    </p:spTree>
    <p:extLst>
      <p:ext uri="{BB962C8B-B14F-4D97-AF65-F5344CB8AC3E}">
        <p14:creationId xmlns:p14="http://schemas.microsoft.com/office/powerpoint/2010/main" val="349964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0F4B4A-8DE8-49A8-A866-896FB91A80EB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E829384-B80E-4E09-86FE-DAABF026C72D}" type="slidenum">
              <a:rPr lang="en-US" altLang="en-US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7388"/>
            <a:ext cx="6096000" cy="34290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1426" tIns="45714" rIns="91426" bIns="45714"/>
          <a:lstStyle/>
          <a:p>
            <a:pPr eaLnBrk="1" hangingPunct="1"/>
            <a:r>
              <a:rPr lang="el-GR" altLang="en-US" b="1" smtClean="0">
                <a:solidFill>
                  <a:srgbClr val="000000"/>
                </a:solidFill>
                <a:cs typeface="Arial" panose="020B0604020202020204" pitchFamily="34" charset="0"/>
              </a:rPr>
              <a:t>Figure 15.26: </a:t>
            </a:r>
            <a:r>
              <a:rPr lang="el-GR" altLang="en-US" smtClean="0">
                <a:solidFill>
                  <a:srgbClr val="000000"/>
                </a:solidFill>
                <a:cs typeface="Arial" panose="020B0604020202020204" pitchFamily="34" charset="0"/>
              </a:rPr>
              <a:t>Sea lions (seen here) and seals die by the thousands each year after becoming entangled in plastic debris, especially discarded and broken fishing nets.</a:t>
            </a:r>
          </a:p>
        </p:txBody>
      </p:sp>
    </p:spTree>
    <p:extLst>
      <p:ext uri="{BB962C8B-B14F-4D97-AF65-F5344CB8AC3E}">
        <p14:creationId xmlns:p14="http://schemas.microsoft.com/office/powerpoint/2010/main" val="1848298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C2D6CC-9BD1-4A8D-803A-9246509D196D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Figure 17.23 An abandoned plastic fishing net drapes the inter-tidal zone at remote Clarion Island, Revillagigedo Islands, Mexico. Before being stranded here, this net may have entangled fish and marine mammals for years.</a:t>
            </a:r>
          </a:p>
        </p:txBody>
      </p:sp>
    </p:spTree>
    <p:extLst>
      <p:ext uri="{BB962C8B-B14F-4D97-AF65-F5344CB8AC3E}">
        <p14:creationId xmlns:p14="http://schemas.microsoft.com/office/powerpoint/2010/main" val="332050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8887AA-EE0F-4D86-9808-911526AA4E2C}" type="slidenum">
              <a:rPr lang="en-US" altLang="en-US" smtClean="0"/>
              <a:pPr/>
              <a:t>35</a:t>
            </a:fld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Facts on file science online</a:t>
            </a:r>
          </a:p>
        </p:txBody>
      </p:sp>
    </p:spTree>
    <p:extLst>
      <p:ext uri="{BB962C8B-B14F-4D97-AF65-F5344CB8AC3E}">
        <p14:creationId xmlns:p14="http://schemas.microsoft.com/office/powerpoint/2010/main" val="72522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rb.homedns.org/nwp/storycode/ted-web/large-6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globe.com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law.umkc.edu/faculty/profiles/glesnerfines/bgf_logo.gi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CTNvuijQY" TargetMode="External"/><Relationship Id="rId2" Type="http://schemas.openxmlformats.org/officeDocument/2006/relationships/hyperlink" Target="http://www.youtube.com/watch?v=VxacxShp3LY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ceder.jrc.cec.eu.int/fisheries/shrimps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0"/>
            <a:ext cx="9144001" cy="685907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Overfishing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" y="0"/>
            <a:ext cx="5138670" cy="34257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" y="3423918"/>
            <a:ext cx="5138670" cy="34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44036" name="Picture 5" descr="99265-050-87DC20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827088"/>
            <a:ext cx="828675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9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4572"/>
            <a:ext cx="10515600" cy="1325563"/>
          </a:xfrm>
        </p:spPr>
        <p:txBody>
          <a:bodyPr/>
          <a:lstStyle/>
          <a:p>
            <a:pPr eaLnBrk="1" hangingPunct="1"/>
            <a:r>
              <a:rPr lang="en-CA" altLang="en-US" sz="4000" dirty="0"/>
              <a:t>What are some consequences of over fishing?</a:t>
            </a:r>
            <a:endParaRPr lang="en-US" altLang="en-US" sz="40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6068" y="1350135"/>
            <a:ext cx="7021132" cy="477602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Much more complicated than reduction of one species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Trophic interactions</a:t>
            </a:r>
            <a:endParaRPr lang="en-US" altLang="en-US" sz="3200" dirty="0">
              <a:solidFill>
                <a:schemeClr val="tx1"/>
              </a:solidFill>
            </a:endParaRPr>
          </a:p>
          <a:p>
            <a:pPr lvl="1" eaLnBrk="1" hangingPunct="1"/>
            <a:r>
              <a:rPr lang="en-US" altLang="en-US" sz="3200" dirty="0">
                <a:solidFill>
                  <a:schemeClr val="tx1"/>
                </a:solidFill>
              </a:rPr>
              <a:t>Examples: Salmon, killer whale, sea otter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Change in ecosystem structure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Loss of biodiversity</a:t>
            </a:r>
          </a:p>
          <a:p>
            <a:pPr eaLnBrk="1" hangingPunct="1"/>
            <a:endParaRPr lang="en-US" altLang="en-US" sz="3200" dirty="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10244" name="Picture 7" descr="Food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5" b="-381"/>
          <a:stretch>
            <a:fillRect/>
          </a:stretch>
        </p:blipFill>
        <p:spPr bwMode="auto">
          <a:xfrm>
            <a:off x="8667482" y="1350135"/>
            <a:ext cx="1905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Consequences…By - Catch!</a:t>
            </a:r>
            <a:endParaRPr lang="en-US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By-catch </a:t>
            </a:r>
            <a:r>
              <a:rPr lang="en-US" altLang="en-US" sz="3200" dirty="0">
                <a:solidFill>
                  <a:schemeClr val="tx1"/>
                </a:solidFill>
              </a:rPr>
              <a:t>is all non-target species caught with target species whether retained then sold or discarded 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Example:  Dolphins </a:t>
            </a:r>
            <a:r>
              <a:rPr lang="en-US" altLang="en-US" dirty="0">
                <a:solidFill>
                  <a:schemeClr val="tx1"/>
                </a:solidFill>
              </a:rPr>
              <a:t>caught in tuna nets. 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Often </a:t>
            </a:r>
            <a:r>
              <a:rPr lang="en-US" altLang="en-US" sz="3200" dirty="0">
                <a:solidFill>
                  <a:schemeClr val="tx1"/>
                </a:solidFill>
              </a:rPr>
              <a:t>a problem with widespread use of unselective fishing gear</a:t>
            </a:r>
          </a:p>
          <a:p>
            <a:pPr eaLnBrk="1" hangingPunct="1"/>
            <a:endParaRPr lang="en-US" altLang="en-US" sz="32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tx1"/>
                </a:solidFill>
              </a:rPr>
              <a:t>Bottom </a:t>
            </a:r>
            <a:r>
              <a:rPr lang="en-US" altLang="en-US" sz="3200" dirty="0">
                <a:solidFill>
                  <a:schemeClr val="tx1"/>
                </a:solidFill>
              </a:rPr>
              <a:t>trawling disturbs everything on the ocean </a:t>
            </a:r>
            <a:r>
              <a:rPr lang="en-US" altLang="en-US" sz="3200" dirty="0" smtClean="0">
                <a:solidFill>
                  <a:schemeClr val="tx1"/>
                </a:solidFill>
              </a:rPr>
              <a:t>floor!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4"/>
          <p:cNvSpPr>
            <a:spLocks noGrp="1"/>
          </p:cNvSpPr>
          <p:nvPr>
            <p:ph type="title" idx="4294967295"/>
          </p:nvPr>
        </p:nvSpPr>
        <p:spPr>
          <a:xfrm>
            <a:off x="838199" y="10808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Incidental Catch or Bycatch 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4294967295"/>
          </p:nvPr>
        </p:nvSpPr>
        <p:spPr>
          <a:xfrm>
            <a:off x="1618456" y="1809840"/>
            <a:ext cx="8955087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Bycatch </a:t>
            </a:r>
            <a:r>
              <a:rPr lang="en-US" altLang="en-US" dirty="0"/>
              <a:t>may be up to 8 times more than the intended catch. </a:t>
            </a:r>
            <a:r>
              <a:rPr lang="en-US" altLang="en-US" dirty="0" smtClean="0"/>
              <a:t>Birds, turtles, dolphins, sharks</a:t>
            </a:r>
          </a:p>
        </p:txBody>
      </p:sp>
      <p:pic>
        <p:nvPicPr>
          <p:cNvPr id="61444" name="Picture 4" descr="1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3016250"/>
            <a:ext cx="46291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 descr="http://norb.homedns.org/nwp/storycode/ted-web/thumbnails/thumb-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1" y="3887789"/>
            <a:ext cx="29495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0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62175" y="180975"/>
          <a:ext cx="7861300" cy="559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Bitmap Image" r:id="rId3" imgW="2381582" imgH="1695687" progId="Paint.Picture">
                  <p:embed/>
                </p:oleObj>
              </mc:Choice>
              <mc:Fallback>
                <p:oleObj name="Bitmap Image" r:id="rId3" imgW="2381582" imgH="169568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80975"/>
                        <a:ext cx="7861300" cy="559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52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62468" name="Picture 5" descr="Stephen_McGowanMarinePhoto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1" y="495300"/>
            <a:ext cx="73628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1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Object 4"/>
          <p:cNvGraphicFramePr>
            <a:graphicFrameLocks noChangeAspect="1"/>
          </p:cNvGraphicFramePr>
          <p:nvPr/>
        </p:nvGraphicFramePr>
        <p:xfrm>
          <a:off x="3992563" y="165101"/>
          <a:ext cx="4095750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3" imgW="2591162" imgH="3933333" progId="Paint.Picture">
                  <p:embed/>
                </p:oleObj>
              </mc:Choice>
              <mc:Fallback>
                <p:oleObj name="Bitmap Image" r:id="rId3" imgW="2591162" imgH="3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563" y="165101"/>
                        <a:ext cx="4095750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9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1" descr="15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64" y="26989"/>
            <a:ext cx="4840287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3" hidden="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24995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17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539875"/>
            <a:ext cx="72183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6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840164" y="139701"/>
          <a:ext cx="4721225" cy="585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Bitmap Image" r:id="rId3" imgW="3809524" imgH="4723810" progId="Paint.Picture">
                  <p:embed/>
                </p:oleObj>
              </mc:Choice>
              <mc:Fallback>
                <p:oleObj name="Bitmap Image" r:id="rId3" imgW="3809524" imgH="4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4" y="139701"/>
                        <a:ext cx="4721225" cy="585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20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“fishing”?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Exploitation of marine </a:t>
            </a:r>
            <a:r>
              <a:rPr lang="en-US" altLang="en-US" b="1" dirty="0">
                <a:solidFill>
                  <a:schemeClr val="tx1"/>
                </a:solidFill>
              </a:rPr>
              <a:t>organisms</a:t>
            </a:r>
            <a:r>
              <a:rPr lang="en-US" altLang="en-US" dirty="0">
                <a:solidFill>
                  <a:schemeClr val="tx1"/>
                </a:solidFill>
              </a:rPr>
              <a:t> for sustenance, profit, or fun.</a:t>
            </a:r>
          </a:p>
          <a:p>
            <a:endParaRPr lang="en-CA" altLang="en-US" u="sng" dirty="0" smtClean="0"/>
          </a:p>
          <a:p>
            <a:r>
              <a:rPr lang="en-CA" altLang="en-US" u="sng" dirty="0" smtClean="0"/>
              <a:t>Examples</a:t>
            </a:r>
            <a:r>
              <a:rPr lang="en-CA" altLang="en-US" u="sng" dirty="0"/>
              <a:t>:</a:t>
            </a:r>
          </a:p>
          <a:p>
            <a:endParaRPr lang="en-US" altLang="en-US" u="sng" dirty="0"/>
          </a:p>
          <a:p>
            <a:pPr lvl="1"/>
            <a:r>
              <a:rPr lang="en-US" altLang="en-US" sz="2800" dirty="0"/>
              <a:t>Fish (cod, halibut, salmon, redfish, stripped bass)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Shellfish (</a:t>
            </a:r>
            <a:r>
              <a:rPr lang="en-US" altLang="en-US" sz="2800" dirty="0"/>
              <a:t>Mollusks - clams, scallops, oysters )       </a:t>
            </a:r>
            <a:endParaRPr lang="en-US" altLang="en-US" sz="2800" dirty="0" smtClean="0"/>
          </a:p>
          <a:p>
            <a:pPr lvl="1"/>
            <a:r>
              <a:rPr lang="en-US" altLang="en-US" sz="2800" dirty="0" smtClean="0"/>
              <a:t>Crustaceans (</a:t>
            </a:r>
            <a:r>
              <a:rPr lang="en-US" altLang="en-US" sz="2800" dirty="0"/>
              <a:t>crabs, shrimp, lobster)</a:t>
            </a:r>
          </a:p>
          <a:p>
            <a:pPr lvl="1"/>
            <a:r>
              <a:rPr lang="en-US" altLang="en-US" sz="2800" dirty="0"/>
              <a:t>Reptiles- turtles</a:t>
            </a:r>
          </a:p>
          <a:p>
            <a:pPr lvl="1"/>
            <a:r>
              <a:rPr lang="en-US" altLang="en-US" sz="2800" dirty="0"/>
              <a:t>Mammals- whales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231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460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4" y="358776"/>
            <a:ext cx="8232775" cy="574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47108" name="Picture 5" descr="OVERFISHINGfromP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26099"/>
            <a:ext cx="8505333" cy="64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8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  <p:pic>
        <p:nvPicPr>
          <p:cNvPr id="48131" name="Picture 7" descr="overfishi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7736" y="365125"/>
            <a:ext cx="9196527" cy="63246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37022"/>
            <a:ext cx="10515600" cy="1325563"/>
          </a:xfrm>
        </p:spPr>
        <p:txBody>
          <a:bodyPr>
            <a:normAutofit/>
          </a:bodyPr>
          <a:lstStyle/>
          <a:p>
            <a:r>
              <a:rPr lang="en-CA" sz="4800" dirty="0" smtClean="0"/>
              <a:t>Gone </a:t>
            </a:r>
            <a:r>
              <a:rPr lang="en-CA" sz="4800" dirty="0" err="1" smtClean="0"/>
              <a:t>Fishin</a:t>
            </a:r>
            <a:r>
              <a:rPr lang="en-CA" sz="4800" dirty="0" smtClean="0"/>
              <a:t>’:  Game Rules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642552"/>
            <a:ext cx="10233800" cy="5188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1700" dirty="0" smtClean="0"/>
              <a:t>1. Each </a:t>
            </a:r>
            <a:r>
              <a:rPr lang="en-CA" sz="1700" dirty="0"/>
              <a:t>student will be a fisher whose livelihood depends on catching fish</a:t>
            </a:r>
            <a:r>
              <a:rPr lang="en-CA" sz="1700" dirty="0" smtClean="0"/>
              <a:t>.  4 Students will be assigned to one ocean.</a:t>
            </a:r>
            <a:endParaRPr lang="en-CA" sz="1700" dirty="0"/>
          </a:p>
          <a:p>
            <a:pPr marL="0" indent="0">
              <a:buNone/>
            </a:pPr>
            <a:r>
              <a:rPr lang="en-CA" sz="1700" dirty="0" smtClean="0"/>
              <a:t>2.  </a:t>
            </a:r>
            <a:r>
              <a:rPr lang="en-CA" sz="1700" dirty="0"/>
              <a:t>Within each ocean there are 4 types of fish</a:t>
            </a:r>
            <a:r>
              <a:rPr lang="en-CA" sz="1700" dirty="0" smtClean="0"/>
              <a:t>:  </a:t>
            </a:r>
          </a:p>
          <a:p>
            <a:pPr marL="0" indent="0">
              <a:buNone/>
            </a:pPr>
            <a:r>
              <a:rPr lang="en-CA" sz="1700" dirty="0" smtClean="0"/>
              <a:t>	1) Pretzel </a:t>
            </a:r>
            <a:r>
              <a:rPr lang="en-CA" sz="1700" dirty="0"/>
              <a:t>Fish: Small fish that feed on phytoplankton </a:t>
            </a:r>
            <a:r>
              <a:rPr lang="en-CA" sz="1700" dirty="0" smtClean="0"/>
              <a:t>abundant </a:t>
            </a:r>
            <a:r>
              <a:rPr lang="en-CA" sz="1700" dirty="0"/>
              <a:t>in our oceans. Valued </a:t>
            </a:r>
            <a:r>
              <a:rPr lang="en-CA" sz="1700" dirty="0" smtClean="0"/>
              <a:t>at $</a:t>
            </a:r>
            <a:r>
              <a:rPr lang="en-CA" sz="1700" dirty="0"/>
              <a:t>2</a:t>
            </a:r>
            <a:r>
              <a:rPr lang="en-CA" sz="1700" dirty="0" smtClean="0"/>
              <a:t>. </a:t>
            </a:r>
            <a:endParaRPr lang="en-CA" sz="1700" dirty="0"/>
          </a:p>
          <a:p>
            <a:pPr marL="0" indent="0">
              <a:buNone/>
            </a:pPr>
            <a:r>
              <a:rPr lang="en-CA" sz="1700" dirty="0" smtClean="0"/>
              <a:t>	2)  </a:t>
            </a:r>
            <a:r>
              <a:rPr lang="en-CA" sz="1700" dirty="0"/>
              <a:t>Cheese Fish: Medium sized fish who feed on Pretzel fish. Valued at $4.</a:t>
            </a:r>
          </a:p>
          <a:p>
            <a:pPr marL="0" indent="0">
              <a:buNone/>
            </a:pPr>
            <a:r>
              <a:rPr lang="en-CA" sz="1700" dirty="0" smtClean="0"/>
              <a:t>	3) Chocolate </a:t>
            </a:r>
            <a:r>
              <a:rPr lang="en-CA" sz="1700" dirty="0"/>
              <a:t>Fish: Medium sized fish who feed on Pretzel fish. Valued at $4.</a:t>
            </a:r>
          </a:p>
          <a:p>
            <a:pPr marL="0" indent="0">
              <a:buNone/>
            </a:pPr>
            <a:r>
              <a:rPr lang="en-CA" sz="1700" dirty="0" smtClean="0"/>
              <a:t>	4) M&amp;M </a:t>
            </a:r>
            <a:r>
              <a:rPr lang="en-CA" sz="1700" dirty="0"/>
              <a:t>Fish: Large fish who feed on Cheese and Chocolate fish. Valued at $6.</a:t>
            </a:r>
          </a:p>
          <a:p>
            <a:pPr marL="0" indent="0">
              <a:buNone/>
            </a:pPr>
            <a:r>
              <a:rPr lang="en-CA" sz="1700" dirty="0" smtClean="0"/>
              <a:t>3. Each </a:t>
            </a:r>
            <a:r>
              <a:rPr lang="en-CA" sz="1700" dirty="0"/>
              <a:t>individual must earn at least $5 of income to stay in business and to be able to fish the </a:t>
            </a:r>
            <a:r>
              <a:rPr lang="en-CA" sz="1700" dirty="0" smtClean="0"/>
              <a:t>following year</a:t>
            </a:r>
            <a:r>
              <a:rPr lang="en-CA" sz="1700" dirty="0"/>
              <a:t>. Remember fishing is your livelihood, you depend on this income to live!</a:t>
            </a:r>
          </a:p>
          <a:p>
            <a:pPr marL="0" indent="0">
              <a:buNone/>
            </a:pPr>
            <a:r>
              <a:rPr lang="en-CA" sz="1700" dirty="0" smtClean="0"/>
              <a:t>4. At </a:t>
            </a:r>
            <a:r>
              <a:rPr lang="en-CA" sz="1700" dirty="0"/>
              <a:t>the end of each fishing season the fish are given the chance to reproduce. For every 2 fish of </a:t>
            </a:r>
            <a:r>
              <a:rPr lang="en-CA" sz="1700" dirty="0" smtClean="0"/>
              <a:t>the same </a:t>
            </a:r>
            <a:r>
              <a:rPr lang="en-CA" sz="1700" dirty="0"/>
              <a:t>species 2 baby fish will be produced. Fish mate in pairs; single fish will not reproduce.</a:t>
            </a:r>
          </a:p>
          <a:p>
            <a:pPr marL="0" indent="0">
              <a:buNone/>
            </a:pPr>
            <a:r>
              <a:rPr lang="en-CA" sz="1700" dirty="0" smtClean="0"/>
              <a:t>5. Fish </a:t>
            </a:r>
            <a:r>
              <a:rPr lang="en-CA" sz="1700" dirty="0"/>
              <a:t>are a part of a complex food web and require food for their survival. At the end of the </a:t>
            </a:r>
            <a:r>
              <a:rPr lang="en-CA" sz="1700" dirty="0" smtClean="0"/>
              <a:t>fishing season </a:t>
            </a:r>
            <a:r>
              <a:rPr lang="en-CA" sz="1700" dirty="0"/>
              <a:t>there must be at least 1 Pretzel fish left in the ocean for the Cheese and Chocolate fish to </a:t>
            </a:r>
            <a:r>
              <a:rPr lang="en-CA" sz="1700" dirty="0" smtClean="0"/>
              <a:t>survive and </a:t>
            </a:r>
            <a:r>
              <a:rPr lang="en-CA" sz="1700" dirty="0"/>
              <a:t>at least one of the Cheese or Chocolate fish left for the M&amp;M fish to survive.</a:t>
            </a:r>
          </a:p>
          <a:p>
            <a:pPr marL="0" indent="0">
              <a:buNone/>
            </a:pPr>
            <a:r>
              <a:rPr lang="en-CA" sz="1700" dirty="0" smtClean="0"/>
              <a:t>6. Teams </a:t>
            </a:r>
            <a:r>
              <a:rPr lang="en-CA" sz="1700" dirty="0"/>
              <a:t>will be given 30 seconds to fish for each season.</a:t>
            </a:r>
          </a:p>
          <a:p>
            <a:pPr marL="0" indent="0">
              <a:buNone/>
            </a:pPr>
            <a:r>
              <a:rPr lang="en-CA" sz="1700" dirty="0" smtClean="0"/>
              <a:t>7. Students </a:t>
            </a:r>
            <a:r>
              <a:rPr lang="en-CA" sz="1700" dirty="0"/>
              <a:t>may use the straw in any way that they choose, but at no time are they able to use their hands.</a:t>
            </a:r>
          </a:p>
          <a:p>
            <a:pPr marL="0" indent="0">
              <a:buNone/>
            </a:pPr>
            <a:r>
              <a:rPr lang="en-CA" sz="1700" dirty="0" smtClean="0"/>
              <a:t>8. The </a:t>
            </a:r>
            <a:r>
              <a:rPr lang="en-CA" sz="1700" dirty="0"/>
              <a:t>ocean must not be tipped, touched, or moved.</a:t>
            </a:r>
          </a:p>
          <a:p>
            <a:pPr marL="0" indent="0">
              <a:buNone/>
            </a:pPr>
            <a:r>
              <a:rPr lang="en-CA" sz="1700" dirty="0" smtClean="0"/>
              <a:t>9. Students </a:t>
            </a:r>
            <a:r>
              <a:rPr lang="en-CA" sz="1700" dirty="0"/>
              <a:t>must stop fishing immediately after 30 sec.</a:t>
            </a:r>
          </a:p>
          <a:p>
            <a:pPr marL="0" indent="0">
              <a:buNone/>
            </a:pPr>
            <a:r>
              <a:rPr lang="en-CA" sz="1700" dirty="0" smtClean="0"/>
              <a:t>10 . Fish </a:t>
            </a:r>
            <a:r>
              <a:rPr lang="en-CA" sz="1700" dirty="0"/>
              <a:t>must not be eaten from the fishers catch or from the ocean during the activity </a:t>
            </a:r>
          </a:p>
        </p:txBody>
      </p:sp>
    </p:spTree>
    <p:extLst>
      <p:ext uri="{BB962C8B-B14F-4D97-AF65-F5344CB8AC3E}">
        <p14:creationId xmlns:p14="http://schemas.microsoft.com/office/powerpoint/2010/main" val="41188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565189"/>
            <a:ext cx="10233800" cy="46117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1</a:t>
            </a:r>
            <a:r>
              <a:rPr lang="en-CA" dirty="0"/>
              <a:t>. Describe how the fish population changes over the 4 years.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</a:t>
            </a:r>
            <a:r>
              <a:rPr lang="en-CA" dirty="0"/>
              <a:t>. Did your group talk about the strategy that would be taken during each harvest? What strategies did </a:t>
            </a:r>
            <a:r>
              <a:rPr lang="en-CA" dirty="0" smtClean="0"/>
              <a:t>you discuss</a:t>
            </a:r>
            <a:r>
              <a:rPr lang="en-CA" dirty="0"/>
              <a:t>? What strategies did you use?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</a:t>
            </a:r>
            <a:r>
              <a:rPr lang="en-CA" dirty="0"/>
              <a:t>. Was your group successful in preventing the collapse of the fishery? Explain why or why not.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4</a:t>
            </a:r>
            <a:r>
              <a:rPr lang="en-CA" dirty="0"/>
              <a:t>. How did your fishing strategies contribute to the sustainability of your fishing industry? How could of </a:t>
            </a:r>
            <a:r>
              <a:rPr lang="en-CA" dirty="0" smtClean="0"/>
              <a:t>they been </a:t>
            </a:r>
            <a:r>
              <a:rPr lang="en-CA" dirty="0"/>
              <a:t>improved? Is this a feasible strategy in the real </a:t>
            </a:r>
            <a:r>
              <a:rPr lang="en-CA" dirty="0" smtClean="0"/>
              <a:t>world?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5</a:t>
            </a:r>
            <a:r>
              <a:rPr lang="en-CA" dirty="0"/>
              <a:t>. Is this a feasible strategy in the real world? Explain how can some of these strategies could be applied to </a:t>
            </a:r>
            <a:r>
              <a:rPr lang="en-CA" dirty="0" smtClean="0"/>
              <a:t>the fishing </a:t>
            </a:r>
            <a:r>
              <a:rPr lang="en-CA" dirty="0"/>
              <a:t>industry in Atlantic Canada?</a:t>
            </a:r>
          </a:p>
        </p:txBody>
      </p:sp>
    </p:spTree>
    <p:extLst>
      <p:ext uri="{BB962C8B-B14F-4D97-AF65-F5344CB8AC3E}">
        <p14:creationId xmlns:p14="http://schemas.microsoft.com/office/powerpoint/2010/main" val="41403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4745" y="186815"/>
            <a:ext cx="7766936" cy="1646302"/>
          </a:xfrm>
        </p:spPr>
        <p:txBody>
          <a:bodyPr>
            <a:normAutofit/>
          </a:bodyPr>
          <a:lstStyle/>
          <a:p>
            <a:r>
              <a:rPr lang="en-CA" sz="5400" dirty="0" smtClean="0"/>
              <a:t>Sustainability of Marine Ecosystems</a:t>
            </a:r>
            <a:endParaRPr lang="en-C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05" y="1235675"/>
            <a:ext cx="8890183" cy="44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Tragedy of the Commons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047" y="1567465"/>
            <a:ext cx="8596668" cy="473448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b="1" dirty="0"/>
              <a:t>commons</a:t>
            </a:r>
            <a:r>
              <a:rPr lang="en-US" dirty="0"/>
              <a:t> is any resource that is shared by a group of people.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r>
              <a:rPr lang="en-US" b="1" dirty="0"/>
              <a:t>For example:</a:t>
            </a:r>
            <a:r>
              <a:rPr lang="en-US" dirty="0"/>
              <a:t>  </a:t>
            </a:r>
            <a:r>
              <a:rPr lang="en-US" dirty="0" smtClean="0"/>
              <a:t>The ocean and the air </a:t>
            </a:r>
            <a:r>
              <a:rPr lang="en-US" dirty="0"/>
              <a:t>we breathe </a:t>
            </a:r>
            <a:r>
              <a:rPr lang="en-US" dirty="0" smtClean="0"/>
              <a:t>are </a:t>
            </a:r>
            <a:r>
              <a:rPr lang="en-US" dirty="0"/>
              <a:t>commons.</a:t>
            </a:r>
            <a:endParaRPr lang="en-CA" dirty="0"/>
          </a:p>
          <a:p>
            <a:endParaRPr lang="en-CA" dirty="0"/>
          </a:p>
          <a:p>
            <a:r>
              <a:rPr lang="en-US" dirty="0"/>
              <a:t>Everybody has the right to freely use the resources of the commons, as either a supply of materials or a place to put wastes.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Often </a:t>
            </a:r>
            <a:r>
              <a:rPr lang="en-US" dirty="0"/>
              <a:t>common areas are used in an unsustainable way, leading to a shrinking resource for everyone.</a:t>
            </a:r>
            <a:endParaRPr lang="en-CA" dirty="0"/>
          </a:p>
          <a:p>
            <a:endParaRPr lang="en-CA" dirty="0"/>
          </a:p>
          <a:p>
            <a:r>
              <a:rPr lang="en-US" b="1" dirty="0"/>
              <a:t>Tragedy of the Commons:</a:t>
            </a:r>
            <a:r>
              <a:rPr lang="en-US" dirty="0"/>
              <a:t>  The destruction of a shared resource by individual greed (ex:  Atlantic Cod Fisheries). 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771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74" y="352246"/>
            <a:ext cx="10774251" cy="1325563"/>
          </a:xfrm>
        </p:spPr>
        <p:txBody>
          <a:bodyPr>
            <a:noAutofit/>
          </a:bodyPr>
          <a:lstStyle/>
          <a:p>
            <a:r>
              <a:rPr lang="en-CA" sz="4800" dirty="0" smtClean="0"/>
              <a:t>Collapse of the North Atlantic Cod Fishery 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Canadian cod stock severely depleted by local and distant water fleets </a:t>
            </a:r>
          </a:p>
          <a:p>
            <a:endParaRPr lang="en-CA" dirty="0" smtClean="0"/>
          </a:p>
          <a:p>
            <a:r>
              <a:rPr lang="en-CA" dirty="0" smtClean="0"/>
              <a:t>Canada declared Extended Fisheries Jurisdiction in 1979 to control and rebuild the fishery </a:t>
            </a:r>
          </a:p>
          <a:p>
            <a:endParaRPr lang="en-CA" dirty="0" smtClean="0"/>
          </a:p>
          <a:p>
            <a:r>
              <a:rPr lang="en-CA" dirty="0" smtClean="0"/>
              <a:t>Expected a rise in Total Allowable Catch (TAC) by 1985</a:t>
            </a:r>
          </a:p>
          <a:p>
            <a:endParaRPr lang="en-CA" dirty="0" smtClean="0"/>
          </a:p>
          <a:p>
            <a:r>
              <a:rPr lang="en-CA" dirty="0" smtClean="0"/>
              <a:t>Instead the fishery continued to decline and effectively closed in 1992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400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1203" name="Picture 4" descr="Cod distrib (Cohen 1990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6901" y="1900238"/>
            <a:ext cx="8594725" cy="3509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0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2227" name="Picture 4" descr="http://www.mun.ca/mha/photos/Job/pf315_222.jpe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5425" y="257175"/>
            <a:ext cx="4573588" cy="602138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1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Why do we fish?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5181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Survival</a:t>
            </a:r>
            <a:r>
              <a:rPr lang="en-US" altLang="en-US" dirty="0" smtClean="0">
                <a:solidFill>
                  <a:schemeClr val="tx1"/>
                </a:solidFill>
              </a:rPr>
              <a:t>- many costal communities, particularly in developing countries, fish as a primary food source.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Recreation</a:t>
            </a:r>
            <a:r>
              <a:rPr lang="en-US" altLang="en-US" dirty="0" smtClean="0">
                <a:solidFill>
                  <a:schemeClr val="tx1"/>
                </a:solidFill>
              </a:rPr>
              <a:t>- fishing for fun.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solidFill>
                  <a:schemeClr val="tx1"/>
                </a:solidFill>
              </a:rPr>
              <a:t>Profit</a:t>
            </a:r>
            <a:r>
              <a:rPr lang="en-US" altLang="en-US" dirty="0" smtClean="0">
                <a:solidFill>
                  <a:schemeClr val="tx1"/>
                </a:solidFill>
              </a:rPr>
              <a:t>- commercial exploitation as a means of earning a livelihood.</a:t>
            </a:r>
          </a:p>
        </p:txBody>
      </p:sp>
      <p:pic>
        <p:nvPicPr>
          <p:cNvPr id="6148" name="Picture 3" descr="100_77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78228"/>
            <a:ext cx="4419600" cy="499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44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Happened?!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200" dirty="0"/>
              <a:t>Mismanagement?</a:t>
            </a:r>
          </a:p>
          <a:p>
            <a:pPr lvl="1"/>
            <a:r>
              <a:rPr lang="en-US" altLang="en-US" sz="3200" dirty="0"/>
              <a:t>Fishing mortality exceeded sustainable level estimates 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Stocks </a:t>
            </a:r>
            <a:r>
              <a:rPr lang="en-US" altLang="en-US" sz="3200" dirty="0"/>
              <a:t>never achieved 50% of predicted total allowable catch</a:t>
            </a:r>
          </a:p>
          <a:p>
            <a:pPr lvl="1"/>
            <a:endParaRPr lang="en-US" altLang="en-US" sz="3200" dirty="0" smtClean="0"/>
          </a:p>
          <a:p>
            <a:pPr lvl="1"/>
            <a:r>
              <a:rPr lang="en-US" altLang="en-US" sz="3200" dirty="0" smtClean="0"/>
              <a:t>Canadian </a:t>
            </a:r>
            <a:r>
              <a:rPr lang="en-US" altLang="en-US" sz="3200" dirty="0"/>
              <a:t>fleet over harvested </a:t>
            </a:r>
            <a:r>
              <a:rPr lang="en-US" altLang="en-US" sz="3200" dirty="0" smtClean="0"/>
              <a:t>cod</a:t>
            </a:r>
          </a:p>
          <a:p>
            <a:pPr lvl="1"/>
            <a:endParaRPr lang="en-US" altLang="en-US" sz="3200" dirty="0"/>
          </a:p>
          <a:p>
            <a:pPr lvl="1"/>
            <a:r>
              <a:rPr lang="en-US" altLang="en-US" sz="3200" dirty="0" smtClean="0"/>
              <a:t>Marine scientists warned government and recommended a lower TAC… they were ignored.</a:t>
            </a:r>
            <a:endParaRPr lang="en-US" altLang="en-US" sz="3200" dirty="0"/>
          </a:p>
          <a:p>
            <a:pPr>
              <a:buNone/>
            </a:pPr>
            <a:endParaRPr lang="en-US" altLang="en-US" sz="3200" dirty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741915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690688"/>
            <a:ext cx="10233800" cy="4351338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Upper limit was used to calculate harvest quota every year</a:t>
            </a:r>
          </a:p>
          <a:p>
            <a:endParaRPr lang="en-US" altLang="en-US" sz="3200" dirty="0"/>
          </a:p>
          <a:p>
            <a:r>
              <a:rPr lang="en-US" altLang="en-US" sz="3200" dirty="0" smtClean="0"/>
              <a:t>When </a:t>
            </a:r>
            <a:r>
              <a:rPr lang="en-US" altLang="en-US" sz="3200" dirty="0"/>
              <a:t>upper limit became insufficient to economically support fishery quota was increased</a:t>
            </a:r>
          </a:p>
          <a:p>
            <a:endParaRPr lang="en-US" altLang="en-US" sz="3200" dirty="0" smtClean="0"/>
          </a:p>
          <a:p>
            <a:r>
              <a:rPr lang="en-US" altLang="en-US" sz="3200" dirty="0" smtClean="0"/>
              <a:t>Short </a:t>
            </a:r>
            <a:r>
              <a:rPr lang="en-US" altLang="en-US" sz="3200" dirty="0"/>
              <a:t>term economic gain won out over biology 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030487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4275" name="Picture 3" descr="1718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156" y="365125"/>
            <a:ext cx="10889222" cy="57909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3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5299" name="Picture 3" descr="1718b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8474" y="365125"/>
            <a:ext cx="9555051" cy="60098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6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56324" name="Picture 4" descr="1718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28" y="365125"/>
            <a:ext cx="10059743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38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28" descr="Overfishing: North Sea Herring and Atlantic C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51"/>
          <a:stretch>
            <a:fillRect/>
          </a:stretch>
        </p:blipFill>
        <p:spPr bwMode="auto">
          <a:xfrm>
            <a:off x="3271233" y="153249"/>
            <a:ext cx="5735079" cy="65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Irony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Biologists could see the catastrophe happening and were powerless to stop it</a:t>
            </a:r>
          </a:p>
          <a:p>
            <a:pPr>
              <a:buNone/>
            </a:pPr>
            <a:endParaRPr lang="en-US" altLang="en-US" sz="3200" dirty="0"/>
          </a:p>
          <a:p>
            <a:r>
              <a:rPr lang="en-US" altLang="en-US" sz="3200" dirty="0"/>
              <a:t>Long term economic loss (closure of fishery) far outweighs short term benefit</a:t>
            </a:r>
          </a:p>
          <a:p>
            <a:pPr lvl="1"/>
            <a:r>
              <a:rPr lang="en-US" altLang="en-US" sz="3200" dirty="0"/>
              <a:t>Economy loses more  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1177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What?!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How can we fish only to an extent which does not significantly alter it and the natural system in which it occurs?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Widely varying degrees of opinion.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830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Estimating populations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Estimating catch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Predicting population 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	change based on…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catch.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environmental statistics</a:t>
            </a:r>
          </a:p>
          <a:p>
            <a:pPr lvl="1" eaLnBrk="1" hangingPunct="1"/>
            <a:r>
              <a:rPr lang="en-US" altLang="en-US" dirty="0">
                <a:solidFill>
                  <a:schemeClr val="tx1"/>
                </a:solidFill>
              </a:rPr>
              <a:t>limited knowledge of life history.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Tends to err on the side of over </a:t>
            </a:r>
            <a:r>
              <a:rPr lang="en-US" altLang="en-US" dirty="0" smtClean="0">
                <a:solidFill>
                  <a:schemeClr val="tx1"/>
                </a:solidFill>
              </a:rPr>
              <a:t>harvest (should err on side of caution </a:t>
            </a:r>
            <a:r>
              <a:rPr lang="en-US" alt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Cautionary Principle)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Doesn’t always consider ecology</a:t>
            </a:r>
          </a:p>
        </p:txBody>
      </p:sp>
      <p:pic>
        <p:nvPicPr>
          <p:cNvPr id="20484" name="Picture 4" descr="OF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17" y="782331"/>
            <a:ext cx="5409266" cy="381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4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4"/>
          <p:cNvSpPr>
            <a:spLocks noGrp="1"/>
          </p:cNvSpPr>
          <p:nvPr>
            <p:ph type="title" idx="4294967295"/>
          </p:nvPr>
        </p:nvSpPr>
        <p:spPr>
          <a:xfrm>
            <a:off x="838200" y="210579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Fisheries Management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385888"/>
            <a:ext cx="9372600" cy="452596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Canada and United States restrict fishing and enforce bans</a:t>
            </a:r>
          </a:p>
          <a:p>
            <a:pPr eaLnBrk="1" hangingPunct="1"/>
            <a:r>
              <a:rPr lang="en-US" altLang="en-US" dirty="0" smtClean="0"/>
              <a:t>Some fish stocks in North Atlantic rebounding. </a:t>
            </a:r>
          </a:p>
          <a:p>
            <a:pPr eaLnBrk="1" hangingPunct="1"/>
            <a:r>
              <a:rPr lang="en-US" altLang="en-US" dirty="0" smtClean="0"/>
              <a:t>Other fish stocks still in decline (e.g., cod)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71684" name="Picture 7" descr="http://www.nefsc.noaa.gov/sos/spsyn/pg/cod/images/fig1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290" y="3168203"/>
            <a:ext cx="4343270" cy="309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5" name="Picture 14" descr="The Boston Glob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61" y="3429794"/>
            <a:ext cx="3295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199" y="4079451"/>
            <a:ext cx="636109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CA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Gulf of Maine fishermen face 6-month cod ban</a:t>
            </a:r>
            <a:endParaRPr lang="en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</a:rPr>
              <a:t>What are some of the effects </a:t>
            </a:r>
            <a:r>
              <a:rPr lang="en-US" altLang="en-US" sz="4000" dirty="0" smtClean="0">
                <a:solidFill>
                  <a:schemeClr val="tx1"/>
                </a:solidFill>
              </a:rPr>
              <a:t>of </a:t>
            </a:r>
            <a:r>
              <a:rPr lang="en-US" altLang="en-US" sz="4000" dirty="0">
                <a:solidFill>
                  <a:schemeClr val="tx1"/>
                </a:solidFill>
              </a:rPr>
              <a:t>fishing on humans?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Sociology</a:t>
            </a:r>
            <a:r>
              <a:rPr lang="en-US" altLang="en-US" dirty="0" smtClean="0">
                <a:solidFill>
                  <a:schemeClr val="tx1"/>
                </a:solidFill>
              </a:rPr>
              <a:t>- in some places people need to fish to survive, in many others they simply want to fish as a mode of recreation.</a:t>
            </a:r>
          </a:p>
          <a:p>
            <a:pPr eaLnBrk="1" hangingPunct="1"/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Economics-</a:t>
            </a:r>
            <a:r>
              <a:rPr lang="en-US" altLang="en-US" dirty="0" smtClean="0">
                <a:solidFill>
                  <a:schemeClr val="tx1"/>
                </a:solidFill>
              </a:rPr>
              <a:t> individuals and regions can be dependent on fishing as a source of income.</a:t>
            </a:r>
          </a:p>
          <a:p>
            <a:pPr eaLnBrk="1" hangingPunct="1"/>
            <a:endParaRPr lang="en-US" altLang="en-US" b="1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Ecology</a:t>
            </a:r>
            <a:r>
              <a:rPr lang="en-US" altLang="en-US" dirty="0" smtClean="0">
                <a:solidFill>
                  <a:schemeClr val="tx1"/>
                </a:solidFill>
              </a:rPr>
              <a:t>- natural systems are easily disrupted by fishing.</a:t>
            </a: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Fisheries Management</a:t>
            </a:r>
            <a:r>
              <a:rPr lang="en-US" altLang="en-US" smtClean="0"/>
              <a:t> 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Consumers have POWER!</a:t>
            </a:r>
          </a:p>
          <a:p>
            <a:pPr lvl="1"/>
            <a:r>
              <a:rPr lang="en-US" altLang="en-US" dirty="0" smtClean="0"/>
              <a:t>Consumer choices in seafood, know where your fish comes from!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Consume and purchase seafood from local, healthy, thriving fisheries</a:t>
            </a:r>
          </a:p>
          <a:p>
            <a:pPr lvl="1" eaLnBrk="1" hangingPunct="1"/>
            <a:r>
              <a:rPr lang="en-US" altLang="en-US" dirty="0" smtClean="0"/>
              <a:t>Examples: farmed seafood, Alaska salmon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Ecosystem-based fishery management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Avoid overfished or depleted seafood</a:t>
            </a:r>
          </a:p>
          <a:p>
            <a:pPr lvl="1" eaLnBrk="1" hangingPunct="1"/>
            <a:r>
              <a:rPr lang="en-US" altLang="en-US" dirty="0" smtClean="0"/>
              <a:t>Examples: tuna, shark, shrimp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92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Fisheries Management Effectiveness</a:t>
            </a:r>
          </a:p>
        </p:txBody>
      </p:sp>
      <p:pic>
        <p:nvPicPr>
          <p:cNvPr id="73731" name="Picture 3" descr="EoO_10e_Figure_13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533525"/>
            <a:ext cx="80010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Legislation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Regulation </a:t>
            </a:r>
            <a:r>
              <a:rPr lang="en-US" altLang="en-US" dirty="0">
                <a:solidFill>
                  <a:schemeClr val="tx1"/>
                </a:solidFill>
              </a:rPr>
              <a:t>and laws control the total allowable </a:t>
            </a:r>
            <a:r>
              <a:rPr lang="en-US" altLang="en-US" dirty="0" smtClean="0">
                <a:solidFill>
                  <a:schemeClr val="tx1"/>
                </a:solidFill>
              </a:rPr>
              <a:t>catch (TAC)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Effective regulation should be consistent with </a:t>
            </a:r>
            <a:r>
              <a:rPr lang="en-US" altLang="en-US" dirty="0" smtClean="0">
                <a:solidFill>
                  <a:schemeClr val="tx1"/>
                </a:solidFill>
              </a:rPr>
              <a:t>biology; scientist recommendations should be taken into account.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International Compliance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4" name="Picture 5" descr="bgf_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00" y="4124459"/>
            <a:ext cx="20875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140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/>
              <a:t>Make Good Seafood Choices</a:t>
            </a:r>
          </a:p>
        </p:txBody>
      </p:sp>
      <p:pic>
        <p:nvPicPr>
          <p:cNvPr id="75779" name="Picture 3" descr="EoO_10e_Figure_13_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3226"/>
            <a:ext cx="85344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9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CA" altLang="en-US" smtClean="0"/>
          </a:p>
        </p:txBody>
      </p:sp>
      <p:pic>
        <p:nvPicPr>
          <p:cNvPr id="77827" name="Picture 3" descr="EoO_10e_Figure_13_29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017588"/>
            <a:ext cx="5867400" cy="5613400"/>
          </a:xfrm>
        </p:spPr>
      </p:pic>
    </p:spTree>
    <p:extLst>
      <p:ext uri="{BB962C8B-B14F-4D97-AF65-F5344CB8AC3E}">
        <p14:creationId xmlns:p14="http://schemas.microsoft.com/office/powerpoint/2010/main" val="3950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Solutions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b="1" dirty="0" smtClean="0"/>
              <a:t>Marine Protected Areas (MPAs)</a:t>
            </a:r>
          </a:p>
          <a:p>
            <a:pPr lvl="1"/>
            <a:r>
              <a:rPr lang="en-US" altLang="en-US" sz="3200" dirty="0"/>
              <a:t>Effective if:</a:t>
            </a:r>
          </a:p>
          <a:p>
            <a:pPr lvl="2"/>
            <a:r>
              <a:rPr lang="en-US" altLang="en-US" sz="3200" dirty="0"/>
              <a:t>Large </a:t>
            </a:r>
            <a:r>
              <a:rPr lang="en-US" altLang="en-US" sz="3200" dirty="0" smtClean="0"/>
              <a:t>enough or Networked </a:t>
            </a:r>
            <a:endParaRPr lang="en-US" altLang="en-US" sz="3200" dirty="0"/>
          </a:p>
          <a:p>
            <a:pPr lvl="2"/>
            <a:r>
              <a:rPr lang="en-US" altLang="en-US" sz="3200" dirty="0"/>
              <a:t>Protect source populations</a:t>
            </a:r>
          </a:p>
          <a:p>
            <a:pPr lvl="2"/>
            <a:r>
              <a:rPr lang="en-US" altLang="en-US" sz="3200" dirty="0"/>
              <a:t>Effectively </a:t>
            </a:r>
            <a:r>
              <a:rPr lang="en-US" altLang="en-US" sz="3200" dirty="0" smtClean="0"/>
              <a:t>enforced</a:t>
            </a:r>
          </a:p>
          <a:p>
            <a:pPr lvl="2"/>
            <a:endParaRPr lang="en-US" altLang="en-US" sz="3200" dirty="0"/>
          </a:p>
          <a:p>
            <a:pPr lvl="1"/>
            <a:r>
              <a:rPr lang="en-US" altLang="en-US" sz="3200" dirty="0"/>
              <a:t>Currently well below 1% of marine systems are protected by MPA’s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0018671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04256" y="171717"/>
            <a:ext cx="7659688" cy="914401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Responsible Recreation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9300" y="1305059"/>
            <a:ext cx="8229600" cy="1295400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Increasing evidence suggests impacts of recreational fishing</a:t>
            </a:r>
          </a:p>
        </p:txBody>
      </p:sp>
      <p:pic>
        <p:nvPicPr>
          <p:cNvPr id="79876" name="Picture 7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953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14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/>
                </a:solidFill>
              </a:rPr>
              <a:t>Conservation of marine fisheries impacts peoples livelihoods, survival, and recreation.</a:t>
            </a:r>
          </a:p>
          <a:p>
            <a:endParaRPr lang="en-US" altLang="en-US" sz="3200" dirty="0" smtClean="0">
              <a:solidFill>
                <a:schemeClr val="tx1"/>
              </a:solidFill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Influences </a:t>
            </a:r>
            <a:r>
              <a:rPr lang="en-US" altLang="en-US" sz="3200" dirty="0">
                <a:solidFill>
                  <a:schemeClr val="tx1"/>
                </a:solidFill>
              </a:rPr>
              <a:t>the marine and terrestrial environments.</a:t>
            </a:r>
          </a:p>
          <a:p>
            <a:endParaRPr lang="en-US" altLang="en-US" sz="3200" dirty="0" smtClean="0">
              <a:solidFill>
                <a:schemeClr val="tx1"/>
              </a:solidFill>
            </a:endParaRP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It </a:t>
            </a:r>
            <a:r>
              <a:rPr lang="en-US" altLang="en-US" sz="3200" dirty="0">
                <a:solidFill>
                  <a:schemeClr val="tx1"/>
                </a:solidFill>
              </a:rPr>
              <a:t>is everyone's </a:t>
            </a:r>
            <a:r>
              <a:rPr lang="en-US" altLang="en-US" sz="3200" dirty="0" smtClean="0">
                <a:solidFill>
                  <a:schemeClr val="tx1"/>
                </a:solidFill>
              </a:rPr>
              <a:t>responsibility!!</a:t>
            </a:r>
            <a:endParaRPr lang="en-US" altLang="en-US" sz="3200" dirty="0">
              <a:solidFill>
                <a:schemeClr val="tx1"/>
              </a:solidFill>
            </a:endParaRPr>
          </a:p>
          <a:p>
            <a:endParaRPr lang="en-C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567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1987550" y="1828801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ea typeface="ＭＳ Ｐゴシック" panose="020B0600070205080204" pitchFamily="34" charset="-128"/>
                <a:hlinkClick r:id="rId2"/>
              </a:rPr>
              <a:t>http://www.youtube.com/watch?v=VxacxShp3LY</a:t>
            </a:r>
            <a:endParaRPr lang="en-US" altLang="en-US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r>
              <a:rPr lang="en-US" altLang="en-US" dirty="0">
                <a:solidFill>
                  <a:srgbClr val="FFFF00"/>
                </a:solidFill>
                <a:ea typeface="ＭＳ Ｐゴシック" panose="020B0600070205080204" pitchFamily="34" charset="-128"/>
                <a:hlinkClick r:id="rId3"/>
              </a:rPr>
              <a:t>https://</a:t>
            </a:r>
            <a:r>
              <a:rPr lang="en-US" altLang="en-US" dirty="0" smtClean="0">
                <a:solidFill>
                  <a:srgbClr val="FFFF00"/>
                </a:solidFill>
                <a:ea typeface="ＭＳ Ｐゴシック" panose="020B0600070205080204" pitchFamily="34" charset="-128"/>
                <a:hlinkClick r:id="rId3"/>
              </a:rPr>
              <a:t>www.youtube.com/watch?v=YACTNvuijQY</a:t>
            </a:r>
            <a:endParaRPr lang="en-US" altLang="en-US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endParaRPr lang="en-US" altLang="en-US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8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9308803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Happened to the Red Snapper?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Read the article on “What Happened to the Red Snapper?”</a:t>
            </a:r>
          </a:p>
          <a:p>
            <a:r>
              <a:rPr lang="en-CA" dirty="0" smtClean="0"/>
              <a:t>Using the data from the article create 2 bar graphs.</a:t>
            </a:r>
          </a:p>
          <a:p>
            <a:pPr marL="457200" lvl="1" indent="0">
              <a:buNone/>
            </a:pPr>
            <a:r>
              <a:rPr lang="en-CA" dirty="0" smtClean="0"/>
              <a:t>1. Metric Tons (y axis) vs Year (x-axis)</a:t>
            </a:r>
          </a:p>
          <a:p>
            <a:pPr marL="457200" lvl="1" indent="0">
              <a:buNone/>
            </a:pPr>
            <a:r>
              <a:rPr lang="en-CA" dirty="0" smtClean="0"/>
              <a:t>2. Money $ (y-axis) vs Year (x-axis)</a:t>
            </a:r>
          </a:p>
          <a:p>
            <a:r>
              <a:rPr lang="en-CA" dirty="0" smtClean="0"/>
              <a:t>Describe the trends in the two graphs and explain why they are different.</a:t>
            </a:r>
          </a:p>
          <a:p>
            <a:endParaRPr lang="en-CA" dirty="0"/>
          </a:p>
          <a:p>
            <a:r>
              <a:rPr lang="en-CA" dirty="0" smtClean="0"/>
              <a:t>Complete questions 1 – 6.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190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918" y="216489"/>
            <a:ext cx="10064002" cy="757130"/>
          </a:xfr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</a:rPr>
              <a:t>Today’s Fisheries Are Not Sustainable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827393" y="973619"/>
            <a:ext cx="8720137" cy="57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Maximum sustainable yield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 – maximum amount of any species that can be harvested without affecting future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yields</a:t>
            </a:r>
          </a:p>
          <a:p>
            <a:pPr eaLnBrk="1" hangingPunct="1"/>
            <a:endParaRPr lang="en-US" altLang="en-US" sz="26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Overfished</a:t>
            </a:r>
            <a:r>
              <a:rPr lang="en-US" altLang="en-US" sz="2600" b="1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– status assigned to fish stocks that have been harvested so there is not enough breeding stock left for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replenishment</a:t>
            </a:r>
          </a:p>
          <a:p>
            <a:pPr eaLnBrk="1" hangingPunct="1"/>
            <a:endParaRPr lang="en-US" altLang="en-US" sz="2600" dirty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>
                <a:solidFill>
                  <a:schemeClr val="tx1">
                    <a:lumMod val="95000"/>
                  </a:schemeClr>
                </a:solidFill>
              </a:rPr>
              <a:t>Commercial extinction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 – depletion of a species to the point where it is no longer profitable to </a:t>
            </a:r>
            <a:r>
              <a:rPr lang="en-US" altLang="en-US" sz="2600" dirty="0" smtClean="0">
                <a:solidFill>
                  <a:schemeClr val="tx1">
                    <a:lumMod val="95000"/>
                  </a:schemeClr>
                </a:solidFill>
              </a:rPr>
              <a:t>harvest</a:t>
            </a:r>
          </a:p>
          <a:p>
            <a:pPr eaLnBrk="1" hangingPunct="1"/>
            <a:endParaRPr lang="en-US" altLang="en-US" sz="2600" dirty="0" smtClean="0">
              <a:solidFill>
                <a:schemeClr val="tx1">
                  <a:lumMod val="95000"/>
                </a:schemeClr>
              </a:solidFill>
            </a:endParaRPr>
          </a:p>
          <a:p>
            <a:pPr eaLnBrk="1" hangingPunct="1"/>
            <a:r>
              <a:rPr lang="en-US" altLang="en-US" sz="2600" b="1" u="sng" dirty="0" smtClean="0">
                <a:solidFill>
                  <a:schemeClr val="tx1">
                    <a:lumMod val="95000"/>
                  </a:schemeClr>
                </a:solidFill>
              </a:rPr>
              <a:t>By Catch </a:t>
            </a:r>
            <a:r>
              <a:rPr lang="en-US" altLang="en-US" sz="26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altLang="en-US" sz="2600" dirty="0">
                <a:solidFill>
                  <a:schemeClr val="tx1">
                    <a:lumMod val="95000"/>
                  </a:schemeClr>
                </a:solidFill>
              </a:rPr>
              <a:t>– animals unintentionally killed when other species are being harvested</a:t>
            </a:r>
          </a:p>
        </p:txBody>
      </p:sp>
    </p:spTree>
    <p:extLst>
      <p:ext uri="{BB962C8B-B14F-4D97-AF65-F5344CB8AC3E}">
        <p14:creationId xmlns:p14="http://schemas.microsoft.com/office/powerpoint/2010/main" val="3774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happened to the Red Snapper?</a:t>
            </a:r>
            <a:br>
              <a:rPr lang="en-CA" dirty="0" smtClean="0"/>
            </a:br>
            <a:r>
              <a:rPr lang="en-CA" sz="3600" dirty="0" smtClean="0"/>
              <a:t>Overfishing vs. Overfished Questions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Explain why overfishing and overfished are NOT the same.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Describe ways in which a species can become overfished.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Explain why the Red Snapper was given the status of overfished.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Would limiting fishing on Red Snapper solve the “overfished” problem?  Explain.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Considering the history of the Red Snapper, describe how the fishery went from being a popular fishery to one that is in need of rebuilding.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What is a “Catch Share Program”?  Explain why this might work.  What are some ways this might not work?</a:t>
            </a:r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8078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171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355600"/>
            <a:ext cx="5588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0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28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What is “over fishing”?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2895600"/>
          </a:xfrm>
          <a:solidFill>
            <a:schemeClr val="tx1">
              <a:alpha val="50195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Removal of organisms from the marine environment by humans at a rate which cannot be sustained by the local ecosystem and therefore significantly alters natural ecosystem.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 sz="2400" dirty="0">
                <a:solidFill>
                  <a:srgbClr val="002060"/>
                </a:solidFill>
              </a:rPr>
              <a:t>                                    or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02060"/>
                </a:solidFill>
              </a:rPr>
              <a:t>Fishing a population faster than it can replace itself; the population decreases in size as a result.</a:t>
            </a:r>
            <a:r>
              <a:rPr lang="en-US" altLang="en-US" sz="24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altLang="en-US" sz="2400" dirty="0">
                <a:solidFill>
                  <a:schemeClr val="tx1">
                    <a:lumMod val="95000"/>
                  </a:schemeClr>
                </a:solidFill>
              </a:rPr>
            </a:br>
            <a:endParaRPr lang="en-US" alt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8196" name="Picture 7" descr="overfishing-in-the-mediterr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41"/>
          <a:stretch>
            <a:fillRect/>
          </a:stretch>
        </p:blipFill>
        <p:spPr bwMode="auto">
          <a:xfrm>
            <a:off x="3962400" y="3886201"/>
            <a:ext cx="4572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3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0426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How big is the problem?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2743200"/>
          </a:xfrm>
          <a:solidFill>
            <a:schemeClr val="tx1">
              <a:alpha val="50195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The world marine catch is nearly 100 million </a:t>
            </a:r>
            <a:r>
              <a:rPr lang="en-US" altLang="en-US" dirty="0" err="1" smtClean="0">
                <a:solidFill>
                  <a:srgbClr val="002060"/>
                </a:solidFill>
              </a:rPr>
              <a:t>tonnes</a:t>
            </a:r>
            <a:r>
              <a:rPr lang="en-US" altLang="en-US" dirty="0" smtClean="0">
                <a:solidFill>
                  <a:srgbClr val="002060"/>
                </a:solidFill>
              </a:rPr>
              <a:t> per year.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27 </a:t>
            </a:r>
            <a:r>
              <a:rPr lang="en-US" altLang="en-US" dirty="0" err="1" smtClean="0">
                <a:solidFill>
                  <a:srgbClr val="002060"/>
                </a:solidFill>
              </a:rPr>
              <a:t>millon</a:t>
            </a:r>
            <a:r>
              <a:rPr lang="en-US" altLang="en-US" dirty="0" smtClean="0">
                <a:solidFill>
                  <a:srgbClr val="002060"/>
                </a:solidFill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</a:rPr>
              <a:t>tonnes</a:t>
            </a:r>
            <a:r>
              <a:rPr lang="en-US" altLang="en-US" dirty="0" smtClean="0">
                <a:solidFill>
                  <a:srgbClr val="002060"/>
                </a:solidFill>
              </a:rPr>
              <a:t> of by-catch (almost 1/3 of total catch) is thrown back dead into the ocean</a:t>
            </a:r>
          </a:p>
        </p:txBody>
      </p:sp>
      <p:pic>
        <p:nvPicPr>
          <p:cNvPr id="9220" name="Picture 6" descr="shrim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4136258"/>
            <a:ext cx="4541949" cy="25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781801" y="4274018"/>
            <a:ext cx="36036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Larger shrimps fetch a higher price, there is an incentive for discarding smaller fish as shown left.</a:t>
            </a:r>
          </a:p>
        </p:txBody>
      </p:sp>
    </p:spTree>
    <p:extLst>
      <p:ext uri="{BB962C8B-B14F-4D97-AF65-F5344CB8AC3E}">
        <p14:creationId xmlns:p14="http://schemas.microsoft.com/office/powerpoint/2010/main" val="19689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9115"/>
            <a:ext cx="9144000" cy="84023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u="sng" dirty="0" smtClean="0">
                <a:solidFill>
                  <a:schemeClr val="tx1"/>
                </a:solidFill>
              </a:rPr>
              <a:t>Over - Whaling continues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45306"/>
            <a:ext cx="8732839" cy="1421928"/>
          </a:xfr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3200" dirty="0"/>
              <a:t>Only about 1,000 blue whales were left, and experts fear that the population may have been too small to recover.</a:t>
            </a:r>
          </a:p>
        </p:txBody>
      </p:sp>
      <p:pic>
        <p:nvPicPr>
          <p:cNvPr id="43012" name="Picture 5" descr="1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9" y="2219032"/>
            <a:ext cx="5021261" cy="418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17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1" y="2511426"/>
            <a:ext cx="2525713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1237</TotalTime>
  <Words>1323</Words>
  <Application>Microsoft Office PowerPoint</Application>
  <PresentationFormat>Widescreen</PresentationFormat>
  <Paragraphs>205</Paragraphs>
  <Slides>50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ＭＳ Ｐゴシック</vt:lpstr>
      <vt:lpstr>Arial</vt:lpstr>
      <vt:lpstr>Calibri</vt:lpstr>
      <vt:lpstr>Corbel</vt:lpstr>
      <vt:lpstr>Times New Roman</vt:lpstr>
      <vt:lpstr>Wingdings</vt:lpstr>
      <vt:lpstr>Depth</vt:lpstr>
      <vt:lpstr>Bitmap Image</vt:lpstr>
      <vt:lpstr>Overfishing</vt:lpstr>
      <vt:lpstr>What is “fishing”?</vt:lpstr>
      <vt:lpstr>Why do we fish?</vt:lpstr>
      <vt:lpstr>What are some of the effects of fishing on humans?</vt:lpstr>
      <vt:lpstr>Today’s Fisheries Are Not Sustainable</vt:lpstr>
      <vt:lpstr>PowerPoint Presentation</vt:lpstr>
      <vt:lpstr>What is “over fishing”?</vt:lpstr>
      <vt:lpstr>How big is the problem?</vt:lpstr>
      <vt:lpstr>Over - Whaling continues</vt:lpstr>
      <vt:lpstr>PowerPoint Presentation</vt:lpstr>
      <vt:lpstr>What are some consequences of over fishing?</vt:lpstr>
      <vt:lpstr>Consequences…By - Catch!</vt:lpstr>
      <vt:lpstr>Incidental Catch or Bycatch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Gone Fishin’:  Game Rules </vt:lpstr>
      <vt:lpstr>Reflection Questions</vt:lpstr>
      <vt:lpstr>Sustainability of Marine Ecosystems</vt:lpstr>
      <vt:lpstr>Tragedy of the Commons</vt:lpstr>
      <vt:lpstr>Collapse of the North Atlantic Cod Fishery </vt:lpstr>
      <vt:lpstr>PowerPoint Presentation</vt:lpstr>
      <vt:lpstr>PowerPoint Presentation</vt:lpstr>
      <vt:lpstr>What Happened?!</vt:lpstr>
      <vt:lpstr>How?</vt:lpstr>
      <vt:lpstr>PowerPoint Presentation</vt:lpstr>
      <vt:lpstr>PowerPoint Presentation</vt:lpstr>
      <vt:lpstr>PowerPoint Presentation</vt:lpstr>
      <vt:lpstr>PowerPoint Presentation</vt:lpstr>
      <vt:lpstr>The Irony </vt:lpstr>
      <vt:lpstr>Now What?!</vt:lpstr>
      <vt:lpstr>Problems</vt:lpstr>
      <vt:lpstr>Fisheries Management</vt:lpstr>
      <vt:lpstr>Fisheries Management </vt:lpstr>
      <vt:lpstr>Fisheries Management Effectiveness</vt:lpstr>
      <vt:lpstr>Legislation </vt:lpstr>
      <vt:lpstr>Make Good Seafood Choices</vt:lpstr>
      <vt:lpstr>PowerPoint Presentation</vt:lpstr>
      <vt:lpstr>Other Solutions</vt:lpstr>
      <vt:lpstr>Responsible Recreation</vt:lpstr>
      <vt:lpstr>Conclusions</vt:lpstr>
      <vt:lpstr>PowerPoint Presentation</vt:lpstr>
      <vt:lpstr>What Happened to the Red Snapper?</vt:lpstr>
      <vt:lpstr>What happened to the Red Snapper? Overfishing vs. Overfished Questions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Density of Seawater</dc:title>
  <dc:creator>Techology Support</dc:creator>
  <cp:lastModifiedBy>Techology Support</cp:lastModifiedBy>
  <cp:revision>70</cp:revision>
  <dcterms:created xsi:type="dcterms:W3CDTF">2014-09-23T11:43:17Z</dcterms:created>
  <dcterms:modified xsi:type="dcterms:W3CDTF">2016-01-06T12:58:37Z</dcterms:modified>
</cp:coreProperties>
</file>