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57" r:id="rId5"/>
    <p:sldId id="258" r:id="rId6"/>
    <p:sldId id="259" r:id="rId7"/>
    <p:sldId id="260" r:id="rId8"/>
    <p:sldId id="261" r:id="rId9"/>
    <p:sldId id="262" r:id="rId10"/>
    <p:sldId id="266" r:id="rId11"/>
    <p:sldId id="263" r:id="rId12"/>
    <p:sldId id="268" r:id="rId13"/>
    <p:sldId id="265" r:id="rId14"/>
    <p:sldId id="269"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116" d="100"/>
          <a:sy n="116"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A5A391A-F732-433A-8AFE-7493234786CE}" type="datetimeFigureOut">
              <a:rPr lang="en-CA" smtClean="0"/>
              <a:t>07/10/2015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67110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5A391A-F732-433A-8AFE-7493234786CE}" type="datetimeFigureOut">
              <a:rPr lang="en-CA" smtClean="0"/>
              <a:t>07/10/2015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49242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5A391A-F732-433A-8AFE-7493234786CE}" type="datetimeFigureOut">
              <a:rPr lang="en-CA" smtClean="0"/>
              <a:t>07/10/2015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258795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5A391A-F732-433A-8AFE-7493234786CE}" type="datetimeFigureOut">
              <a:rPr lang="en-CA" smtClean="0"/>
              <a:t>07/10/2015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407394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A391A-F732-433A-8AFE-7493234786CE}" type="datetimeFigureOut">
              <a:rPr lang="en-CA" smtClean="0"/>
              <a:t>07/10/2015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388244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A5A391A-F732-433A-8AFE-7493234786CE}" type="datetimeFigureOut">
              <a:rPr lang="en-CA" smtClean="0"/>
              <a:t>07/10/2015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410939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A5A391A-F732-433A-8AFE-7493234786CE}" type="datetimeFigureOut">
              <a:rPr lang="en-CA" smtClean="0"/>
              <a:t>07/10/2015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23196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A5A391A-F732-433A-8AFE-7493234786CE}" type="datetimeFigureOut">
              <a:rPr lang="en-CA" smtClean="0"/>
              <a:t>07/10/2015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24458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A391A-F732-433A-8AFE-7493234786CE}" type="datetimeFigureOut">
              <a:rPr lang="en-CA" smtClean="0"/>
              <a:t>07/10/2015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377699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A391A-F732-433A-8AFE-7493234786CE}" type="datetimeFigureOut">
              <a:rPr lang="en-CA" smtClean="0"/>
              <a:t>07/10/2015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176004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A391A-F732-433A-8AFE-7493234786CE}" type="datetimeFigureOut">
              <a:rPr lang="en-CA" smtClean="0"/>
              <a:t>07/10/2015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EBD64-76D6-49BA-B26D-7D964D183C53}" type="slidenum">
              <a:rPr lang="en-CA" smtClean="0"/>
              <a:t>‹#›</a:t>
            </a:fld>
            <a:endParaRPr lang="en-CA"/>
          </a:p>
        </p:txBody>
      </p:sp>
    </p:spTree>
    <p:extLst>
      <p:ext uri="{BB962C8B-B14F-4D97-AF65-F5344CB8AC3E}">
        <p14:creationId xmlns:p14="http://schemas.microsoft.com/office/powerpoint/2010/main" val="19729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A391A-F732-433A-8AFE-7493234786CE}" type="datetimeFigureOut">
              <a:rPr lang="en-CA" smtClean="0"/>
              <a:t>07/10/2015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EBD64-76D6-49BA-B26D-7D964D183C53}" type="slidenum">
              <a:rPr lang="en-CA" smtClean="0"/>
              <a:t>‹#›</a:t>
            </a:fld>
            <a:endParaRPr lang="en-CA"/>
          </a:p>
        </p:txBody>
      </p:sp>
    </p:spTree>
    <p:extLst>
      <p:ext uri="{BB962C8B-B14F-4D97-AF65-F5344CB8AC3E}">
        <p14:creationId xmlns:p14="http://schemas.microsoft.com/office/powerpoint/2010/main" val="32711399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channel.nationalgeographic.com/videos/development-of-ocean-wav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scubageek.com/images/wave.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113690" y="4790941"/>
            <a:ext cx="1150512" cy="712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Ryan H</a:t>
            </a:r>
            <a:endParaRPr lang="en-CA" dirty="0">
              <a:solidFill>
                <a:schemeClr val="tx1"/>
              </a:solidFill>
            </a:endParaRPr>
          </a:p>
        </p:txBody>
      </p:sp>
      <p:sp>
        <p:nvSpPr>
          <p:cNvPr id="9" name="Rectangle 8"/>
          <p:cNvSpPr/>
          <p:nvPr/>
        </p:nvSpPr>
        <p:spPr>
          <a:xfrm>
            <a:off x="10414713" y="4790941"/>
            <a:ext cx="1280989"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Andrew</a:t>
            </a:r>
            <a:endParaRPr lang="en-CA" dirty="0">
              <a:solidFill>
                <a:schemeClr val="tx1"/>
              </a:solidFill>
            </a:endParaRPr>
          </a:p>
        </p:txBody>
      </p:sp>
      <p:sp>
        <p:nvSpPr>
          <p:cNvPr id="10" name="Rectangle 9"/>
          <p:cNvSpPr/>
          <p:nvPr/>
        </p:nvSpPr>
        <p:spPr>
          <a:xfrm>
            <a:off x="8113690" y="3721998"/>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Dylan</a:t>
            </a:r>
            <a:endParaRPr lang="en-CA" dirty="0">
              <a:solidFill>
                <a:schemeClr val="tx1"/>
              </a:solidFill>
            </a:endParaRPr>
          </a:p>
        </p:txBody>
      </p:sp>
      <p:sp>
        <p:nvSpPr>
          <p:cNvPr id="11" name="Rectangle 10"/>
          <p:cNvSpPr/>
          <p:nvPr/>
        </p:nvSpPr>
        <p:spPr>
          <a:xfrm>
            <a:off x="9266349" y="3721998"/>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Chan</a:t>
            </a:r>
            <a:endParaRPr lang="en-CA" dirty="0">
              <a:solidFill>
                <a:schemeClr val="tx1"/>
              </a:solidFill>
            </a:endParaRPr>
          </a:p>
        </p:txBody>
      </p:sp>
      <p:sp>
        <p:nvSpPr>
          <p:cNvPr id="12" name="Rectangle 11"/>
          <p:cNvSpPr/>
          <p:nvPr/>
        </p:nvSpPr>
        <p:spPr>
          <a:xfrm>
            <a:off x="10414714" y="3721998"/>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Ryan L</a:t>
            </a:r>
            <a:endParaRPr lang="en-CA" dirty="0">
              <a:solidFill>
                <a:schemeClr val="tx1"/>
              </a:solidFill>
            </a:endParaRPr>
          </a:p>
        </p:txBody>
      </p:sp>
      <p:sp>
        <p:nvSpPr>
          <p:cNvPr id="13" name="Rectangle 12"/>
          <p:cNvSpPr/>
          <p:nvPr/>
        </p:nvSpPr>
        <p:spPr>
          <a:xfrm>
            <a:off x="9264202" y="4790941"/>
            <a:ext cx="1154806" cy="712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Johnny</a:t>
            </a:r>
            <a:endParaRPr lang="en-CA" dirty="0">
              <a:solidFill>
                <a:schemeClr val="tx1"/>
              </a:solidFill>
            </a:endParaRPr>
          </a:p>
        </p:txBody>
      </p:sp>
      <p:sp>
        <p:nvSpPr>
          <p:cNvPr id="20" name="Rectangle 19"/>
          <p:cNvSpPr/>
          <p:nvPr/>
        </p:nvSpPr>
        <p:spPr>
          <a:xfrm>
            <a:off x="8130859" y="2627284"/>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Nick </a:t>
            </a:r>
            <a:endParaRPr lang="en-CA" dirty="0">
              <a:solidFill>
                <a:schemeClr val="tx1"/>
              </a:solidFill>
            </a:endParaRPr>
          </a:p>
        </p:txBody>
      </p:sp>
      <p:sp>
        <p:nvSpPr>
          <p:cNvPr id="21" name="Rectangle 20"/>
          <p:cNvSpPr/>
          <p:nvPr/>
        </p:nvSpPr>
        <p:spPr>
          <a:xfrm>
            <a:off x="9264200" y="2627299"/>
            <a:ext cx="1292184"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Matt</a:t>
            </a:r>
            <a:endParaRPr lang="en-CA" dirty="0">
              <a:solidFill>
                <a:schemeClr val="tx1"/>
              </a:solidFill>
            </a:endParaRPr>
          </a:p>
        </p:txBody>
      </p:sp>
      <p:sp>
        <p:nvSpPr>
          <p:cNvPr id="22" name="Rectangle 21"/>
          <p:cNvSpPr/>
          <p:nvPr/>
        </p:nvSpPr>
        <p:spPr>
          <a:xfrm>
            <a:off x="10556384" y="2627284"/>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Abdul</a:t>
            </a:r>
            <a:endParaRPr lang="en-CA" dirty="0">
              <a:solidFill>
                <a:schemeClr val="tx1"/>
              </a:solidFill>
            </a:endParaRPr>
          </a:p>
        </p:txBody>
      </p:sp>
      <p:sp>
        <p:nvSpPr>
          <p:cNvPr id="23" name="Rectangle 22"/>
          <p:cNvSpPr/>
          <p:nvPr/>
        </p:nvSpPr>
        <p:spPr>
          <a:xfrm>
            <a:off x="8113688" y="1265363"/>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4" name="Rectangle 23"/>
          <p:cNvSpPr/>
          <p:nvPr/>
        </p:nvSpPr>
        <p:spPr>
          <a:xfrm>
            <a:off x="9264200" y="1265364"/>
            <a:ext cx="1292184"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5" name="Rectangle 24"/>
          <p:cNvSpPr/>
          <p:nvPr/>
        </p:nvSpPr>
        <p:spPr>
          <a:xfrm>
            <a:off x="10545191" y="1265360"/>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Rectangle 25"/>
          <p:cNvSpPr/>
          <p:nvPr/>
        </p:nvSpPr>
        <p:spPr>
          <a:xfrm>
            <a:off x="6017654" y="4790941"/>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Ally</a:t>
            </a:r>
            <a:endParaRPr lang="en-CA" dirty="0">
              <a:solidFill>
                <a:schemeClr val="tx1"/>
              </a:solidFill>
            </a:endParaRPr>
          </a:p>
        </p:txBody>
      </p:sp>
      <p:sp>
        <p:nvSpPr>
          <p:cNvPr id="28" name="Rectangle 27"/>
          <p:cNvSpPr/>
          <p:nvPr/>
        </p:nvSpPr>
        <p:spPr>
          <a:xfrm>
            <a:off x="4871435" y="4790940"/>
            <a:ext cx="1270057"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Lydia</a:t>
            </a:r>
            <a:endParaRPr lang="en-CA" dirty="0">
              <a:solidFill>
                <a:schemeClr val="tx1"/>
              </a:solidFill>
            </a:endParaRPr>
          </a:p>
        </p:txBody>
      </p:sp>
      <p:sp>
        <p:nvSpPr>
          <p:cNvPr id="29" name="Rectangle 28"/>
          <p:cNvSpPr/>
          <p:nvPr/>
        </p:nvSpPr>
        <p:spPr>
          <a:xfrm>
            <a:off x="4868216" y="3721996"/>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Tatsuya</a:t>
            </a:r>
            <a:endParaRPr lang="en-CA" dirty="0">
              <a:solidFill>
                <a:schemeClr val="tx1"/>
              </a:solidFill>
            </a:endParaRPr>
          </a:p>
        </p:txBody>
      </p:sp>
      <p:sp>
        <p:nvSpPr>
          <p:cNvPr id="30" name="Rectangle 29"/>
          <p:cNvSpPr/>
          <p:nvPr/>
        </p:nvSpPr>
        <p:spPr>
          <a:xfrm>
            <a:off x="4846750" y="2627296"/>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Carly</a:t>
            </a:r>
            <a:endParaRPr lang="en-CA" dirty="0">
              <a:solidFill>
                <a:schemeClr val="tx1"/>
              </a:solidFill>
            </a:endParaRPr>
          </a:p>
        </p:txBody>
      </p:sp>
      <p:sp>
        <p:nvSpPr>
          <p:cNvPr id="31" name="Rectangle 30"/>
          <p:cNvSpPr/>
          <p:nvPr/>
        </p:nvSpPr>
        <p:spPr>
          <a:xfrm>
            <a:off x="4846750" y="1265361"/>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Corinne</a:t>
            </a:r>
            <a:endParaRPr lang="en-CA" dirty="0">
              <a:solidFill>
                <a:schemeClr val="tx1"/>
              </a:solidFill>
            </a:endParaRPr>
          </a:p>
        </p:txBody>
      </p:sp>
      <p:sp>
        <p:nvSpPr>
          <p:cNvPr id="32" name="Rectangle 31"/>
          <p:cNvSpPr/>
          <p:nvPr/>
        </p:nvSpPr>
        <p:spPr>
          <a:xfrm>
            <a:off x="6017654" y="1265362"/>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1"/>
                </a:solidFill>
              </a:rPr>
              <a:t>Sianna</a:t>
            </a:r>
            <a:endParaRPr lang="en-CA" dirty="0">
              <a:solidFill>
                <a:schemeClr val="tx1"/>
              </a:solidFill>
            </a:endParaRPr>
          </a:p>
        </p:txBody>
      </p:sp>
      <p:sp>
        <p:nvSpPr>
          <p:cNvPr id="33" name="Rectangle 32"/>
          <p:cNvSpPr/>
          <p:nvPr/>
        </p:nvSpPr>
        <p:spPr>
          <a:xfrm>
            <a:off x="5997262" y="2627284"/>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Maggie</a:t>
            </a:r>
            <a:endParaRPr lang="en-CA" dirty="0">
              <a:solidFill>
                <a:schemeClr val="tx1"/>
              </a:solidFill>
            </a:endParaRPr>
          </a:p>
        </p:txBody>
      </p:sp>
      <p:sp>
        <p:nvSpPr>
          <p:cNvPr id="34" name="Rectangle 33"/>
          <p:cNvSpPr/>
          <p:nvPr/>
        </p:nvSpPr>
        <p:spPr>
          <a:xfrm>
            <a:off x="6017654" y="3721997"/>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Orlando</a:t>
            </a:r>
            <a:endParaRPr lang="en-CA" dirty="0">
              <a:solidFill>
                <a:schemeClr val="tx1"/>
              </a:solidFill>
            </a:endParaRPr>
          </a:p>
        </p:txBody>
      </p:sp>
      <p:sp>
        <p:nvSpPr>
          <p:cNvPr id="35" name="Rectangle 34"/>
          <p:cNvSpPr/>
          <p:nvPr/>
        </p:nvSpPr>
        <p:spPr>
          <a:xfrm>
            <a:off x="439494" y="4790939"/>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Josh</a:t>
            </a:r>
            <a:endParaRPr lang="en-CA" dirty="0">
              <a:solidFill>
                <a:schemeClr val="tx1"/>
              </a:solidFill>
            </a:endParaRPr>
          </a:p>
        </p:txBody>
      </p:sp>
      <p:sp>
        <p:nvSpPr>
          <p:cNvPr id="36" name="Rectangle 35"/>
          <p:cNvSpPr/>
          <p:nvPr/>
        </p:nvSpPr>
        <p:spPr>
          <a:xfrm>
            <a:off x="1585712" y="4790939"/>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Jordan</a:t>
            </a:r>
            <a:endParaRPr lang="en-CA" dirty="0">
              <a:solidFill>
                <a:schemeClr val="tx1"/>
              </a:solidFill>
            </a:endParaRPr>
          </a:p>
        </p:txBody>
      </p:sp>
      <p:sp>
        <p:nvSpPr>
          <p:cNvPr id="37" name="Rectangle 36"/>
          <p:cNvSpPr/>
          <p:nvPr/>
        </p:nvSpPr>
        <p:spPr>
          <a:xfrm>
            <a:off x="2740518" y="4790940"/>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Noah</a:t>
            </a:r>
            <a:endParaRPr lang="en-CA" dirty="0">
              <a:solidFill>
                <a:schemeClr val="tx1"/>
              </a:solidFill>
            </a:endParaRPr>
          </a:p>
        </p:txBody>
      </p:sp>
      <p:sp>
        <p:nvSpPr>
          <p:cNvPr id="38" name="Rectangle 37"/>
          <p:cNvSpPr/>
          <p:nvPr/>
        </p:nvSpPr>
        <p:spPr>
          <a:xfrm>
            <a:off x="435200" y="3721994"/>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Max</a:t>
            </a:r>
            <a:endParaRPr lang="en-CA" dirty="0">
              <a:solidFill>
                <a:schemeClr val="tx1"/>
              </a:solidFill>
            </a:endParaRPr>
          </a:p>
        </p:txBody>
      </p:sp>
      <p:sp>
        <p:nvSpPr>
          <p:cNvPr id="39" name="Rectangle 38"/>
          <p:cNvSpPr/>
          <p:nvPr/>
        </p:nvSpPr>
        <p:spPr>
          <a:xfrm>
            <a:off x="391737" y="2627285"/>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Patrick</a:t>
            </a:r>
            <a:endParaRPr lang="en-CA" dirty="0">
              <a:solidFill>
                <a:schemeClr val="tx1"/>
              </a:solidFill>
            </a:endParaRPr>
          </a:p>
        </p:txBody>
      </p:sp>
      <p:sp>
        <p:nvSpPr>
          <p:cNvPr id="40" name="Rectangle 39"/>
          <p:cNvSpPr/>
          <p:nvPr/>
        </p:nvSpPr>
        <p:spPr>
          <a:xfrm>
            <a:off x="1323834" y="2627286"/>
            <a:ext cx="144405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Jacob</a:t>
            </a:r>
            <a:endParaRPr lang="en-CA" dirty="0">
              <a:solidFill>
                <a:schemeClr val="tx1"/>
              </a:solidFill>
            </a:endParaRPr>
          </a:p>
        </p:txBody>
      </p:sp>
      <p:sp>
        <p:nvSpPr>
          <p:cNvPr id="41" name="Rectangle 40"/>
          <p:cNvSpPr/>
          <p:nvPr/>
        </p:nvSpPr>
        <p:spPr>
          <a:xfrm>
            <a:off x="1433015" y="3721995"/>
            <a:ext cx="1473957"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Lewis</a:t>
            </a:r>
            <a:endParaRPr lang="en-CA" dirty="0">
              <a:solidFill>
                <a:schemeClr val="tx1"/>
              </a:solidFill>
            </a:endParaRPr>
          </a:p>
        </p:txBody>
      </p:sp>
      <p:sp>
        <p:nvSpPr>
          <p:cNvPr id="42" name="Rectangle 41"/>
          <p:cNvSpPr/>
          <p:nvPr/>
        </p:nvSpPr>
        <p:spPr>
          <a:xfrm>
            <a:off x="2770033" y="3721994"/>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Kirsty</a:t>
            </a:r>
            <a:endParaRPr lang="en-CA" dirty="0">
              <a:solidFill>
                <a:schemeClr val="tx1"/>
              </a:solidFill>
            </a:endParaRPr>
          </a:p>
        </p:txBody>
      </p:sp>
      <p:sp>
        <p:nvSpPr>
          <p:cNvPr id="43" name="Rectangle 42"/>
          <p:cNvSpPr/>
          <p:nvPr/>
        </p:nvSpPr>
        <p:spPr>
          <a:xfrm>
            <a:off x="2713153" y="2627296"/>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Claudia</a:t>
            </a:r>
            <a:endParaRPr lang="en-CA" dirty="0">
              <a:solidFill>
                <a:schemeClr val="tx1"/>
              </a:solidFill>
            </a:endParaRPr>
          </a:p>
        </p:txBody>
      </p:sp>
      <p:sp>
        <p:nvSpPr>
          <p:cNvPr id="44" name="Rectangle 43"/>
          <p:cNvSpPr/>
          <p:nvPr/>
        </p:nvSpPr>
        <p:spPr>
          <a:xfrm>
            <a:off x="405151" y="1265360"/>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45" name="Rectangle 44"/>
          <p:cNvSpPr/>
          <p:nvPr/>
        </p:nvSpPr>
        <p:spPr>
          <a:xfrm>
            <a:off x="1569079" y="1265361"/>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46" name="Rectangle 45"/>
          <p:cNvSpPr/>
          <p:nvPr/>
        </p:nvSpPr>
        <p:spPr>
          <a:xfrm>
            <a:off x="2733007" y="1265361"/>
            <a:ext cx="1150512" cy="712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Mark</a:t>
            </a:r>
            <a:endParaRPr lang="en-CA" dirty="0">
              <a:solidFill>
                <a:schemeClr val="tx1"/>
              </a:solidFill>
            </a:endParaRPr>
          </a:p>
        </p:txBody>
      </p:sp>
      <p:sp>
        <p:nvSpPr>
          <p:cNvPr id="47" name="Rectangle 46"/>
          <p:cNvSpPr/>
          <p:nvPr/>
        </p:nvSpPr>
        <p:spPr>
          <a:xfrm>
            <a:off x="8688944" y="6065949"/>
            <a:ext cx="3017952" cy="618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Mrs. McPherson</a:t>
            </a:r>
            <a:endParaRPr lang="en-CA" dirty="0"/>
          </a:p>
        </p:txBody>
      </p:sp>
      <p:sp>
        <p:nvSpPr>
          <p:cNvPr id="48" name="TextBox 47"/>
          <p:cNvSpPr txBox="1"/>
          <p:nvPr/>
        </p:nvSpPr>
        <p:spPr>
          <a:xfrm>
            <a:off x="4056845" y="463639"/>
            <a:ext cx="2359428" cy="369332"/>
          </a:xfrm>
          <a:prstGeom prst="rect">
            <a:avLst/>
          </a:prstGeom>
          <a:noFill/>
        </p:spPr>
        <p:txBody>
          <a:bodyPr wrap="none" rtlCol="0">
            <a:spAutoFit/>
          </a:bodyPr>
          <a:lstStyle/>
          <a:p>
            <a:r>
              <a:rPr lang="en-CA" dirty="0" smtClean="0"/>
              <a:t>Oceans 11 Seating Plan</a:t>
            </a:r>
            <a:endParaRPr lang="en-CA" dirty="0"/>
          </a:p>
        </p:txBody>
      </p:sp>
      <p:sp>
        <p:nvSpPr>
          <p:cNvPr id="49" name="TextBox 48"/>
          <p:cNvSpPr txBox="1"/>
          <p:nvPr/>
        </p:nvSpPr>
        <p:spPr>
          <a:xfrm>
            <a:off x="0" y="218941"/>
            <a:ext cx="103031" cy="901521"/>
          </a:xfrm>
          <a:prstGeom prst="rect">
            <a:avLst/>
          </a:prstGeom>
          <a:solidFill>
            <a:schemeClr val="accent1"/>
          </a:solidFill>
        </p:spPr>
        <p:txBody>
          <a:bodyPr wrap="square" rtlCol="0">
            <a:spAutoFit/>
          </a:bodyPr>
          <a:lstStyle/>
          <a:p>
            <a:endParaRPr lang="en-CA" dirty="0"/>
          </a:p>
        </p:txBody>
      </p:sp>
    </p:spTree>
    <p:extLst>
      <p:ext uri="{BB962C8B-B14F-4D97-AF65-F5344CB8AC3E}">
        <p14:creationId xmlns:p14="http://schemas.microsoft.com/office/powerpoint/2010/main" val="798706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Deep water wave equations</a:t>
            </a:r>
            <a:endParaRPr lang="en-CA"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CA" dirty="0" smtClean="0">
                    <a:solidFill>
                      <a:srgbClr val="FF0000"/>
                    </a:solidFill>
                  </a:rPr>
                  <a:t>Wavelength (L)</a:t>
                </a:r>
                <a:r>
                  <a:rPr lang="en-CA" dirty="0" smtClean="0"/>
                  <a:t> = 1.56 x wave period (T) squared</a:t>
                </a:r>
              </a:p>
              <a:p>
                <a:pPr lvl="1"/>
                <a14:m>
                  <m:oMath xmlns:m="http://schemas.openxmlformats.org/officeDocument/2006/math">
                    <m:r>
                      <a:rPr lang="en-CA" b="0" i="1" smtClean="0">
                        <a:latin typeface="Cambria Math" panose="02040503050406030204" pitchFamily="18" charset="0"/>
                      </a:rPr>
                      <m:t>𝐿</m:t>
                    </m:r>
                    <m:r>
                      <a:rPr lang="en-CA" b="0" i="1" smtClean="0">
                        <a:latin typeface="Cambria Math" panose="02040503050406030204" pitchFamily="18" charset="0"/>
                      </a:rPr>
                      <m:t>=1.56</m:t>
                    </m:r>
                    <m:sSup>
                      <m:sSupPr>
                        <m:ctrlPr>
                          <a:rPr lang="en-CA" b="0" i="1" smtClean="0">
                            <a:latin typeface="Cambria Math" panose="02040503050406030204" pitchFamily="18" charset="0"/>
                          </a:rPr>
                        </m:ctrlPr>
                      </m:sSupPr>
                      <m:e>
                        <m:r>
                          <a:rPr lang="en-CA" b="0" i="1" smtClean="0">
                            <a:latin typeface="Cambria Math" panose="02040503050406030204" pitchFamily="18" charset="0"/>
                          </a:rPr>
                          <m:t>(</m:t>
                        </m:r>
                        <m:r>
                          <a:rPr lang="en-CA" b="0" i="1" smtClean="0">
                            <a:latin typeface="Cambria Math" panose="02040503050406030204" pitchFamily="18" charset="0"/>
                          </a:rPr>
                          <m:t>𝑇</m:t>
                        </m:r>
                      </m:e>
                      <m:sup>
                        <m:r>
                          <a:rPr lang="en-CA" b="0" i="1" smtClean="0">
                            <a:latin typeface="Cambria Math" panose="02040503050406030204" pitchFamily="18" charset="0"/>
                          </a:rPr>
                          <m:t>2</m:t>
                        </m:r>
                      </m:sup>
                    </m:sSup>
                    <m:r>
                      <a:rPr lang="en-CA" b="0" i="1" smtClean="0">
                        <a:latin typeface="Cambria Math" panose="02040503050406030204" pitchFamily="18" charset="0"/>
                      </a:rPr>
                      <m:t>)</m:t>
                    </m:r>
                  </m:oMath>
                </a14:m>
                <a:endParaRPr lang="en-CA" dirty="0" smtClean="0"/>
              </a:p>
              <a:p>
                <a:endParaRPr lang="en-CA" dirty="0" smtClean="0"/>
              </a:p>
              <a:p>
                <a:r>
                  <a:rPr lang="en-CA" dirty="0" smtClean="0">
                    <a:solidFill>
                      <a:srgbClr val="FF0000"/>
                    </a:solidFill>
                  </a:rPr>
                  <a:t>Wave speed (C)</a:t>
                </a:r>
                <a:r>
                  <a:rPr lang="en-CA" dirty="0" smtClean="0"/>
                  <a:t> = 1.56 x wave period (T) (m/s)</a:t>
                </a:r>
              </a:p>
              <a:p>
                <a:pPr lvl="1"/>
                <a14:m>
                  <m:oMath xmlns:m="http://schemas.openxmlformats.org/officeDocument/2006/math">
                    <m:r>
                      <a:rPr lang="en-CA" b="0" i="1" smtClean="0">
                        <a:latin typeface="Cambria Math" panose="02040503050406030204" pitchFamily="18" charset="0"/>
                      </a:rPr>
                      <m:t>𝐶</m:t>
                    </m:r>
                    <m:r>
                      <a:rPr lang="en-CA" b="0" i="1" smtClean="0">
                        <a:latin typeface="Cambria Math" panose="02040503050406030204" pitchFamily="18" charset="0"/>
                      </a:rPr>
                      <m:t>=1.56</m:t>
                    </m:r>
                    <m:r>
                      <a:rPr lang="en-CA" b="0" i="1" smtClean="0">
                        <a:latin typeface="Cambria Math" panose="02040503050406030204" pitchFamily="18" charset="0"/>
                      </a:rPr>
                      <m:t>𝑇</m:t>
                    </m:r>
                  </m:oMath>
                </a14:m>
                <a:endParaRPr lang="en-CA" dirty="0" smtClean="0"/>
              </a:p>
              <a:p>
                <a:endParaRPr lang="en-CA" dirty="0" smtClean="0">
                  <a:solidFill>
                    <a:srgbClr val="FF0000"/>
                  </a:solidFill>
                </a:endParaRPr>
              </a:p>
              <a:p>
                <a:r>
                  <a:rPr lang="en-CA" dirty="0" smtClean="0">
                    <a:solidFill>
                      <a:srgbClr val="FF0000"/>
                    </a:solidFill>
                  </a:rPr>
                  <a:t>Wave speed (C) </a:t>
                </a:r>
                <a:r>
                  <a:rPr lang="en-CA" dirty="0" smtClean="0"/>
                  <a:t>= Wavelength (L)/Wave period (T)</a:t>
                </a:r>
              </a:p>
              <a:p>
                <a:pPr lvl="1"/>
                <a14:m>
                  <m:oMath xmlns:m="http://schemas.openxmlformats.org/officeDocument/2006/math">
                    <m:r>
                      <a:rPr lang="en-CA" b="0" i="1" smtClean="0">
                        <a:latin typeface="Cambria Math" panose="02040503050406030204" pitchFamily="18" charset="0"/>
                      </a:rPr>
                      <m:t>𝐶</m:t>
                    </m:r>
                    <m:r>
                      <a:rPr lang="en-CA" b="0" i="1" smtClean="0">
                        <a:latin typeface="Cambria Math" panose="02040503050406030204" pitchFamily="18" charset="0"/>
                      </a:rPr>
                      <m:t>=</m:t>
                    </m:r>
                    <m:r>
                      <a:rPr lang="en-CA" b="0" i="1" smtClean="0">
                        <a:latin typeface="Cambria Math" panose="02040503050406030204" pitchFamily="18" charset="0"/>
                      </a:rPr>
                      <m:t>𝐿</m:t>
                    </m:r>
                    <m:r>
                      <a:rPr lang="en-CA" b="0" i="1" smtClean="0">
                        <a:latin typeface="Cambria Math" panose="02040503050406030204" pitchFamily="18" charset="0"/>
                      </a:rPr>
                      <m:t>/</m:t>
                    </m:r>
                    <m:r>
                      <a:rPr lang="en-CA" b="0" i="1" smtClean="0">
                        <a:latin typeface="Cambria Math" panose="02040503050406030204" pitchFamily="18" charset="0"/>
                      </a:rPr>
                      <m:t>𝑇</m:t>
                    </m:r>
                  </m:oMath>
                </a14:m>
                <a:endParaRPr lang="en-CA"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3682138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Shallow water depth = wavelength/20</a:t>
            </a:r>
            <a:endParaRPr lang="en-CA" dirty="0"/>
          </a:p>
        </p:txBody>
      </p:sp>
      <p:sp>
        <p:nvSpPr>
          <p:cNvPr id="3" name="Content Placeholder 2"/>
          <p:cNvSpPr>
            <a:spLocks noGrp="1"/>
          </p:cNvSpPr>
          <p:nvPr>
            <p:ph idx="1"/>
          </p:nvPr>
        </p:nvSpPr>
        <p:spPr/>
        <p:txBody>
          <a:bodyPr/>
          <a:lstStyle/>
          <a:p>
            <a:endParaRPr lang="en-CA" dirty="0"/>
          </a:p>
        </p:txBody>
      </p:sp>
      <p:pic>
        <p:nvPicPr>
          <p:cNvPr id="4" name="Picture 9" descr="1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5625"/>
            <a:ext cx="8229600" cy="464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831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Shallow water wave equations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CA" dirty="0"/>
                  <a:t>Wave speed (C) = Wavelength (L) / Wave period (T) </a:t>
                </a:r>
              </a:p>
              <a:p>
                <a:pPr lvl="1"/>
                <a14:m>
                  <m:oMath xmlns:m="http://schemas.openxmlformats.org/officeDocument/2006/math">
                    <m:r>
                      <a:rPr lang="en-CA" i="1">
                        <a:latin typeface="Cambria Math" panose="02040503050406030204" pitchFamily="18" charset="0"/>
                      </a:rPr>
                      <m:t>𝐶</m:t>
                    </m:r>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𝐿</m:t>
                        </m:r>
                      </m:num>
                      <m:den>
                        <m:r>
                          <a:rPr lang="en-CA" i="1">
                            <a:latin typeface="Cambria Math" panose="02040503050406030204" pitchFamily="18" charset="0"/>
                          </a:rPr>
                          <m:t>𝑇</m:t>
                        </m:r>
                      </m:den>
                    </m:f>
                    <m:r>
                      <a:rPr lang="en-CA" i="1">
                        <a:latin typeface="Cambria Math" panose="02040503050406030204" pitchFamily="18" charset="0"/>
                      </a:rPr>
                      <m:t> (</m:t>
                    </m:r>
                    <m:r>
                      <a:rPr lang="en-CA" i="1">
                        <a:latin typeface="Cambria Math" panose="02040503050406030204" pitchFamily="18" charset="0"/>
                      </a:rPr>
                      <m:t>𝑚</m:t>
                    </m:r>
                    <m:r>
                      <a:rPr lang="en-CA" i="1">
                        <a:latin typeface="Cambria Math" panose="02040503050406030204" pitchFamily="18" charset="0"/>
                      </a:rPr>
                      <m:t>/</m:t>
                    </m:r>
                    <m:r>
                      <a:rPr lang="en-CA" i="1">
                        <a:latin typeface="Cambria Math" panose="02040503050406030204" pitchFamily="18" charset="0"/>
                      </a:rPr>
                      <m:t>𝑠</m:t>
                    </m:r>
                  </m:oMath>
                </a14:m>
                <a:r>
                  <a:rPr lang="en-CA" dirty="0"/>
                  <a:t>)</a:t>
                </a:r>
              </a:p>
              <a:p>
                <a:endParaRPr lang="en-CA" dirty="0" smtClean="0"/>
              </a:p>
              <a:p>
                <a:r>
                  <a:rPr lang="en-CA" dirty="0" smtClean="0"/>
                  <a:t>Wave </a:t>
                </a:r>
                <a:r>
                  <a:rPr lang="en-CA" dirty="0"/>
                  <a:t>speed (C) = 3.13 x </a:t>
                </a:r>
                <a14:m>
                  <m:oMath xmlns:m="http://schemas.openxmlformats.org/officeDocument/2006/math">
                    <m:r>
                      <a:rPr lang="en-CA" i="1">
                        <a:latin typeface="Cambria Math" panose="02040503050406030204" pitchFamily="18" charset="0"/>
                        <a:ea typeface="Cambria Math" panose="02040503050406030204" pitchFamily="18" charset="0"/>
                      </a:rPr>
                      <m:t>√</m:t>
                    </m:r>
                  </m:oMath>
                </a14:m>
                <a:r>
                  <a:rPr lang="en-CA" dirty="0"/>
                  <a:t>Depth of ocean (D)</a:t>
                </a:r>
              </a:p>
              <a:p>
                <a:pPr lvl="1"/>
                <a14:m>
                  <m:oMath xmlns:m="http://schemas.openxmlformats.org/officeDocument/2006/math">
                    <m:r>
                      <a:rPr lang="en-CA" i="1">
                        <a:latin typeface="Cambria Math" panose="02040503050406030204" pitchFamily="18" charset="0"/>
                      </a:rPr>
                      <m:t>𝐶</m:t>
                    </m:r>
                    <m:r>
                      <a:rPr lang="en-CA" i="1">
                        <a:latin typeface="Cambria Math" panose="02040503050406030204" pitchFamily="18" charset="0"/>
                      </a:rPr>
                      <m:t>=3.13</m:t>
                    </m:r>
                    <m:rad>
                      <m:radPr>
                        <m:degHide m:val="on"/>
                        <m:ctrlPr>
                          <a:rPr lang="en-CA" i="1">
                            <a:latin typeface="Cambria Math" panose="02040503050406030204" pitchFamily="18" charset="0"/>
                            <a:ea typeface="Cambria Math" panose="02040503050406030204" pitchFamily="18" charset="0"/>
                          </a:rPr>
                        </m:ctrlPr>
                      </m:radPr>
                      <m:deg/>
                      <m:e>
                        <m:r>
                          <a:rPr lang="en-CA" i="1">
                            <a:latin typeface="Cambria Math" panose="02040503050406030204" pitchFamily="18" charset="0"/>
                            <a:ea typeface="Cambria Math" panose="02040503050406030204" pitchFamily="18" charset="0"/>
                          </a:rPr>
                          <m:t>𝐷</m:t>
                        </m:r>
                      </m:e>
                    </m:rad>
                  </m:oMath>
                </a14:m>
                <a:endParaRPr lang="en-CA"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1846957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6: Measuring Waves</a:t>
            </a:r>
            <a:endParaRPr lang="en-CA" dirty="0"/>
          </a:p>
        </p:txBody>
      </p:sp>
      <p:sp>
        <p:nvSpPr>
          <p:cNvPr id="3" name="Content Placeholder 2"/>
          <p:cNvSpPr>
            <a:spLocks noGrp="1"/>
          </p:cNvSpPr>
          <p:nvPr>
            <p:ph idx="1"/>
          </p:nvPr>
        </p:nvSpPr>
        <p:spPr/>
        <p:txBody>
          <a:bodyPr/>
          <a:lstStyle/>
          <a:p>
            <a:endParaRPr lang="en-CA" dirty="0"/>
          </a:p>
        </p:txBody>
      </p:sp>
      <p:pic>
        <p:nvPicPr>
          <p:cNvPr id="4" name="Picture 11" descr="1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956" y="1407971"/>
            <a:ext cx="8756176" cy="5394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31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Wave Speed and Frequency Worksheet </a:t>
            </a:r>
            <a:endParaRPr lang="en-CA" dirty="0"/>
          </a:p>
        </p:txBody>
      </p:sp>
      <p:sp>
        <p:nvSpPr>
          <p:cNvPr id="3" name="Content Placeholder 2"/>
          <p:cNvSpPr>
            <a:spLocks noGrp="1"/>
          </p:cNvSpPr>
          <p:nvPr>
            <p:ph idx="1"/>
          </p:nvPr>
        </p:nvSpPr>
        <p:spPr>
          <a:xfrm>
            <a:off x="838200" y="1465015"/>
            <a:ext cx="10515600" cy="5038815"/>
          </a:xfrm>
        </p:spPr>
        <p:txBody>
          <a:bodyPr>
            <a:normAutofit lnSpcReduction="10000"/>
          </a:bodyPr>
          <a:lstStyle/>
          <a:p>
            <a:pPr marL="514350" indent="-514350">
              <a:buFont typeface="+mj-lt"/>
              <a:buAutoNum type="arabicPeriod"/>
            </a:pPr>
            <a:r>
              <a:rPr lang="en-CA" dirty="0" smtClean="0"/>
              <a:t>Complete the table (Fill in ALL blank spaces</a:t>
            </a:r>
            <a:r>
              <a:rPr lang="en-CA" dirty="0" smtClean="0"/>
              <a:t>!).  Use the waves on the back side of the sheet.  OMIT # 6.</a:t>
            </a:r>
            <a:endParaRPr lang="en-CA" dirty="0" smtClean="0"/>
          </a:p>
          <a:p>
            <a:pPr marL="514350" indent="-514350">
              <a:buFont typeface="+mj-lt"/>
              <a:buAutoNum type="arabicPeriod"/>
            </a:pPr>
            <a:endParaRPr lang="en-CA" dirty="0" smtClean="0"/>
          </a:p>
          <a:p>
            <a:pPr marL="514350" indent="-514350">
              <a:buFont typeface="+mj-lt"/>
              <a:buAutoNum type="arabicPeriod"/>
            </a:pPr>
            <a:r>
              <a:rPr lang="en-CA" dirty="0" smtClean="0"/>
              <a:t>Measure </a:t>
            </a:r>
            <a:r>
              <a:rPr lang="en-CA" dirty="0" smtClean="0"/>
              <a:t>the wavelength and amplitude of each of the 5 waves.</a:t>
            </a:r>
          </a:p>
          <a:p>
            <a:pPr marL="514350" indent="-514350">
              <a:buFont typeface="+mj-lt"/>
              <a:buAutoNum type="arabicPeriod"/>
            </a:pPr>
            <a:endParaRPr lang="en-CA" dirty="0" smtClean="0"/>
          </a:p>
          <a:p>
            <a:pPr marL="514350" indent="-514350">
              <a:buFont typeface="+mj-lt"/>
              <a:buAutoNum type="arabicPeriod"/>
            </a:pPr>
            <a:r>
              <a:rPr lang="en-CA" dirty="0" smtClean="0"/>
              <a:t>Answer </a:t>
            </a:r>
            <a:r>
              <a:rPr lang="en-CA" dirty="0" smtClean="0"/>
              <a:t>the following </a:t>
            </a:r>
            <a:r>
              <a:rPr lang="en-CA" dirty="0" smtClean="0"/>
              <a:t>question:</a:t>
            </a:r>
            <a:endParaRPr lang="en-CA" dirty="0" smtClean="0"/>
          </a:p>
          <a:p>
            <a:pPr marL="457200" lvl="1" indent="0">
              <a:buNone/>
            </a:pPr>
            <a:r>
              <a:rPr lang="en-US" dirty="0"/>
              <a:t>You are anchored in 9 meters of water fishing for mackerel. The boat is rocking up-and-down with a regular motion due to the ocean waves. You decide to measure the time it takes for consecutive wave crests to pass your anchor line and find that the measurements are around 12 </a:t>
            </a:r>
            <a:r>
              <a:rPr lang="en-US" dirty="0" smtClean="0"/>
              <a:t>seconds.</a:t>
            </a:r>
          </a:p>
          <a:p>
            <a:pPr marL="457200" lvl="1" indent="0">
              <a:buNone/>
            </a:pPr>
            <a:r>
              <a:rPr lang="en-US" dirty="0"/>
              <a:t>	</a:t>
            </a:r>
            <a:r>
              <a:rPr lang="en-US" dirty="0" smtClean="0"/>
              <a:t>a) Find the wavelength while still in deep water.</a:t>
            </a:r>
          </a:p>
          <a:p>
            <a:pPr marL="457200" lvl="1" indent="0">
              <a:buNone/>
            </a:pPr>
            <a:r>
              <a:rPr lang="en-US" dirty="0"/>
              <a:t>	</a:t>
            </a:r>
            <a:r>
              <a:rPr lang="en-US" dirty="0" smtClean="0"/>
              <a:t>b)  Calculate the speed of the wave in 4m and 1m of water.</a:t>
            </a:r>
          </a:p>
          <a:p>
            <a:pPr marL="457200" lvl="1" indent="0">
              <a:buNone/>
            </a:pPr>
            <a:endParaRPr lang="en-US" dirty="0" smtClean="0"/>
          </a:p>
          <a:p>
            <a:pPr marL="1428750" lvl="2" indent="-514350">
              <a:buFont typeface="+mj-lt"/>
              <a:buAutoNum type="arabicPeriod"/>
            </a:pPr>
            <a:endParaRPr lang="en-CA" dirty="0" smtClean="0"/>
          </a:p>
          <a:p>
            <a:endParaRPr lang="en-CA" dirty="0"/>
          </a:p>
        </p:txBody>
      </p:sp>
    </p:spTree>
    <p:extLst>
      <p:ext uri="{BB962C8B-B14F-4D97-AF65-F5344CB8AC3E}">
        <p14:creationId xmlns:p14="http://schemas.microsoft.com/office/powerpoint/2010/main" val="650218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7: Measuring Waves</a:t>
            </a:r>
            <a:endParaRPr lang="en-CA" dirty="0"/>
          </a:p>
        </p:txBody>
      </p:sp>
      <p:sp>
        <p:nvSpPr>
          <p:cNvPr id="3" name="Content Placeholder 2"/>
          <p:cNvSpPr>
            <a:spLocks noGrp="1"/>
          </p:cNvSpPr>
          <p:nvPr>
            <p:ph idx="1"/>
          </p:nvPr>
        </p:nvSpPr>
        <p:spPr/>
        <p:txBody>
          <a:bodyPr/>
          <a:lstStyle/>
          <a:p>
            <a:endParaRPr lang="en-CA" dirty="0"/>
          </a:p>
        </p:txBody>
      </p:sp>
      <p:pic>
        <p:nvPicPr>
          <p:cNvPr id="4" name="Picture 7" descr="EoO_10e_Figure_08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 y="1768070"/>
            <a:ext cx="10126782" cy="4469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60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Measuring Ocean Waves</a:t>
            </a:r>
            <a:endParaRPr lang="en-CA" dirty="0"/>
          </a:p>
        </p:txBody>
      </p:sp>
      <p:sp>
        <p:nvSpPr>
          <p:cNvPr id="3" name="Subtitle 2"/>
          <p:cNvSpPr>
            <a:spLocks noGrp="1"/>
          </p:cNvSpPr>
          <p:nvPr>
            <p:ph type="subTitle" idx="1"/>
          </p:nvPr>
        </p:nvSpPr>
        <p:spPr/>
        <p:txBody>
          <a:bodyPr/>
          <a:lstStyle/>
          <a:p>
            <a:r>
              <a:rPr lang="en-CA" dirty="0" smtClean="0"/>
              <a:t>Goes with Activity: Measuring Ocean Waves</a:t>
            </a:r>
            <a:endParaRPr lang="en-CA" dirty="0"/>
          </a:p>
        </p:txBody>
      </p:sp>
    </p:spTree>
    <p:extLst>
      <p:ext uri="{BB962C8B-B14F-4D97-AF65-F5344CB8AC3E}">
        <p14:creationId xmlns:p14="http://schemas.microsoft.com/office/powerpoint/2010/main" val="738282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Formation of Ocean Waves </a:t>
            </a:r>
            <a:endParaRPr lang="en-CA" dirty="0"/>
          </a:p>
        </p:txBody>
      </p:sp>
      <p:sp>
        <p:nvSpPr>
          <p:cNvPr id="3" name="Content Placeholder 2"/>
          <p:cNvSpPr>
            <a:spLocks noGrp="1"/>
          </p:cNvSpPr>
          <p:nvPr>
            <p:ph idx="1"/>
          </p:nvPr>
        </p:nvSpPr>
        <p:spPr/>
        <p:txBody>
          <a:bodyPr/>
          <a:lstStyle/>
          <a:p>
            <a:r>
              <a:rPr lang="en-CA" dirty="0" smtClean="0"/>
              <a:t>National Geographic:</a:t>
            </a:r>
          </a:p>
          <a:p>
            <a:endParaRPr lang="en-CA" dirty="0" smtClean="0"/>
          </a:p>
          <a:p>
            <a:r>
              <a:rPr lang="en-CA" dirty="0">
                <a:hlinkClick r:id="rId2"/>
              </a:rPr>
              <a:t>http://channel.nationalgeographic.com/videos/development-of-ocean-waves</a:t>
            </a:r>
            <a:r>
              <a:rPr lang="en-CA" dirty="0" smtClean="0">
                <a:hlinkClick r:id="rId2"/>
              </a:rPr>
              <a:t>/</a:t>
            </a:r>
            <a:endParaRPr lang="en-CA" dirty="0" smtClean="0"/>
          </a:p>
          <a:p>
            <a:endParaRPr lang="en-CA" dirty="0"/>
          </a:p>
        </p:txBody>
      </p:sp>
    </p:spTree>
    <p:extLst>
      <p:ext uri="{BB962C8B-B14F-4D97-AF65-F5344CB8AC3E}">
        <p14:creationId xmlns:p14="http://schemas.microsoft.com/office/powerpoint/2010/main" val="136353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Terms to know:</a:t>
            </a:r>
            <a:endParaRPr lang="en-CA" dirty="0"/>
          </a:p>
        </p:txBody>
      </p:sp>
      <p:sp>
        <p:nvSpPr>
          <p:cNvPr id="3" name="Content Placeholder 2"/>
          <p:cNvSpPr>
            <a:spLocks noGrp="1"/>
          </p:cNvSpPr>
          <p:nvPr>
            <p:ph idx="1"/>
          </p:nvPr>
        </p:nvSpPr>
        <p:spPr/>
        <p:txBody>
          <a:bodyPr/>
          <a:lstStyle/>
          <a:p>
            <a:r>
              <a:rPr lang="en-CA" dirty="0" smtClean="0">
                <a:solidFill>
                  <a:srgbClr val="FF0000"/>
                </a:solidFill>
              </a:rPr>
              <a:t>Wave height: </a:t>
            </a:r>
            <a:r>
              <a:rPr lang="en-CA" dirty="0" smtClean="0"/>
              <a:t>vertical distance from lowest (trough) part of wave to highest (crest) part of wave.</a:t>
            </a:r>
          </a:p>
          <a:p>
            <a:endParaRPr lang="en-CA" dirty="0" smtClean="0">
              <a:solidFill>
                <a:srgbClr val="FF0000"/>
              </a:solidFill>
            </a:endParaRPr>
          </a:p>
          <a:p>
            <a:r>
              <a:rPr lang="en-CA" dirty="0" smtClean="0">
                <a:solidFill>
                  <a:srgbClr val="FF0000"/>
                </a:solidFill>
              </a:rPr>
              <a:t>Amplitude:</a:t>
            </a:r>
            <a:r>
              <a:rPr lang="en-CA" dirty="0" smtClean="0"/>
              <a:t> height of crest above still water level (1/2 wave height)</a:t>
            </a:r>
          </a:p>
          <a:p>
            <a:endParaRPr lang="en-CA" dirty="0" smtClean="0">
              <a:solidFill>
                <a:srgbClr val="FF0000"/>
              </a:solidFill>
            </a:endParaRPr>
          </a:p>
          <a:p>
            <a:r>
              <a:rPr lang="en-CA" dirty="0" smtClean="0">
                <a:solidFill>
                  <a:srgbClr val="FF0000"/>
                </a:solidFill>
              </a:rPr>
              <a:t>Wavelength:</a:t>
            </a:r>
            <a:r>
              <a:rPr lang="en-CA" dirty="0" smtClean="0"/>
              <a:t> horizontal distance between two crests</a:t>
            </a:r>
          </a:p>
          <a:p>
            <a:endParaRPr lang="en-CA" dirty="0" smtClean="0">
              <a:solidFill>
                <a:srgbClr val="FF0000"/>
              </a:solidFill>
            </a:endParaRPr>
          </a:p>
          <a:p>
            <a:r>
              <a:rPr lang="en-CA" dirty="0" smtClean="0">
                <a:solidFill>
                  <a:srgbClr val="FF0000"/>
                </a:solidFill>
              </a:rPr>
              <a:t>Period:</a:t>
            </a:r>
            <a:r>
              <a:rPr lang="en-CA" dirty="0" smtClean="0"/>
              <a:t> time between two adjacent crests</a:t>
            </a:r>
          </a:p>
          <a:p>
            <a:endParaRPr lang="en-CA" dirty="0"/>
          </a:p>
        </p:txBody>
      </p:sp>
    </p:spTree>
    <p:extLst>
      <p:ext uri="{BB962C8B-B14F-4D97-AF65-F5344CB8AC3E}">
        <p14:creationId xmlns:p14="http://schemas.microsoft.com/office/powerpoint/2010/main" val="906598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Diagram to show terms:</a:t>
            </a:r>
            <a:endParaRPr lang="en-CA" dirty="0"/>
          </a:p>
        </p:txBody>
      </p:sp>
      <p:sp>
        <p:nvSpPr>
          <p:cNvPr id="3" name="Content Placeholder 2"/>
          <p:cNvSpPr>
            <a:spLocks noGrp="1"/>
          </p:cNvSpPr>
          <p:nvPr>
            <p:ph idx="1"/>
          </p:nvPr>
        </p:nvSpPr>
        <p:spPr/>
        <p:txBody>
          <a:bodyPr/>
          <a:lstStyle/>
          <a:p>
            <a:endParaRPr lang="en-CA"/>
          </a:p>
        </p:txBody>
      </p:sp>
      <p:pic>
        <p:nvPicPr>
          <p:cNvPr id="4" name="Picture 3"/>
          <p:cNvPicPr>
            <a:picLocks noChangeAspect="1"/>
          </p:cNvPicPr>
          <p:nvPr/>
        </p:nvPicPr>
        <p:blipFill rotWithShape="1">
          <a:blip r:embed="rId2"/>
          <a:srcRect l="13441" t="44767" r="16563" b="13772"/>
          <a:stretch/>
        </p:blipFill>
        <p:spPr>
          <a:xfrm>
            <a:off x="1166770" y="1887132"/>
            <a:ext cx="10032534" cy="3342762"/>
          </a:xfrm>
          <a:prstGeom prst="rect">
            <a:avLst/>
          </a:prstGeom>
        </p:spPr>
      </p:pic>
    </p:spTree>
    <p:extLst>
      <p:ext uri="{BB962C8B-B14F-4D97-AF65-F5344CB8AC3E}">
        <p14:creationId xmlns:p14="http://schemas.microsoft.com/office/powerpoint/2010/main" val="3616346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cubageek.com/images/wave.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59712" y="2150596"/>
            <a:ext cx="10794088" cy="4026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CA" dirty="0" smtClean="0"/>
              <a:t>Diagram of wave properties</a:t>
            </a:r>
            <a:endParaRPr lang="en-CA" dirty="0"/>
          </a:p>
        </p:txBody>
      </p:sp>
      <p:sp>
        <p:nvSpPr>
          <p:cNvPr id="5" name="Content Placeholder 4"/>
          <p:cNvSpPr>
            <a:spLocks noGrp="1"/>
          </p:cNvSpPr>
          <p:nvPr>
            <p:ph idx="1"/>
          </p:nvPr>
        </p:nvSpPr>
        <p:spPr/>
        <p:txBody>
          <a:bodyPr/>
          <a:lstStyle/>
          <a:p>
            <a:endParaRPr lang="en-CA" dirty="0"/>
          </a:p>
        </p:txBody>
      </p:sp>
    </p:spTree>
    <p:extLst>
      <p:ext uri="{BB962C8B-B14F-4D97-AF65-F5344CB8AC3E}">
        <p14:creationId xmlns:p14="http://schemas.microsoft.com/office/powerpoint/2010/main" val="3801974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Speed of wave Equation</a:t>
            </a:r>
            <a:endParaRPr lang="en-CA" dirty="0"/>
          </a:p>
        </p:txBody>
      </p:sp>
      <p:sp>
        <p:nvSpPr>
          <p:cNvPr id="3" name="Content Placeholder 2"/>
          <p:cNvSpPr>
            <a:spLocks noGrp="1"/>
          </p:cNvSpPr>
          <p:nvPr>
            <p:ph idx="1"/>
          </p:nvPr>
        </p:nvSpPr>
        <p:spPr/>
        <p:txBody>
          <a:bodyPr/>
          <a:lstStyle/>
          <a:p>
            <a:endParaRPr lang="en-CA" dirty="0"/>
          </a:p>
        </p:txBody>
      </p:sp>
      <p:graphicFrame>
        <p:nvGraphicFramePr>
          <p:cNvPr id="4" name="Object 11"/>
          <p:cNvGraphicFramePr>
            <a:graphicFrameLocks noChangeAspect="1"/>
          </p:cNvGraphicFramePr>
          <p:nvPr>
            <p:extLst>
              <p:ext uri="{D42A27DB-BD31-4B8C-83A1-F6EECF244321}">
                <p14:modId xmlns:p14="http://schemas.microsoft.com/office/powerpoint/2010/main" val="4245284988"/>
              </p:ext>
            </p:extLst>
          </p:nvPr>
        </p:nvGraphicFramePr>
        <p:xfrm>
          <a:off x="804863" y="2354263"/>
          <a:ext cx="10828337" cy="2106612"/>
        </p:xfrm>
        <a:graphic>
          <a:graphicData uri="http://schemas.openxmlformats.org/presentationml/2006/ole">
            <mc:AlternateContent xmlns:mc="http://schemas.openxmlformats.org/markup-compatibility/2006">
              <mc:Choice xmlns:v="urn:schemas-microsoft-com:vml" Requires="v">
                <p:oleObj spid="_x0000_s2066" name="Equation" r:id="rId3" imgW="2095200" imgH="419040" progId="Equation.3">
                  <p:embed/>
                </p:oleObj>
              </mc:Choice>
              <mc:Fallback>
                <p:oleObj name="Equation" r:id="rId3" imgW="2095200" imgH="419040" progId="Equation.3">
                  <p:embed/>
                  <p:pic>
                    <p:nvPicPr>
                      <p:cNvPr id="0" name=""/>
                      <p:cNvPicPr>
                        <a:picLocks noChangeAspect="1" noChangeArrowheads="1"/>
                      </p:cNvPicPr>
                      <p:nvPr/>
                    </p:nvPicPr>
                    <p:blipFill>
                      <a:blip r:embed="rId4"/>
                      <a:srcRect/>
                      <a:stretch>
                        <a:fillRect/>
                      </a:stretch>
                    </p:blipFill>
                    <p:spPr bwMode="auto">
                      <a:xfrm>
                        <a:off x="804863" y="2354263"/>
                        <a:ext cx="10828337" cy="21066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76363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Wave Steepness</a:t>
            </a:r>
            <a:endParaRPr lang="en-CA" dirty="0"/>
          </a:p>
        </p:txBody>
      </p:sp>
      <p:sp>
        <p:nvSpPr>
          <p:cNvPr id="3" name="Content Placeholder 2"/>
          <p:cNvSpPr>
            <a:spLocks noGrp="1"/>
          </p:cNvSpPr>
          <p:nvPr>
            <p:ph idx="1"/>
          </p:nvPr>
        </p:nvSpPr>
        <p:spPr/>
        <p:txBody>
          <a:bodyPr/>
          <a:lstStyle/>
          <a:p>
            <a:endParaRPr lang="en-CA" dirty="0"/>
          </a:p>
        </p:txBody>
      </p:sp>
      <p:graphicFrame>
        <p:nvGraphicFramePr>
          <p:cNvPr id="4" name="Object 5"/>
          <p:cNvGraphicFramePr>
            <a:graphicFrameLocks noChangeAspect="1"/>
          </p:cNvGraphicFramePr>
          <p:nvPr>
            <p:extLst>
              <p:ext uri="{D42A27DB-BD31-4B8C-83A1-F6EECF244321}">
                <p14:modId xmlns:p14="http://schemas.microsoft.com/office/powerpoint/2010/main" val="3460844853"/>
              </p:ext>
            </p:extLst>
          </p:nvPr>
        </p:nvGraphicFramePr>
        <p:xfrm>
          <a:off x="838200" y="2447693"/>
          <a:ext cx="11000556" cy="2124307"/>
        </p:xfrm>
        <a:graphic>
          <a:graphicData uri="http://schemas.openxmlformats.org/presentationml/2006/ole">
            <mc:AlternateContent xmlns:mc="http://schemas.openxmlformats.org/markup-compatibility/2006">
              <mc:Choice xmlns:v="urn:schemas-microsoft-com:vml" Requires="v">
                <p:oleObj spid="_x0000_s3088" name="Equation" r:id="rId3" imgW="2171700" imgH="419100" progId="Equation.3">
                  <p:embed/>
                </p:oleObj>
              </mc:Choice>
              <mc:Fallback>
                <p:oleObj name="Equation" r:id="rId3" imgW="21717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447693"/>
                        <a:ext cx="11000556" cy="212430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47203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Deep Water depth = Wavelength/2 </a:t>
            </a:r>
            <a:endParaRPr lang="en-CA" dirty="0"/>
          </a:p>
        </p:txBody>
      </p:sp>
      <p:sp>
        <p:nvSpPr>
          <p:cNvPr id="3" name="Content Placeholder 2"/>
          <p:cNvSpPr>
            <a:spLocks noGrp="1"/>
          </p:cNvSpPr>
          <p:nvPr>
            <p:ph idx="1"/>
          </p:nvPr>
        </p:nvSpPr>
        <p:spPr/>
        <p:txBody>
          <a:bodyPr/>
          <a:lstStyle/>
          <a:p>
            <a:endParaRPr lang="en-CA" dirty="0"/>
          </a:p>
        </p:txBody>
      </p:sp>
      <p:pic>
        <p:nvPicPr>
          <p:cNvPr id="4" name="Picture 9" descr="1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637" y="1400433"/>
            <a:ext cx="8983688" cy="5065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2526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291</Words>
  <Application>Microsoft Office PowerPoint</Application>
  <PresentationFormat>Widescreen</PresentationFormat>
  <Paragraphs>76</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Office Theme</vt:lpstr>
      <vt:lpstr>Equation</vt:lpstr>
      <vt:lpstr>PowerPoint Presentation</vt:lpstr>
      <vt:lpstr>Measuring Ocean Waves</vt:lpstr>
      <vt:lpstr>Formation of Ocean Waves </vt:lpstr>
      <vt:lpstr>Terms to know:</vt:lpstr>
      <vt:lpstr>Diagram to show terms:</vt:lpstr>
      <vt:lpstr>Diagram of wave properties</vt:lpstr>
      <vt:lpstr>Speed of wave Equation</vt:lpstr>
      <vt:lpstr>Wave Steepness</vt:lpstr>
      <vt:lpstr>Deep Water depth = Wavelength/2 </vt:lpstr>
      <vt:lpstr>Deep water wave equations</vt:lpstr>
      <vt:lpstr>Shallow water depth = wavelength/20</vt:lpstr>
      <vt:lpstr>Shallow water wave equations</vt:lpstr>
      <vt:lpstr>Question 6: Measuring Waves</vt:lpstr>
      <vt:lpstr>Wave Speed and Frequency Worksheet </vt:lpstr>
      <vt:lpstr>Question 7: Measuring Waves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Ocean Waves</dc:title>
  <dc:creator>Techology Support</dc:creator>
  <cp:lastModifiedBy>Techology Support</cp:lastModifiedBy>
  <cp:revision>14</cp:revision>
  <dcterms:created xsi:type="dcterms:W3CDTF">2014-10-17T11:42:51Z</dcterms:created>
  <dcterms:modified xsi:type="dcterms:W3CDTF">2015-10-07T15:07:58Z</dcterms:modified>
</cp:coreProperties>
</file>