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95" r:id="rId2"/>
    <p:sldId id="355" r:id="rId3"/>
    <p:sldId id="356" r:id="rId4"/>
    <p:sldId id="357" r:id="rId5"/>
    <p:sldId id="385" r:id="rId6"/>
    <p:sldId id="386" r:id="rId7"/>
    <p:sldId id="358" r:id="rId8"/>
    <p:sldId id="359" r:id="rId9"/>
    <p:sldId id="360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1" r:id="rId26"/>
    <p:sldId id="382" r:id="rId27"/>
    <p:sldId id="383" r:id="rId28"/>
    <p:sldId id="3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2016-01-03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isual.ly/35-fish-facts-will-make-you-never-want-eat-fish-again?utm_source=visually_embe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52282" y="97400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en-CA" sz="6000" dirty="0" smtClean="0"/>
              <a:t>Marine Resources and the Environment </a:t>
            </a:r>
            <a:endParaRPr lang="en-CA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7" y="1047457"/>
            <a:ext cx="4682891" cy="3144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73" y="4192172"/>
            <a:ext cx="5399145" cy="2665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18" y="1047457"/>
            <a:ext cx="4725665" cy="31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Fisheries in Nova Scotia</a:t>
            </a:r>
            <a:endParaRPr lang="en-CA" dirty="0"/>
          </a:p>
        </p:txBody>
      </p:sp>
      <p:pic>
        <p:nvPicPr>
          <p:cNvPr id="4" name="Content Placeholder 3" descr="map_gulfofmaine noa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5543"/>
            <a:ext cx="3890356" cy="403998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01301" y="1690688"/>
            <a:ext cx="3092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Georges Bank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East Scotian Shelf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Grand Banks</a:t>
            </a:r>
          </a:p>
        </p:txBody>
      </p:sp>
      <p:pic>
        <p:nvPicPr>
          <p:cNvPr id="6" name="Picture 5" descr="US chart NEF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6938"/>
            <a:ext cx="2895600" cy="2263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4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types of Commercial Fisheries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13560"/>
              </p:ext>
            </p:extLst>
          </p:nvPr>
        </p:nvGraphicFramePr>
        <p:xfrm>
          <a:off x="954648" y="1543912"/>
          <a:ext cx="10700732" cy="412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653"/>
                <a:gridCol w="7328079"/>
              </a:tblGrid>
              <a:tr h="720009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Type of Organisms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Examples</a:t>
                      </a:r>
                      <a:endParaRPr lang="en-CA" sz="2800" dirty="0"/>
                    </a:p>
                  </a:txBody>
                  <a:tcPr/>
                </a:tc>
              </a:tr>
              <a:tr h="720009">
                <a:tc>
                  <a:txBody>
                    <a:bodyPr/>
                    <a:lstStyle/>
                    <a:p>
                      <a:r>
                        <a:rPr lang="en-CA" sz="2800" dirty="0" err="1" smtClean="0"/>
                        <a:t>Groundfish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Cod, Haddock,</a:t>
                      </a:r>
                      <a:r>
                        <a:rPr lang="en-CA" sz="2800" baseline="0" dirty="0" smtClean="0"/>
                        <a:t> Hake</a:t>
                      </a:r>
                      <a:endParaRPr lang="en-CA" sz="2800" dirty="0"/>
                    </a:p>
                  </a:txBody>
                  <a:tcPr/>
                </a:tc>
              </a:tr>
              <a:tr h="1242755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Pelagic Fish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Sardine,</a:t>
                      </a:r>
                      <a:r>
                        <a:rPr lang="en-CA" sz="2800" baseline="0" dirty="0" smtClean="0"/>
                        <a:t> </a:t>
                      </a:r>
                      <a:r>
                        <a:rPr lang="en-CA" sz="2800" dirty="0" smtClean="0"/>
                        <a:t>Anchovy, Herring, Mackerel, Tuna</a:t>
                      </a:r>
                      <a:endParaRPr lang="en-CA" sz="2800" dirty="0"/>
                    </a:p>
                  </a:txBody>
                  <a:tcPr/>
                </a:tc>
              </a:tr>
              <a:tr h="720009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Crustaceans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Crab, Lobster,</a:t>
                      </a:r>
                      <a:r>
                        <a:rPr lang="en-CA" sz="2800" baseline="0" dirty="0" smtClean="0"/>
                        <a:t> Shrimp, Krill</a:t>
                      </a:r>
                      <a:endParaRPr lang="en-CA" sz="2800" dirty="0"/>
                    </a:p>
                  </a:txBody>
                  <a:tcPr/>
                </a:tc>
              </a:tr>
              <a:tr h="720009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Molluscs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Oysters, Mussels, Clams. Squid, Scallops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684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Fisheries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Of the thousands of species of marine organisms in the ocean, only ~500 species are regularly caught as part of a commercial fishery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The largest commercial harvest is of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Herring </a:t>
            </a:r>
            <a:r>
              <a:rPr lang="en-US" altLang="en-US" sz="3200" dirty="0">
                <a:ea typeface="ＭＳ Ｐゴシック" panose="020B0600070205080204" pitchFamily="34" charset="-128"/>
              </a:rPr>
              <a:t>and its relatives (sardines, anchovies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).</a:t>
            </a:r>
          </a:p>
          <a:p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r>
              <a:rPr lang="en-US" altLang="en-US" sz="3200" dirty="0" smtClean="0">
                <a:ea typeface="ＭＳ Ｐゴシック" panose="020B0600070205080204" pitchFamily="34" charset="-128"/>
              </a:rPr>
              <a:t>This fishery comprises </a:t>
            </a:r>
            <a:r>
              <a:rPr lang="en-US" altLang="en-US" sz="3200" dirty="0">
                <a:ea typeface="ＭＳ Ｐゴシック" panose="020B0600070205080204" pitchFamily="34" charset="-128"/>
              </a:rPr>
              <a:t>a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fifth (1/5) </a:t>
            </a:r>
            <a:r>
              <a:rPr lang="en-US" altLang="en-US" sz="3200" dirty="0">
                <a:ea typeface="ＭＳ Ｐゴシック" panose="020B0600070205080204" pitchFamily="34" charset="-128"/>
              </a:rPr>
              <a:t>of the worldwide catch of marine resources caught each year.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6969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Fishing Techniques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80927"/>
            <a:ext cx="10233800" cy="435133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Fishing techniques has changed. Fishermen have started to use bigger nets, longer fishing lines and fish trackers. </a:t>
            </a:r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10" y="2634714"/>
            <a:ext cx="6210121" cy="393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2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STX-OSV-Wins-Contract-for-Design-and-Construction-of-Three-Advanced-Stern-Trawl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728668" cy="58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12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~AUT01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05" y="215247"/>
            <a:ext cx="8357315" cy="29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57" y="3460957"/>
            <a:ext cx="5484886" cy="33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2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17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8" y="648460"/>
            <a:ext cx="9711504" cy="566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21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~AUT01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45" y="1027906"/>
            <a:ext cx="10063509" cy="443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650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Purse Seine Net</a:t>
            </a:r>
            <a:endParaRPr lang="en-CA" dirty="0"/>
          </a:p>
        </p:txBody>
      </p:sp>
      <p:pic>
        <p:nvPicPr>
          <p:cNvPr id="4" name="Content Placeholder 3" descr="EoO_10e_Figure_13_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81" y="1401664"/>
            <a:ext cx="6284890" cy="545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~AUT01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5765"/>
            <a:ext cx="10385308" cy="468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92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 Concepts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03653"/>
            <a:ext cx="10233800" cy="514184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dirty="0">
                <a:sym typeface="Wingdings 2" panose="05020102010507070707" pitchFamily="18" charset="2"/>
              </a:rPr>
              <a:t>We have used more natural resources since 1955 than in all of recorded human history up to that time</a:t>
            </a:r>
            <a:r>
              <a:rPr lang="en-US" altLang="en-US" sz="3200" dirty="0" smtClean="0">
                <a:sym typeface="Wingdings 2" panose="05020102010507070707" pitchFamily="18" charset="2"/>
              </a:rPr>
              <a:t>.</a:t>
            </a:r>
          </a:p>
          <a:p>
            <a:endParaRPr lang="en-US" altLang="en-US" sz="3200" dirty="0">
              <a:sym typeface="Wingdings 2" panose="05020102010507070707" pitchFamily="18" charset="2"/>
            </a:endParaRPr>
          </a:p>
          <a:p>
            <a:r>
              <a:rPr lang="en-US" altLang="en-US" sz="3200" dirty="0">
                <a:sym typeface="Wingdings 2" panose="05020102010507070707" pitchFamily="18" charset="2"/>
              </a:rPr>
              <a:t>Fish provide 3.0 billion people with at least 15% of their average per capita </a:t>
            </a:r>
            <a:r>
              <a:rPr lang="en-US" altLang="en-US" sz="3200" i="1" dirty="0">
                <a:sym typeface="Wingdings 2" panose="05020102010507070707" pitchFamily="18" charset="2"/>
              </a:rPr>
              <a:t>animal </a:t>
            </a:r>
            <a:r>
              <a:rPr lang="en-US" altLang="en-US" sz="3200" dirty="0">
                <a:sym typeface="Wingdings 2" panose="05020102010507070707" pitchFamily="18" charset="2"/>
              </a:rPr>
              <a:t>protein intake</a:t>
            </a:r>
            <a:r>
              <a:rPr lang="en-US" altLang="en-US" sz="3200" dirty="0" smtClean="0">
                <a:sym typeface="Wingdings 2" panose="05020102010507070707" pitchFamily="18" charset="2"/>
              </a:rPr>
              <a:t>.</a:t>
            </a:r>
          </a:p>
          <a:p>
            <a:endParaRPr lang="en-US" altLang="en-US" sz="3200" dirty="0">
              <a:sym typeface="Wingdings 2" panose="05020102010507070707" pitchFamily="18" charset="2"/>
            </a:endParaRPr>
          </a:p>
          <a:p>
            <a:r>
              <a:rPr lang="en-US" altLang="en-US" sz="3200" dirty="0">
                <a:sym typeface="Wingdings 2" panose="05020102010507070707" pitchFamily="18" charset="2"/>
              </a:rPr>
              <a:t>Our present level of growth and exploitation of marine resources is unsustainable</a:t>
            </a:r>
            <a:r>
              <a:rPr lang="en-US" altLang="en-US" sz="3200" dirty="0" smtClean="0">
                <a:sym typeface="Wingdings 2" panose="05020102010507070707" pitchFamily="18" charset="2"/>
              </a:rPr>
              <a:t>.</a:t>
            </a:r>
          </a:p>
          <a:p>
            <a:endParaRPr lang="en-US" altLang="en-US" sz="3200" dirty="0" smtClean="0">
              <a:sym typeface="Wingdings 2" panose="05020102010507070707" pitchFamily="18" charset="2"/>
            </a:endParaRPr>
          </a:p>
          <a:p>
            <a:r>
              <a:rPr lang="en-US" altLang="en-US" sz="3200" dirty="0">
                <a:sym typeface="Wingdings 2" panose="05020102010507070707" pitchFamily="18" charset="2"/>
                <a:hlinkClick r:id="rId2"/>
              </a:rPr>
              <a:t>http://</a:t>
            </a:r>
            <a:r>
              <a:rPr lang="en-US" altLang="en-US" sz="3200" dirty="0" smtClean="0">
                <a:sym typeface="Wingdings 2" panose="05020102010507070707" pitchFamily="18" charset="2"/>
                <a:hlinkClick r:id="rId2"/>
              </a:rPr>
              <a:t>visual.ly/35-fish-facts-will-make-you-never-want-eat-fish-again?utm_source=visually_embed</a:t>
            </a:r>
            <a:endParaRPr lang="en-US" altLang="en-US" sz="3200" dirty="0" smtClean="0">
              <a:sym typeface="Wingdings 2" panose="05020102010507070707" pitchFamily="18" charset="2"/>
            </a:endParaRPr>
          </a:p>
          <a:p>
            <a:endParaRPr lang="en-US" altLang="en-US" sz="3200" dirty="0">
              <a:sym typeface="Wingdings 2" panose="05020102010507070707" pitchFamily="18" charset="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4507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17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10" y="365125"/>
            <a:ext cx="8737579" cy="58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6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17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4" y="1272605"/>
            <a:ext cx="649453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171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7" y="68985"/>
            <a:ext cx="3510566" cy="675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92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28997"/>
            <a:ext cx="11083344" cy="1325563"/>
          </a:xfrm>
        </p:spPr>
        <p:txBody>
          <a:bodyPr>
            <a:normAutofit/>
          </a:bodyPr>
          <a:lstStyle/>
          <a:p>
            <a:r>
              <a:rPr lang="en-CA" sz="4400" dirty="0" smtClean="0"/>
              <a:t>The Ocean’s Most </a:t>
            </a:r>
            <a:r>
              <a:rPr lang="en-CA" sz="4400" dirty="0"/>
              <a:t>V</a:t>
            </a:r>
            <a:r>
              <a:rPr lang="en-CA" sz="4400" dirty="0" smtClean="0"/>
              <a:t>aluable Biological Resource </a:t>
            </a:r>
            <a:endParaRPr lang="en-CA" sz="4400" dirty="0"/>
          </a:p>
        </p:txBody>
      </p:sp>
      <p:pic>
        <p:nvPicPr>
          <p:cNvPr id="4" name="Content Placeholder 3" descr="1717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75" y="1096982"/>
            <a:ext cx="8964706" cy="3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9775" y="4480313"/>
            <a:ext cx="92845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Stern trawler </a:t>
            </a:r>
            <a:r>
              <a:rPr lang="en-US" altLang="en-US" sz="2800" b="1" dirty="0" smtClean="0"/>
              <a:t>fishing</a:t>
            </a:r>
            <a:r>
              <a:rPr lang="en-US" altLang="en-US" sz="2800" dirty="0" smtClean="0"/>
              <a:t>: </a:t>
            </a:r>
            <a:r>
              <a:rPr lang="en-US" altLang="en-US" sz="2800" dirty="0"/>
              <a:t>After sonar on the trawler finds the fish, they’re captured by a trawl net more than 122 meters (400 feet) wide. The largest nets extend about 0.8 kilometer behind the towing vessel and are large enough to hold a dozen 747 jetliners.</a:t>
            </a:r>
          </a:p>
        </p:txBody>
      </p:sp>
    </p:spTree>
    <p:extLst>
      <p:ext uri="{BB962C8B-B14F-4D97-AF65-F5344CB8AC3E}">
        <p14:creationId xmlns:p14="http://schemas.microsoft.com/office/powerpoint/2010/main" val="2205426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~AUT01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98" y="3301776"/>
            <a:ext cx="3433579" cy="139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~AUT0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9" y="1279496"/>
            <a:ext cx="9930421" cy="404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5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~AUT016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6" y="894038"/>
            <a:ext cx="11104047" cy="468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48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By-Catch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114800"/>
          </a:xfrm>
        </p:spPr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N"/>
            </a:pPr>
            <a:r>
              <a:rPr lang="en-US" altLang="en-US" dirty="0" smtClean="0"/>
              <a:t>Animals that are unintentionally killed when desirable organisms are fished</a:t>
            </a:r>
          </a:p>
          <a:p>
            <a:pPr marL="461963" indent="-461963">
              <a:buFont typeface="Wingdings" panose="05000000000000000000" pitchFamily="2" charset="2"/>
              <a:buChar char="N"/>
            </a:pPr>
            <a:endParaRPr lang="en-US" altLang="en-US" dirty="0" smtClean="0"/>
          </a:p>
          <a:p>
            <a:pPr marL="461963" indent="-461963">
              <a:buFont typeface="Wingdings" panose="05000000000000000000" pitchFamily="2" charset="2"/>
              <a:buChar char="N"/>
            </a:pPr>
            <a:r>
              <a:rPr lang="en-US" altLang="en-US" dirty="0" smtClean="0"/>
              <a:t>In many cases, by-kill exceeds the target catch</a:t>
            </a:r>
          </a:p>
          <a:p>
            <a:pPr marL="461963" indent="-461963">
              <a:buFont typeface="Wingdings" panose="05000000000000000000" pitchFamily="2" charset="2"/>
              <a:buChar char="N"/>
            </a:pPr>
            <a:endParaRPr lang="en-US" altLang="en-US" dirty="0" smtClean="0"/>
          </a:p>
          <a:p>
            <a:pPr marL="461963" indent="-461963">
              <a:buFont typeface="Wingdings" panose="05000000000000000000" pitchFamily="2" charset="2"/>
              <a:buChar char="N"/>
            </a:pPr>
            <a:r>
              <a:rPr lang="en-US" altLang="en-US" dirty="0" smtClean="0"/>
              <a:t>Example:  </a:t>
            </a:r>
          </a:p>
          <a:p>
            <a:pPr marL="919163" lvl="1" indent="-461963">
              <a:buFont typeface="Wingdings" panose="05000000000000000000" pitchFamily="2" charset="2"/>
              <a:buChar char="N"/>
            </a:pPr>
            <a:r>
              <a:rPr lang="en-US" altLang="en-US" dirty="0" smtClean="0"/>
              <a:t>Thousands of dolphins were by-caught in tuna nets until regulations changed the net design and ship maneuvers</a:t>
            </a:r>
          </a:p>
          <a:p>
            <a:pPr marL="461963" indent="-461963">
              <a:buFont typeface="Wingdings" panose="05000000000000000000" pitchFamily="2" charset="2"/>
              <a:buChar char="N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135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Technology Improves Catches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mtClean="0"/>
              <a:t>75% of fishers are vast commercial fleets who find fish by using:</a:t>
            </a:r>
          </a:p>
          <a:p>
            <a:pPr lvl="1" eaLnBrk="1" hangingPunct="1"/>
            <a:r>
              <a:rPr lang="en-US" altLang="en-US" smtClean="0"/>
              <a:t>satellite sensors</a:t>
            </a:r>
          </a:p>
          <a:p>
            <a:pPr lvl="1" eaLnBrk="1" hangingPunct="1"/>
            <a:r>
              <a:rPr lang="en-US" altLang="en-US" smtClean="0"/>
              <a:t>aerial photography</a:t>
            </a:r>
          </a:p>
          <a:p>
            <a:pPr lvl="1" eaLnBrk="1" hangingPunct="1"/>
            <a:r>
              <a:rPr lang="en-US" altLang="en-US" smtClean="0"/>
              <a:t>scouting vessels</a:t>
            </a:r>
          </a:p>
          <a:p>
            <a:pPr lvl="1" eaLnBrk="1" hangingPunct="1"/>
            <a:r>
              <a:rPr lang="en-US" altLang="en-US" smtClean="0"/>
              <a:t>sonar</a:t>
            </a:r>
          </a:p>
          <a:p>
            <a:pPr lvl="1" eaLnBrk="1" hangingPunct="1"/>
            <a:r>
              <a:rPr lang="en-US" altLang="en-US" smtClean="0"/>
              <a:t>global positioning systems</a:t>
            </a:r>
          </a:p>
          <a:p>
            <a:pPr eaLnBrk="1" hangingPunct="1"/>
            <a:r>
              <a:rPr lang="en-US" altLang="en-US" smtClean="0"/>
              <a:t>Huge factory ships follow along to can and freeze the fish as they are caught</a:t>
            </a:r>
          </a:p>
        </p:txBody>
      </p:sp>
    </p:spTree>
    <p:extLst>
      <p:ext uri="{BB962C8B-B14F-4D97-AF65-F5344CB8AC3E}">
        <p14:creationId xmlns:p14="http://schemas.microsoft.com/office/powerpoint/2010/main" val="2660915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Declining Fish Populations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Fish stocks worldwide have been declining; many have collapsed, due to overfishing - too many fishers, too little fish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Other reasons for declining numbers are mismanagement, habitat destruction, interference with breeding, increased ocean pollution</a:t>
            </a:r>
          </a:p>
        </p:txBody>
      </p:sp>
    </p:spTree>
    <p:extLst>
      <p:ext uri="{BB962C8B-B14F-4D97-AF65-F5344CB8AC3E}">
        <p14:creationId xmlns:p14="http://schemas.microsoft.com/office/powerpoint/2010/main" val="1482443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Fishing Methods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Complete the worksheet </a:t>
            </a:r>
            <a:r>
              <a:rPr lang="en-CA" altLang="en-US" dirty="0"/>
              <a:t>on Fishing Methods </a:t>
            </a:r>
            <a:endParaRPr lang="en-CA" altLang="en-US" dirty="0" smtClean="0"/>
          </a:p>
          <a:p>
            <a:endParaRPr lang="en-CA" altLang="en-US" dirty="0" smtClean="0"/>
          </a:p>
          <a:p>
            <a:r>
              <a:rPr lang="en-CA" altLang="en-US" dirty="0" smtClean="0"/>
              <a:t>Describe </a:t>
            </a:r>
            <a:r>
              <a:rPr lang="en-CA" altLang="en-US" dirty="0"/>
              <a:t>the method, what is caught, and the environmental impacts; is it sustainable?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124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Marine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439259"/>
            <a:ext cx="10233800" cy="4794116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How are marine resources classified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pPr lvl="1"/>
            <a:r>
              <a:rPr lang="en-US" altLang="en-US" sz="2800" b="1" dirty="0"/>
              <a:t>Physical resources</a:t>
            </a:r>
            <a:r>
              <a:rPr lang="en-US" altLang="en-US" sz="2800" dirty="0"/>
              <a:t> – result from the deposition, precipitation, or accumulation of useful substances in the ocean or seabed</a:t>
            </a:r>
            <a:r>
              <a:rPr lang="en-US" altLang="en-US" sz="2800" dirty="0" smtClean="0"/>
              <a:t>.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b="1" dirty="0"/>
              <a:t>Biological resources</a:t>
            </a:r>
            <a:r>
              <a:rPr lang="en-US" altLang="en-US" sz="2800" dirty="0"/>
              <a:t> – living animals and plants collected for human use</a:t>
            </a:r>
            <a:r>
              <a:rPr lang="en-US" altLang="en-US" sz="2800" dirty="0" smtClean="0"/>
              <a:t>.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b="1" dirty="0"/>
              <a:t>Marine energy resources</a:t>
            </a:r>
            <a:r>
              <a:rPr lang="en-US" altLang="en-US" sz="2800" dirty="0"/>
              <a:t> – result from the extraction of energy directly from the heat or motion of ocean </a:t>
            </a:r>
            <a:r>
              <a:rPr lang="en-US" altLang="en-US" sz="2800" dirty="0" smtClean="0"/>
              <a:t>water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b="1" dirty="0"/>
              <a:t>Non-extractive resources</a:t>
            </a:r>
            <a:r>
              <a:rPr lang="en-US" altLang="en-US" sz="2800" dirty="0"/>
              <a:t> – uses of the ocean in place – transportation of people and commodities by sea, recreation, and waste disposal.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238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Marine 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Resources can be further classified as renewable or nonrenewable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pPr lvl="1"/>
            <a:r>
              <a:rPr lang="en-US" altLang="en-US" sz="2800" b="1" dirty="0"/>
              <a:t>Renewable resources</a:t>
            </a:r>
            <a:r>
              <a:rPr lang="en-US" altLang="en-US" sz="2800" dirty="0"/>
              <a:t> – naturally replaced by the growth of marine organisms or by other natural physical </a:t>
            </a:r>
            <a:r>
              <a:rPr lang="en-US" altLang="en-US" sz="2800" dirty="0" smtClean="0"/>
              <a:t>processes</a:t>
            </a:r>
          </a:p>
          <a:p>
            <a:pPr lvl="1"/>
            <a:endParaRPr lang="en-US" altLang="en-US" sz="2800" dirty="0"/>
          </a:p>
          <a:p>
            <a:pPr lvl="1"/>
            <a:r>
              <a:rPr lang="en-US" altLang="en-US" sz="2800" b="1" dirty="0"/>
              <a:t>Nonrenewable resources</a:t>
            </a:r>
            <a:r>
              <a:rPr lang="en-US" altLang="en-US" sz="2800" dirty="0"/>
              <a:t> – oil, gas, and solid mineral deposits are present in the ocean in fixed amounts and cannot be replenished over time spans as short as human lifetimes.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259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Facts and Figures about Fisheries and Nova Scotia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Nova Scotia fishing industry (harvesting and processing) is a major source of direct and indirect employment and income, and is the province’s leading source of export earnings.</a:t>
            </a:r>
          </a:p>
          <a:p>
            <a:endParaRPr lang="en-CA" altLang="en-US" dirty="0">
              <a:cs typeface="Arial" panose="020B0604020202020204" pitchFamily="34" charset="0"/>
            </a:endParaRPr>
          </a:p>
          <a:p>
            <a:r>
              <a:rPr lang="en-CA" altLang="en-US" dirty="0">
                <a:cs typeface="Arial" panose="020B0604020202020204" pitchFamily="34" charset="0"/>
              </a:rPr>
              <a:t>In 2006 the value of Nova Scotia’s commercial Landings was $</a:t>
            </a:r>
            <a:r>
              <a:rPr lang="en-US" altLang="en-US" dirty="0"/>
              <a:t>656 694 000 </a:t>
            </a: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269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Fisheries in Nova Scotia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Maritime Region contains an increasingly viable fishing industry - </a:t>
            </a:r>
            <a:r>
              <a:rPr lang="en-CA" altLang="en-US" dirty="0" smtClean="0"/>
              <a:t>the </a:t>
            </a:r>
            <a:r>
              <a:rPr lang="en-CA" altLang="en-US" dirty="0"/>
              <a:t>Scotia-Fundy commercial fishing industry is worth 40% more today than it was a decade ago. </a:t>
            </a:r>
            <a:endParaRPr lang="en-CA" altLang="en-US" dirty="0" smtClean="0"/>
          </a:p>
          <a:p>
            <a:endParaRPr lang="en-CA" altLang="en-US" dirty="0"/>
          </a:p>
          <a:p>
            <a:r>
              <a:rPr lang="en-CA" altLang="en-US" dirty="0" smtClean="0"/>
              <a:t>This </a:t>
            </a:r>
            <a:r>
              <a:rPr lang="en-CA" altLang="en-US" dirty="0"/>
              <a:t>creates more than 30,000 direct and indirect jobs, including approximately 13,000 full and part-time fishers, operating approximately 4,750 fishing vessels.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06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1714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2" y="365125"/>
            <a:ext cx="9126935" cy="58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4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171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"/>
          <a:stretch>
            <a:fillRect/>
          </a:stretch>
        </p:blipFill>
        <p:spPr bwMode="auto">
          <a:xfrm>
            <a:off x="1275009" y="365125"/>
            <a:ext cx="9192926" cy="624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1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Being Caught?</a:t>
            </a:r>
            <a:endParaRPr lang="en-CA" dirty="0"/>
          </a:p>
        </p:txBody>
      </p:sp>
      <p:pic>
        <p:nvPicPr>
          <p:cNvPr id="4" name="Content Placeholder 3" descr="17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34189"/>
            <a:ext cx="9361868" cy="524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6649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978</TotalTime>
  <Words>669</Words>
  <Application>Microsoft Office PowerPoint</Application>
  <PresentationFormat>Widescreen</PresentationFormat>
  <Paragraphs>83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Corbel</vt:lpstr>
      <vt:lpstr>Wingdings</vt:lpstr>
      <vt:lpstr>Wingdings 2</vt:lpstr>
      <vt:lpstr>Depth</vt:lpstr>
      <vt:lpstr>Marine Resources and the Environment </vt:lpstr>
      <vt:lpstr>Main Concepts</vt:lpstr>
      <vt:lpstr>Marine Resources</vt:lpstr>
      <vt:lpstr>Marine Resources</vt:lpstr>
      <vt:lpstr>Facts and Figures about Fisheries and Nova Scotia</vt:lpstr>
      <vt:lpstr>Fisheries in Nova Scotia </vt:lpstr>
      <vt:lpstr>PowerPoint Presentation</vt:lpstr>
      <vt:lpstr>PowerPoint Presentation</vt:lpstr>
      <vt:lpstr>What is Being Caught?</vt:lpstr>
      <vt:lpstr>Fisheries in Nova Scotia</vt:lpstr>
      <vt:lpstr>Major types of Commercial Fisheries</vt:lpstr>
      <vt:lpstr>Fisheries</vt:lpstr>
      <vt:lpstr>Fishing Techniques</vt:lpstr>
      <vt:lpstr>PowerPoint Presentation</vt:lpstr>
      <vt:lpstr>PowerPoint Presentation</vt:lpstr>
      <vt:lpstr>PowerPoint Presentation</vt:lpstr>
      <vt:lpstr>PowerPoint Presentation</vt:lpstr>
      <vt:lpstr>Purse Seine Net</vt:lpstr>
      <vt:lpstr>PowerPoint Presentation</vt:lpstr>
      <vt:lpstr>PowerPoint Presentation</vt:lpstr>
      <vt:lpstr>PowerPoint Presentation</vt:lpstr>
      <vt:lpstr>The Ocean’s Most Valuable Biological Resource </vt:lpstr>
      <vt:lpstr>PowerPoint Presentation</vt:lpstr>
      <vt:lpstr>PowerPoint Presentation</vt:lpstr>
      <vt:lpstr>By-Catch</vt:lpstr>
      <vt:lpstr>Technology Improves Catches</vt:lpstr>
      <vt:lpstr>Declining Fish Populations</vt:lpstr>
      <vt:lpstr>Fishing Methods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kerri muirhead</cp:lastModifiedBy>
  <cp:revision>53</cp:revision>
  <dcterms:created xsi:type="dcterms:W3CDTF">2014-09-23T11:43:17Z</dcterms:created>
  <dcterms:modified xsi:type="dcterms:W3CDTF">2016-01-04T01:54:26Z</dcterms:modified>
</cp:coreProperties>
</file>