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95" r:id="rId2"/>
    <p:sldId id="337" r:id="rId3"/>
    <p:sldId id="336" r:id="rId4"/>
    <p:sldId id="340" r:id="rId5"/>
    <p:sldId id="339" r:id="rId6"/>
    <p:sldId id="341" r:id="rId7"/>
    <p:sldId id="342" r:id="rId8"/>
    <p:sldId id="343" r:id="rId9"/>
    <p:sldId id="338" r:id="rId10"/>
    <p:sldId id="346" r:id="rId11"/>
    <p:sldId id="34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949BC-A425-4B6A-BA63-AF81B7DAD15A}" type="datetimeFigureOut">
              <a:rPr lang="en-CA" smtClean="0"/>
              <a:t>02/11/2015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17F26-15E8-422A-980F-289A324D71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86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mbeisland.com/" TargetMode="External"/><Relationship Id="rId2" Type="http://schemas.openxmlformats.org/officeDocument/2006/relationships/hyperlink" Target="http://www.greatbarrierreef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mp.gso.uri.edu/ompweb/doee/science/descript/esttype1.htm" TargetMode="External"/><Relationship Id="rId4" Type="http://schemas.openxmlformats.org/officeDocument/2006/relationships/hyperlink" Target="http://www.papahanaumokuakea.gov/visit/welcom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p.berkeley.edu/exhibits/biomes/marine.php" TargetMode="External"/><Relationship Id="rId2" Type="http://schemas.openxmlformats.org/officeDocument/2006/relationships/hyperlink" Target="http://ths.sps.lane.edu/biomes/marine3/marine3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ndows2universe.org/earth/Water/marine_ecology.html" TargetMode="External"/><Relationship Id="rId4" Type="http://schemas.openxmlformats.org/officeDocument/2006/relationships/hyperlink" Target="http://www.thewildclassroom.com/biomes/MARIN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0025"/>
            <a:ext cx="9144000" cy="1641490"/>
          </a:xfrm>
        </p:spPr>
        <p:txBody>
          <a:bodyPr/>
          <a:lstStyle/>
          <a:p>
            <a:r>
              <a:rPr lang="en-CA" dirty="0" smtClean="0"/>
              <a:t>Marine Biomes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4894"/>
            <a:ext cx="6226630" cy="36420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30" y="1424894"/>
            <a:ext cx="5942689" cy="361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1" y="5056076"/>
            <a:ext cx="4675031" cy="182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6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70251"/>
            <a:ext cx="10233800" cy="4756407"/>
          </a:xfrm>
        </p:spPr>
        <p:txBody>
          <a:bodyPr/>
          <a:lstStyle/>
          <a:p>
            <a:r>
              <a:rPr lang="en-CA" dirty="0" smtClean="0"/>
              <a:t>Once </a:t>
            </a:r>
            <a:r>
              <a:rPr lang="en-CA" dirty="0"/>
              <a:t>each group has compiled their information, new groups will </a:t>
            </a:r>
            <a:r>
              <a:rPr lang="en-CA" dirty="0" smtClean="0"/>
              <a:t>be assigned, consisting of 1 of each type of oceanographer.</a:t>
            </a:r>
          </a:p>
          <a:p>
            <a:pPr lvl="1"/>
            <a:r>
              <a:rPr lang="en-CA" dirty="0" smtClean="0"/>
              <a:t>Oceanographers looking at each type of biome will be grouped together.</a:t>
            </a:r>
          </a:p>
          <a:p>
            <a:pPr lvl="1"/>
            <a:r>
              <a:rPr lang="en-CA" dirty="0" smtClean="0"/>
              <a:t>Ex:  Oceanographers researching Coral Reefs will be placed in the same group.</a:t>
            </a:r>
            <a:endParaRPr lang="en-CA" dirty="0"/>
          </a:p>
          <a:p>
            <a:r>
              <a:rPr lang="en-CA" dirty="0" smtClean="0"/>
              <a:t>Each group will be assigned a different region within the biome.</a:t>
            </a:r>
          </a:p>
          <a:p>
            <a:r>
              <a:rPr lang="en-CA" dirty="0" smtClean="0"/>
              <a:t>Groups will compile Physical, Chemical and Biological characteristics specific to that region.</a:t>
            </a:r>
          </a:p>
          <a:p>
            <a:r>
              <a:rPr lang="en-CA" dirty="0" smtClean="0"/>
              <a:t>New </a:t>
            </a:r>
            <a:r>
              <a:rPr lang="en-CA" dirty="0"/>
              <a:t>groups will use chart paper and markers to draw a diagram of all the oceanographic properties of that marine biome/region.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981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Coral Reefs:</a:t>
            </a:r>
          </a:p>
          <a:p>
            <a:pPr lvl="1"/>
            <a:r>
              <a:rPr lang="en-CA" dirty="0" smtClean="0"/>
              <a:t>Barrier Reefs:  Great Barrier Reef</a:t>
            </a:r>
          </a:p>
          <a:p>
            <a:pPr lvl="2"/>
            <a:r>
              <a:rPr lang="en-CA" dirty="0">
                <a:hlinkClick r:id="rId2"/>
              </a:rPr>
              <a:t>http://www.greatbarrierreef.org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lvl="1"/>
            <a:r>
              <a:rPr lang="en-CA" dirty="0" smtClean="0"/>
              <a:t>Fringing Reefs:  </a:t>
            </a:r>
            <a:r>
              <a:rPr lang="en-CA" dirty="0" err="1" smtClean="0"/>
              <a:t>Chumbe</a:t>
            </a:r>
            <a:r>
              <a:rPr lang="en-CA" dirty="0" smtClean="0"/>
              <a:t> Island Tanzania</a:t>
            </a:r>
          </a:p>
          <a:p>
            <a:pPr lvl="2"/>
            <a:r>
              <a:rPr lang="en-CA" dirty="0">
                <a:hlinkClick r:id="rId3"/>
              </a:rPr>
              <a:t>http://www.chumbeisland.com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pPr lvl="1"/>
            <a:r>
              <a:rPr lang="en-CA" dirty="0" smtClean="0"/>
              <a:t>Atolls:  Northwestern </a:t>
            </a:r>
            <a:r>
              <a:rPr lang="en-CA" dirty="0" err="1" smtClean="0"/>
              <a:t>Hawiian</a:t>
            </a:r>
            <a:r>
              <a:rPr lang="en-CA" dirty="0" smtClean="0"/>
              <a:t> Islands</a:t>
            </a:r>
          </a:p>
          <a:p>
            <a:pPr lvl="2"/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www.papahanaumokuakea.gov/visit/welcome.html</a:t>
            </a:r>
            <a:endParaRPr lang="en-CA" dirty="0" smtClean="0"/>
          </a:p>
          <a:p>
            <a:r>
              <a:rPr lang="en-CA" dirty="0" smtClean="0"/>
              <a:t>Ocean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Arctic</a:t>
            </a:r>
          </a:p>
          <a:p>
            <a:pPr lvl="1"/>
            <a:r>
              <a:rPr lang="en-CA" dirty="0" smtClean="0"/>
              <a:t>Atlantic</a:t>
            </a:r>
          </a:p>
          <a:p>
            <a:pPr lvl="1"/>
            <a:r>
              <a:rPr lang="en-CA" dirty="0" smtClean="0"/>
              <a:t>Indian </a:t>
            </a:r>
            <a:endParaRPr lang="en-CA" dirty="0" smtClean="0"/>
          </a:p>
          <a:p>
            <a:r>
              <a:rPr lang="en-CA" dirty="0" smtClean="0"/>
              <a:t>Estuaries</a:t>
            </a:r>
            <a:r>
              <a:rPr lang="en-CA" dirty="0"/>
              <a:t>:</a:t>
            </a:r>
          </a:p>
          <a:p>
            <a:pPr lvl="1"/>
            <a:r>
              <a:rPr lang="en-CA" dirty="0" smtClean="0"/>
              <a:t>Coastal</a:t>
            </a:r>
            <a:endParaRPr lang="en-CA" dirty="0"/>
          </a:p>
          <a:p>
            <a:pPr lvl="1"/>
            <a:r>
              <a:rPr lang="en-CA" dirty="0" smtClean="0"/>
              <a:t>Tectonic</a:t>
            </a:r>
          </a:p>
          <a:p>
            <a:pPr lvl="1"/>
            <a:r>
              <a:rPr lang="en-CA" dirty="0" smtClean="0"/>
              <a:t>Bar Built </a:t>
            </a:r>
            <a:endParaRPr lang="en-CA" dirty="0"/>
          </a:p>
          <a:p>
            <a:pPr lvl="1"/>
            <a:r>
              <a:rPr lang="en-CA" dirty="0" smtClean="0">
                <a:hlinkClick r:id="rId5"/>
              </a:rPr>
              <a:t>http</a:t>
            </a:r>
            <a:r>
              <a:rPr lang="en-CA" dirty="0">
                <a:hlinkClick r:id="rId5"/>
              </a:rPr>
              <a:t>://omp.gso.uri.edu/ompweb/doee/science/descript/esttype1.htm</a:t>
            </a:r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321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Importance of Marine Biomes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Oceans represent the largest and most diverse of the </a:t>
            </a:r>
            <a:r>
              <a:rPr lang="en-CA" dirty="0" smtClean="0"/>
              <a:t>ecosystems.</a:t>
            </a:r>
          </a:p>
          <a:p>
            <a:endParaRPr lang="en-CA" dirty="0" smtClean="0"/>
          </a:p>
          <a:p>
            <a:r>
              <a:rPr lang="en-CA" dirty="0" smtClean="0"/>
              <a:t>Salt </a:t>
            </a:r>
            <a:r>
              <a:rPr lang="en-CA" dirty="0"/>
              <a:t>water evaporates and turns to rain which falls on the land regions, while most of the oxygen in our atmosphere is generated by algae. 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Algae </a:t>
            </a:r>
            <a:r>
              <a:rPr lang="en-CA" dirty="0"/>
              <a:t>is also responsible for the absorption of large amounts of carbon dioxide from our atmosphere.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70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Marine Biomes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marine regions are divided </a:t>
            </a:r>
            <a:r>
              <a:rPr lang="en-CA" dirty="0" smtClean="0"/>
              <a:t>between:</a:t>
            </a:r>
          </a:p>
          <a:p>
            <a:pPr lvl="1"/>
            <a:r>
              <a:rPr lang="en-CA" b="1" dirty="0" smtClean="0"/>
              <a:t>Coral reefs</a:t>
            </a:r>
          </a:p>
          <a:p>
            <a:pPr lvl="1"/>
            <a:r>
              <a:rPr lang="en-CA" b="1" dirty="0" smtClean="0"/>
              <a:t>Estuaries</a:t>
            </a:r>
          </a:p>
          <a:p>
            <a:pPr lvl="1"/>
            <a:r>
              <a:rPr lang="en-CA" b="1" dirty="0" smtClean="0"/>
              <a:t>Oceans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732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1325563"/>
          </a:xfrm>
        </p:spPr>
        <p:txBody>
          <a:bodyPr/>
          <a:lstStyle/>
          <a:p>
            <a:r>
              <a:rPr lang="en-CA" dirty="0" smtClean="0"/>
              <a:t>Oceanography Conference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36914"/>
            <a:ext cx="10233800" cy="474004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You have been invited to an Oceanographer’s Conference </a:t>
            </a:r>
            <a:r>
              <a:rPr lang="en-CA" dirty="0" smtClean="0">
                <a:sym typeface="Wingdings" panose="05000000000000000000" pitchFamily="2" charset="2"/>
              </a:rPr>
              <a:t>  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A meeting </a:t>
            </a:r>
            <a:r>
              <a:rPr lang="en-CA" dirty="0" smtClean="0"/>
              <a:t>of Chemical, Physical, and Biological Oceanographers. </a:t>
            </a:r>
          </a:p>
          <a:p>
            <a:endParaRPr lang="en-CA" dirty="0" smtClean="0"/>
          </a:p>
          <a:p>
            <a:r>
              <a:rPr lang="en-CA" b="1" u="sng" dirty="0" smtClean="0"/>
              <a:t>Task 1:</a:t>
            </a:r>
            <a:endParaRPr lang="en-CA" b="1" u="sng" dirty="0"/>
          </a:p>
          <a:p>
            <a:r>
              <a:rPr lang="en-CA" dirty="0" smtClean="0"/>
              <a:t>You will be assigned to one of the groups of Oceanographers.  </a:t>
            </a:r>
          </a:p>
          <a:p>
            <a:r>
              <a:rPr lang="en-CA" dirty="0" smtClean="0"/>
              <a:t>Each </a:t>
            </a:r>
            <a:r>
              <a:rPr lang="en-CA" dirty="0"/>
              <a:t>group will prepare a description </a:t>
            </a:r>
            <a:r>
              <a:rPr lang="en-CA" dirty="0" smtClean="0"/>
              <a:t>of one of the 3 marine biomes, based on the type of oceanography they have been assigned.</a:t>
            </a:r>
          </a:p>
          <a:p>
            <a:pPr lvl="1"/>
            <a:r>
              <a:rPr lang="en-CA" dirty="0" smtClean="0"/>
              <a:t>Physical Oceanographers will address physical features</a:t>
            </a:r>
          </a:p>
          <a:p>
            <a:pPr lvl="1"/>
            <a:r>
              <a:rPr lang="en-CA" dirty="0" smtClean="0"/>
              <a:t>Chemical Oceanographers </a:t>
            </a:r>
            <a:r>
              <a:rPr lang="en-CA" dirty="0"/>
              <a:t>will address </a:t>
            </a:r>
            <a:r>
              <a:rPr lang="en-CA" dirty="0" smtClean="0"/>
              <a:t>ocean chemistry </a:t>
            </a:r>
            <a:endParaRPr lang="en-CA" dirty="0"/>
          </a:p>
          <a:p>
            <a:pPr lvl="1"/>
            <a:r>
              <a:rPr lang="en-CA" dirty="0" smtClean="0"/>
              <a:t>Biological Oceanographers </a:t>
            </a:r>
            <a:r>
              <a:rPr lang="en-CA" dirty="0"/>
              <a:t>will address </a:t>
            </a:r>
            <a:r>
              <a:rPr lang="en-CA" dirty="0" smtClean="0"/>
              <a:t>marine life and biological aspects.</a:t>
            </a:r>
          </a:p>
        </p:txBody>
      </p:sp>
    </p:spTree>
    <p:extLst>
      <p:ext uri="{BB962C8B-B14F-4D97-AF65-F5344CB8AC3E}">
        <p14:creationId xmlns:p14="http://schemas.microsoft.com/office/powerpoint/2010/main" val="349760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Questions: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5006326"/>
          </a:xfrm>
        </p:spPr>
        <p:txBody>
          <a:bodyPr>
            <a:normAutofit/>
          </a:bodyPr>
          <a:lstStyle/>
          <a:p>
            <a:r>
              <a:rPr lang="en-CA" dirty="0"/>
              <a:t>What are the chemical properties of the seawater in this region</a:t>
            </a:r>
            <a:r>
              <a:rPr lang="en-CA" dirty="0" smtClean="0"/>
              <a:t>?</a:t>
            </a:r>
          </a:p>
          <a:p>
            <a:r>
              <a:rPr lang="en-CA" dirty="0" smtClean="0"/>
              <a:t> </a:t>
            </a:r>
            <a:r>
              <a:rPr lang="en-CA" dirty="0"/>
              <a:t>What influences salinity and density? 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are the physical properties of the seafloor in this region</a:t>
            </a:r>
            <a:r>
              <a:rPr lang="en-CA" dirty="0" smtClean="0"/>
              <a:t>?</a:t>
            </a:r>
          </a:p>
          <a:p>
            <a:r>
              <a:rPr lang="en-CA" dirty="0" smtClean="0"/>
              <a:t> </a:t>
            </a:r>
            <a:r>
              <a:rPr lang="en-CA" dirty="0"/>
              <a:t>What tectonic plates are nearby this region? 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land features are nearby? </a:t>
            </a:r>
            <a:endParaRPr lang="en-CA" dirty="0" smtClean="0"/>
          </a:p>
          <a:p>
            <a:r>
              <a:rPr lang="en-CA" dirty="0" smtClean="0"/>
              <a:t>How </a:t>
            </a:r>
            <a:r>
              <a:rPr lang="en-CA" dirty="0"/>
              <a:t>do they influence the seafloor? 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are the biological properties of this region? 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organisms can exist here? 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factors determine habitability for marine organisms? </a:t>
            </a:r>
          </a:p>
        </p:txBody>
      </p:sp>
    </p:spTree>
    <p:extLst>
      <p:ext uri="{BB962C8B-B14F-4D97-AF65-F5344CB8AC3E}">
        <p14:creationId xmlns:p14="http://schemas.microsoft.com/office/powerpoint/2010/main" val="245574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Oceanographers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1. What </a:t>
            </a:r>
            <a:r>
              <a:rPr lang="en-CA" dirty="0"/>
              <a:t>seafloor features are found within this region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</a:t>
            </a:r>
            <a:r>
              <a:rPr lang="en-CA" dirty="0"/>
              <a:t>. What are the surrounding tectonic plates? Are there fault lines nearby? 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</a:t>
            </a:r>
            <a:r>
              <a:rPr lang="en-CA" dirty="0"/>
              <a:t>. Are there convergent, divergent or transform fault lines? How could these impact the marine biome?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4</a:t>
            </a:r>
            <a:r>
              <a:rPr lang="en-CA" dirty="0"/>
              <a:t>. What sediments exist on the seafloor in this region? Where did they most likely come from? How are they transported? </a:t>
            </a:r>
          </a:p>
        </p:txBody>
      </p:sp>
    </p:spTree>
    <p:extLst>
      <p:ext uri="{BB962C8B-B14F-4D97-AF65-F5344CB8AC3E}">
        <p14:creationId xmlns:p14="http://schemas.microsoft.com/office/powerpoint/2010/main" val="9388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Chemical Oceanographers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1. Do </a:t>
            </a:r>
            <a:r>
              <a:rPr lang="en-CA" dirty="0"/>
              <a:t>you think the salinity of the ocean varies within your region? Why or why not?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</a:t>
            </a:r>
            <a:r>
              <a:rPr lang="en-CA" dirty="0"/>
              <a:t>. Where does the majority of the salt in the sea come from?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</a:t>
            </a:r>
            <a:r>
              <a:rPr lang="en-CA" dirty="0"/>
              <a:t>. What is the rate of precipitation in your region? What is the rate of evaporation? How might they affect salinity?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4</a:t>
            </a:r>
            <a:r>
              <a:rPr lang="en-CA" dirty="0"/>
              <a:t>. What is the water temperature in your region? How is this determined? </a:t>
            </a:r>
          </a:p>
        </p:txBody>
      </p:sp>
    </p:spTree>
    <p:extLst>
      <p:ext uri="{BB962C8B-B14F-4D97-AF65-F5344CB8AC3E}">
        <p14:creationId xmlns:p14="http://schemas.microsoft.com/office/powerpoint/2010/main" val="25486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Biological Oceanographers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How </a:t>
            </a:r>
            <a:r>
              <a:rPr lang="en-CA" dirty="0"/>
              <a:t>much sunlight is present in the water column in your region? How does this affect the biological diversity in your region? </a:t>
            </a: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Is </a:t>
            </a:r>
            <a:r>
              <a:rPr lang="en-CA" dirty="0"/>
              <a:t>there a lot of primary production in your region? Why or why not? </a:t>
            </a: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How does the chemical composition of </a:t>
            </a:r>
            <a:r>
              <a:rPr lang="en-CA" dirty="0"/>
              <a:t>the seawater determine the biological diversity of the region? </a:t>
            </a: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How might changes in </a:t>
            </a:r>
            <a:r>
              <a:rPr lang="en-CA" dirty="0"/>
              <a:t>water depth affect the biological diversity of your region? </a:t>
            </a:r>
          </a:p>
        </p:txBody>
      </p:sp>
    </p:spTree>
    <p:extLst>
      <p:ext uri="{BB962C8B-B14F-4D97-AF65-F5344CB8AC3E}">
        <p14:creationId xmlns:p14="http://schemas.microsoft.com/office/powerpoint/2010/main" val="329162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ths.sps.lane.edu/biomes/marine3/marine3.html</a:t>
            </a:r>
            <a:endParaRPr lang="en-CA" dirty="0" smtClean="0"/>
          </a:p>
          <a:p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www.ucmp.berkeley.edu/exhibits/biomes/marine.php</a:t>
            </a:r>
            <a:endParaRPr lang="en-CA" dirty="0" smtClean="0"/>
          </a:p>
          <a:p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www.thewildclassroom.com/biomes/MARINE.html</a:t>
            </a:r>
            <a:endParaRPr lang="en-CA" dirty="0" smtClean="0"/>
          </a:p>
          <a:p>
            <a:r>
              <a:rPr lang="en-CA" dirty="0">
                <a:hlinkClick r:id="rId5"/>
              </a:rPr>
              <a:t>http://</a:t>
            </a:r>
            <a:r>
              <a:rPr lang="en-CA" dirty="0" smtClean="0">
                <a:hlinkClick r:id="rId5"/>
              </a:rPr>
              <a:t>www.windows2universe.org/earth/Water/marine_ecology.html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3722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384</TotalTime>
  <Words>602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Depth</vt:lpstr>
      <vt:lpstr>Marine Biomes</vt:lpstr>
      <vt:lpstr>Importance of Marine Biomes</vt:lpstr>
      <vt:lpstr>Marine Biomes</vt:lpstr>
      <vt:lpstr>Oceanography Conference</vt:lpstr>
      <vt:lpstr>Assignment Questions:</vt:lpstr>
      <vt:lpstr>Physical Oceanographers</vt:lpstr>
      <vt:lpstr>Chemical Oceanographers</vt:lpstr>
      <vt:lpstr>Biological Oceanographers</vt:lpstr>
      <vt:lpstr>PowerPoint Presentation</vt:lpstr>
      <vt:lpstr>Task 2:</vt:lpstr>
      <vt:lpstr>Resources: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Density of Seawater</dc:title>
  <dc:creator>Techology Support</dc:creator>
  <cp:lastModifiedBy>Techology Support</cp:lastModifiedBy>
  <cp:revision>30</cp:revision>
  <dcterms:created xsi:type="dcterms:W3CDTF">2014-09-23T11:43:17Z</dcterms:created>
  <dcterms:modified xsi:type="dcterms:W3CDTF">2015-11-02T13:03:11Z</dcterms:modified>
</cp:coreProperties>
</file>