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333" r:id="rId2"/>
    <p:sldId id="256" r:id="rId3"/>
    <p:sldId id="282" r:id="rId4"/>
    <p:sldId id="334" r:id="rId5"/>
    <p:sldId id="317" r:id="rId6"/>
    <p:sldId id="318" r:id="rId7"/>
    <p:sldId id="319" r:id="rId8"/>
    <p:sldId id="321" r:id="rId9"/>
    <p:sldId id="322" r:id="rId10"/>
    <p:sldId id="323" r:id="rId11"/>
    <p:sldId id="324" r:id="rId12"/>
    <p:sldId id="325" r:id="rId13"/>
    <p:sldId id="327" r:id="rId14"/>
    <p:sldId id="328" r:id="rId15"/>
    <p:sldId id="329" r:id="rId16"/>
    <p:sldId id="313" r:id="rId17"/>
    <p:sldId id="314" r:id="rId18"/>
    <p:sldId id="312" r:id="rId19"/>
    <p:sldId id="295" r:id="rId20"/>
    <p:sldId id="287" r:id="rId21"/>
    <p:sldId id="315" r:id="rId22"/>
    <p:sldId id="335" r:id="rId23"/>
    <p:sldId id="316" r:id="rId24"/>
    <p:sldId id="336" r:id="rId25"/>
    <p:sldId id="337" r:id="rId26"/>
    <p:sldId id="286" r:id="rId27"/>
    <p:sldId id="298" r:id="rId28"/>
    <p:sldId id="288" r:id="rId29"/>
    <p:sldId id="294" r:id="rId30"/>
    <p:sldId id="33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3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4660"/>
  </p:normalViewPr>
  <p:slideViewPr>
    <p:cSldViewPr snapToGrid="0">
      <p:cViewPr>
        <p:scale>
          <a:sx n="66" d="100"/>
          <a:sy n="66" d="100"/>
        </p:scale>
        <p:origin x="77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396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030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690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1180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5406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3229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0987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139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287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765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979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278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123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0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977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110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A91BB-A012-403E-B2EC-AC804717D944}" type="datetimeFigureOut">
              <a:rPr lang="en-CA" smtClean="0"/>
              <a:t>2015-09-01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017A594-0B3B-4EE4-AD40-D4327898221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9856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13690" y="4790941"/>
            <a:ext cx="1150512" cy="712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Noah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14713" y="4790941"/>
            <a:ext cx="1280989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Matthew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13690" y="3721998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Omar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66349" y="3721998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Ryan H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414714" y="3721998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Ryan L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264202" y="4790941"/>
            <a:ext cx="1154806" cy="712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Jada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113688" y="2627298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Ian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64200" y="2627299"/>
            <a:ext cx="1292184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Chris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556384" y="2627284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Sarah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113688" y="1265363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Rachel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264200" y="1265364"/>
            <a:ext cx="1292184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Cameron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545191" y="1265360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" name="Rectangle 25"/>
          <p:cNvSpPr/>
          <p:nvPr/>
        </p:nvSpPr>
        <p:spPr>
          <a:xfrm>
            <a:off x="6017654" y="4790941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Kyle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22125" y="4790940"/>
            <a:ext cx="1419368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Cheyenna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68216" y="3721996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Riley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46750" y="2627296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Aiden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46750" y="1265361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Emily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17654" y="1265362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Noah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17654" y="2627297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Jon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7654" y="3721997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Petra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5541" y="4790939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Gillian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85712" y="4790939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Robyn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40518" y="4790940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Dani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35200" y="3721994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Wajdy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91737" y="2627285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Eric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23834" y="2627286"/>
            <a:ext cx="144405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Stephanie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433015" y="3721995"/>
            <a:ext cx="1473957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Mackenzie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770033" y="3721994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Mikayla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713153" y="2627296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Amy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5151" y="1265360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Daniel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69079" y="1265361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Mira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33007" y="1265361"/>
            <a:ext cx="1150512" cy="712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Victoria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688944" y="6065949"/>
            <a:ext cx="3017952" cy="61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Mrs. McPherson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>
            <a:off x="4056845" y="463639"/>
            <a:ext cx="235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Oceans 11 Seating Plan</a:t>
            </a:r>
            <a:endParaRPr lang="en-CA" dirty="0"/>
          </a:p>
        </p:txBody>
      </p:sp>
      <p:sp>
        <p:nvSpPr>
          <p:cNvPr id="49" name="TextBox 48"/>
          <p:cNvSpPr txBox="1"/>
          <p:nvPr/>
        </p:nvSpPr>
        <p:spPr>
          <a:xfrm>
            <a:off x="0" y="218941"/>
            <a:ext cx="103031" cy="90152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4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Other</a:t>
            </a:r>
            <a:endParaRPr lang="en-US" alt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altLang="en-US" sz="2400" dirty="0" smtClean="0"/>
              <a:t>When lessons are happening no headphones</a:t>
            </a:r>
          </a:p>
          <a:p>
            <a:pPr eaLnBrk="1" hangingPunct="1"/>
            <a:r>
              <a:rPr lang="en-CA" altLang="en-US" sz="2400" dirty="0" smtClean="0"/>
              <a:t>IPads, computers etc. can be used for class purposes only. </a:t>
            </a:r>
          </a:p>
          <a:p>
            <a:pPr eaLnBrk="1" hangingPunct="1"/>
            <a:r>
              <a:rPr lang="en-CA" altLang="en-US" sz="2400" dirty="0" smtClean="0"/>
              <a:t>When we are up out of our seats for activities be mindful of others and other people’s property.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528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The Non-Negotiables</a:t>
            </a:r>
            <a:endParaRPr lang="en-US" altLang="en-US" dirty="0" smtClean="0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altLang="en-US" sz="2800" dirty="0" smtClean="0"/>
              <a:t>Late/Attendance</a:t>
            </a:r>
          </a:p>
          <a:p>
            <a:pPr eaLnBrk="1" hangingPunct="1"/>
            <a:r>
              <a:rPr lang="en-CA" altLang="en-US" sz="2800" dirty="0" smtClean="0"/>
              <a:t>Missing Assignments</a:t>
            </a:r>
          </a:p>
          <a:p>
            <a:pPr eaLnBrk="1" hangingPunct="1"/>
            <a:r>
              <a:rPr lang="en-CA" altLang="en-US" sz="2800" dirty="0" smtClean="0"/>
              <a:t>Polite</a:t>
            </a:r>
          </a:p>
          <a:p>
            <a:pPr eaLnBrk="1" hangingPunct="1"/>
            <a:r>
              <a:rPr lang="en-CA" altLang="en-US" sz="2800" dirty="0" smtClean="0"/>
              <a:t>Announcements</a:t>
            </a:r>
          </a:p>
          <a:p>
            <a:pPr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1251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Late/Attendance</a:t>
            </a:r>
            <a:endParaRPr lang="en-US" alt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sz="2400" dirty="0"/>
              <a:t>When the bell goes you must be in the class or you’re considered </a:t>
            </a:r>
            <a:r>
              <a:rPr lang="en-CA" altLang="en-US" sz="2400" dirty="0" smtClean="0"/>
              <a:t>late.</a:t>
            </a:r>
          </a:p>
          <a:p>
            <a:pPr eaLnBrk="1" hangingPunct="1"/>
            <a:endParaRPr lang="en-CA" altLang="en-US" sz="2400" dirty="0"/>
          </a:p>
          <a:p>
            <a:pPr eaLnBrk="1" hangingPunct="1"/>
            <a:r>
              <a:rPr lang="en-CA" altLang="en-US" sz="2400" dirty="0"/>
              <a:t>The beginning of class is very important. It sets the tone for the rest of the class so be </a:t>
            </a:r>
            <a:r>
              <a:rPr lang="en-CA" altLang="en-US" sz="2400" dirty="0" smtClean="0"/>
              <a:t>there </a:t>
            </a:r>
            <a:r>
              <a:rPr lang="en-CA" altLang="en-US" sz="2400" dirty="0"/>
              <a:t>or you will miss </a:t>
            </a:r>
            <a:r>
              <a:rPr lang="en-CA" altLang="en-US" sz="2400" dirty="0" smtClean="0"/>
              <a:t>it.</a:t>
            </a:r>
            <a:endParaRPr lang="en-CA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928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Missing Summative Assessments</a:t>
            </a:r>
            <a:endParaRPr lang="en-US" alt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altLang="en-US" sz="2400" dirty="0" smtClean="0"/>
              <a:t>When students miss the due dates for legitimate reasons, </a:t>
            </a:r>
            <a:r>
              <a:rPr lang="en-CA" altLang="en-US" sz="2400" dirty="0" smtClean="0"/>
              <a:t>I will </a:t>
            </a:r>
            <a:r>
              <a:rPr lang="en-CA" altLang="en-US" sz="2400" dirty="0" smtClean="0"/>
              <a:t>consult with the student to set an absolute deadline and negotiate a plan for successful completion. </a:t>
            </a:r>
          </a:p>
          <a:p>
            <a:pPr eaLnBrk="1" hangingPunct="1"/>
            <a:r>
              <a:rPr lang="en-CA" altLang="en-US" sz="2400" dirty="0" smtClean="0"/>
              <a:t>No extensions will be given to students without a legitimate reason.</a:t>
            </a:r>
          </a:p>
          <a:p>
            <a:pPr eaLnBrk="1" hangingPunct="1"/>
            <a:endParaRPr lang="en-CA" altLang="en-US" sz="2400" dirty="0"/>
          </a:p>
          <a:p>
            <a:pPr eaLnBrk="1" hangingPunct="1"/>
            <a:r>
              <a:rPr lang="en-CA" altLang="en-US" sz="2400" dirty="0" smtClean="0"/>
              <a:t>If you sense you will need extra time talk to me early (I can be very nice </a:t>
            </a:r>
            <a:r>
              <a:rPr lang="en-CA" altLang="en-US" sz="2400" dirty="0" smtClean="0">
                <a:sym typeface="Wingdings" panose="05000000000000000000" pitchFamily="2" charset="2"/>
              </a:rPr>
              <a:t>)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8837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Polite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altLang="en-US" sz="2400" dirty="0" smtClean="0"/>
              <a:t>Be Respectful</a:t>
            </a:r>
          </a:p>
          <a:p>
            <a:pPr eaLnBrk="1" hangingPunct="1"/>
            <a:r>
              <a:rPr lang="en-CA" altLang="en-US" sz="2400" dirty="0" smtClean="0"/>
              <a:t>Be polite. Your words can hurt people and your actions can impact others</a:t>
            </a:r>
          </a:p>
          <a:p>
            <a:pPr eaLnBrk="1" hangingPunct="1"/>
            <a:r>
              <a:rPr lang="en-CA" altLang="en-US" sz="2400" dirty="0" smtClean="0"/>
              <a:t>Please and Thank you</a:t>
            </a:r>
          </a:p>
          <a:p>
            <a:pPr eaLnBrk="1" hangingPunct="1"/>
            <a:r>
              <a:rPr lang="en-CA" altLang="en-US" sz="2400" dirty="0" smtClean="0"/>
              <a:t>Treat any materials, course references, and supplies well.</a:t>
            </a:r>
          </a:p>
          <a:p>
            <a:pPr eaLnBrk="1" hangingPunct="1"/>
            <a:r>
              <a:rPr lang="en-CA" altLang="en-US" sz="2400" dirty="0" smtClean="0"/>
              <a:t>Put them back when finished with them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785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Announcements</a:t>
            </a:r>
            <a:endParaRPr lang="en-US" alt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altLang="en-US" sz="2400" dirty="0" smtClean="0"/>
              <a:t>Listen to the announcements</a:t>
            </a:r>
          </a:p>
          <a:p>
            <a:pPr eaLnBrk="1" hangingPunct="1"/>
            <a:r>
              <a:rPr lang="en-CA" altLang="en-US" sz="2400" dirty="0" smtClean="0"/>
              <a:t>Or be quiet so others around you can hear them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440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068" y="0"/>
            <a:ext cx="8911687" cy="1280890"/>
          </a:xfrm>
        </p:spPr>
        <p:txBody>
          <a:bodyPr/>
          <a:lstStyle/>
          <a:p>
            <a:r>
              <a:rPr lang="en-CA" dirty="0" smtClean="0"/>
              <a:t>Now it’s Time to Play…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400" y="392539"/>
            <a:ext cx="6097587" cy="60975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188" y="2136571"/>
            <a:ext cx="3067291" cy="270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620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788" y="624110"/>
            <a:ext cx="10595211" cy="1280890"/>
          </a:xfrm>
        </p:spPr>
        <p:txBody>
          <a:bodyPr/>
          <a:lstStyle/>
          <a:p>
            <a:r>
              <a:rPr lang="en-CA" dirty="0" smtClean="0"/>
              <a:t>Why </a:t>
            </a:r>
            <a:r>
              <a:rPr lang="en-CA" b="1" dirty="0" smtClean="0"/>
              <a:t>Oceans 11 </a:t>
            </a:r>
            <a:r>
              <a:rPr lang="en-CA" dirty="0" smtClean="0"/>
              <a:t>is the most important science course you will take…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91429"/>
          </a:xfrm>
        </p:spPr>
        <p:txBody>
          <a:bodyPr>
            <a:normAutofit/>
          </a:bodyPr>
          <a:lstStyle/>
          <a:p>
            <a:r>
              <a:rPr lang="en-CA" sz="2400" dirty="0" smtClean="0"/>
              <a:t>Ocean </a:t>
            </a:r>
            <a:r>
              <a:rPr lang="en-CA" sz="2400" dirty="0"/>
              <a:t>science is relevant and multidisciplinary:</a:t>
            </a:r>
          </a:p>
          <a:p>
            <a:pPr lvl="1"/>
            <a:r>
              <a:rPr lang="en-CA" sz="2200" dirty="0"/>
              <a:t>Chemistry (Ocean acidification!) </a:t>
            </a:r>
          </a:p>
          <a:p>
            <a:pPr lvl="1"/>
            <a:r>
              <a:rPr lang="en-CA" sz="2200" dirty="0"/>
              <a:t>Physics (waves and optics)</a:t>
            </a:r>
          </a:p>
          <a:p>
            <a:pPr lvl="1"/>
            <a:r>
              <a:rPr lang="en-CA" sz="2200" dirty="0"/>
              <a:t>Biology (all the sea creatures </a:t>
            </a:r>
            <a:r>
              <a:rPr lang="en-CA" sz="2200" dirty="0">
                <a:sym typeface="Wingdings" panose="05000000000000000000" pitchFamily="2" charset="2"/>
              </a:rPr>
              <a:t>)</a:t>
            </a:r>
            <a:endParaRPr lang="en-CA" sz="2200" dirty="0"/>
          </a:p>
          <a:p>
            <a:endParaRPr lang="en-CA" sz="2400" dirty="0"/>
          </a:p>
          <a:p>
            <a:r>
              <a:rPr lang="en-CA" sz="2400" dirty="0"/>
              <a:t>Affects our climate, weather systems, biodiversity, oxygen quality and quantity, carbon dioxide levels and much, much, more. </a:t>
            </a:r>
          </a:p>
          <a:p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67250"/>
            <a:ext cx="2085975" cy="2190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437" y="2841625"/>
            <a:ext cx="17811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964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981" y="0"/>
            <a:ext cx="10297019" cy="6868867"/>
          </a:xfrm>
        </p:spPr>
      </p:pic>
      <p:sp>
        <p:nvSpPr>
          <p:cNvPr id="6" name="Rectangle 5"/>
          <p:cNvSpPr/>
          <p:nvPr/>
        </p:nvSpPr>
        <p:spPr>
          <a:xfrm>
            <a:off x="1235340" y="6486680"/>
            <a:ext cx="9570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http://www.worldoceanobservatory.org/index.php?q=content/ocean-health-index</a:t>
            </a:r>
          </a:p>
        </p:txBody>
      </p:sp>
    </p:spTree>
    <p:extLst>
      <p:ext uri="{BB962C8B-B14F-4D97-AF65-F5344CB8AC3E}">
        <p14:creationId xmlns:p14="http://schemas.microsoft.com/office/powerpoint/2010/main" val="234265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137" y="0"/>
            <a:ext cx="10436863" cy="6858000"/>
          </a:xfrm>
        </p:spPr>
      </p:pic>
      <p:sp>
        <p:nvSpPr>
          <p:cNvPr id="5" name="Rectangle 4"/>
          <p:cNvSpPr/>
          <p:nvPr/>
        </p:nvSpPr>
        <p:spPr>
          <a:xfrm>
            <a:off x="7250308" y="6439869"/>
            <a:ext cx="39613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200" dirty="0"/>
              <a:t>http://jamesintz.blogspot.ca/2012/08/mtwara.html</a:t>
            </a:r>
          </a:p>
        </p:txBody>
      </p:sp>
    </p:spTree>
    <p:extLst>
      <p:ext uri="{BB962C8B-B14F-4D97-AF65-F5344CB8AC3E}">
        <p14:creationId xmlns:p14="http://schemas.microsoft.com/office/powerpoint/2010/main" val="12361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037" y="1192958"/>
            <a:ext cx="10551575" cy="2262781"/>
          </a:xfrm>
        </p:spPr>
        <p:txBody>
          <a:bodyPr>
            <a:normAutofit/>
          </a:bodyPr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017"/>
            <a:ext cx="12191999" cy="70461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2954" y="3889610"/>
            <a:ext cx="66328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 smtClean="0">
                <a:solidFill>
                  <a:schemeClr val="bg1"/>
                </a:solidFill>
              </a:rPr>
              <a:t>Oceans 11</a:t>
            </a:r>
            <a:endParaRPr lang="en-CA" sz="6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137" y="5052356"/>
            <a:ext cx="3666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Mrs. McPherson</a:t>
            </a:r>
            <a:endParaRPr lang="en-C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Oceans?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979" y="1484914"/>
            <a:ext cx="8915400" cy="4893972"/>
          </a:xfrm>
        </p:spPr>
        <p:txBody>
          <a:bodyPr>
            <a:normAutofit lnSpcReduction="10000"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Oceans cover 71% of our Earth’s 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schemeClr val="tx1"/>
                </a:solidFill>
              </a:rPr>
              <a:t>    surface </a:t>
            </a:r>
          </a:p>
          <a:p>
            <a:endParaRPr lang="en-CA" sz="2400" dirty="0" smtClean="0">
              <a:solidFill>
                <a:schemeClr val="tx1"/>
              </a:solidFill>
            </a:endParaRPr>
          </a:p>
          <a:p>
            <a:r>
              <a:rPr lang="en-CA" sz="2400" dirty="0" smtClean="0">
                <a:solidFill>
                  <a:schemeClr val="tx1"/>
                </a:solidFill>
              </a:rPr>
              <a:t>Integral to: </a:t>
            </a:r>
          </a:p>
          <a:p>
            <a:pPr lvl="1"/>
            <a:r>
              <a:rPr lang="en-CA" sz="2000" dirty="0" smtClean="0">
                <a:solidFill>
                  <a:schemeClr val="tx1"/>
                </a:solidFill>
              </a:rPr>
              <a:t>climate regulation</a:t>
            </a:r>
          </a:p>
          <a:p>
            <a:pPr lvl="1"/>
            <a:r>
              <a:rPr lang="en-CA" sz="2000" dirty="0" smtClean="0">
                <a:solidFill>
                  <a:schemeClr val="tx1"/>
                </a:solidFill>
              </a:rPr>
              <a:t>absorption </a:t>
            </a:r>
            <a:r>
              <a:rPr lang="en-CA" sz="2000" dirty="0">
                <a:solidFill>
                  <a:schemeClr val="tx1"/>
                </a:solidFill>
              </a:rPr>
              <a:t>of CO</a:t>
            </a:r>
            <a:r>
              <a:rPr lang="en-CA" sz="2000" baseline="-25000" dirty="0">
                <a:solidFill>
                  <a:schemeClr val="tx1"/>
                </a:solidFill>
              </a:rPr>
              <a:t>2</a:t>
            </a:r>
            <a:r>
              <a:rPr lang="en-CA" sz="2000" dirty="0">
                <a:solidFill>
                  <a:schemeClr val="tx1"/>
                </a:solidFill>
              </a:rPr>
              <a:t> </a:t>
            </a:r>
            <a:endParaRPr lang="en-CA" sz="2000" dirty="0" smtClean="0">
              <a:solidFill>
                <a:schemeClr val="tx1"/>
              </a:solidFill>
            </a:endParaRPr>
          </a:p>
          <a:p>
            <a:pPr lvl="1"/>
            <a:r>
              <a:rPr lang="en-CA" sz="2000" dirty="0" smtClean="0">
                <a:solidFill>
                  <a:schemeClr val="tx1"/>
                </a:solidFill>
              </a:rPr>
              <a:t>providing food for billions of people.</a:t>
            </a:r>
          </a:p>
          <a:p>
            <a:endParaRPr lang="en-CA" sz="2000" dirty="0">
              <a:solidFill>
                <a:schemeClr val="tx1"/>
              </a:solidFill>
            </a:endParaRPr>
          </a:p>
          <a:p>
            <a:r>
              <a:rPr lang="en-CA" sz="2000" dirty="0" smtClean="0">
                <a:solidFill>
                  <a:schemeClr val="tx1"/>
                </a:solidFill>
              </a:rPr>
              <a:t>	Over ½ of global populations live in </a:t>
            </a:r>
          </a:p>
          <a:p>
            <a:pPr marL="0" indent="0">
              <a:buNone/>
            </a:pPr>
            <a:r>
              <a:rPr lang="en-CA" sz="2000" dirty="0">
                <a:solidFill>
                  <a:schemeClr val="tx1"/>
                </a:solidFill>
              </a:rPr>
              <a:t>	</a:t>
            </a:r>
            <a:r>
              <a:rPr lang="en-CA" sz="2000" dirty="0" smtClean="0">
                <a:solidFill>
                  <a:schemeClr val="tx1"/>
                </a:solidFill>
              </a:rPr>
              <a:t>coastal areas.						</a:t>
            </a:r>
          </a:p>
          <a:p>
            <a:pPr marL="0" indent="0">
              <a:buNone/>
            </a:pPr>
            <a:r>
              <a:rPr lang="en-CA" sz="2000" dirty="0">
                <a:solidFill>
                  <a:schemeClr val="tx1"/>
                </a:solidFill>
              </a:rPr>
              <a:t>	</a:t>
            </a:r>
            <a:r>
              <a:rPr lang="en-CA" sz="2000" dirty="0" smtClean="0">
                <a:solidFill>
                  <a:schemeClr val="tx1"/>
                </a:solidFill>
              </a:rPr>
              <a:t>					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373" y="-1"/>
            <a:ext cx="4784332" cy="476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59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Did you know</a:t>
            </a:r>
            <a:r>
              <a:rPr lang="en-CA" dirty="0" smtClean="0"/>
              <a:t>…  Quick Facts!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9174" y="1701941"/>
            <a:ext cx="8915400" cy="3197605"/>
          </a:xfrm>
        </p:spPr>
        <p:txBody>
          <a:bodyPr>
            <a:noAutofit/>
          </a:bodyPr>
          <a:lstStyle/>
          <a:p>
            <a:r>
              <a:rPr lang="en-US" sz="2400" dirty="0"/>
              <a:t>The oceans </a:t>
            </a:r>
            <a:r>
              <a:rPr lang="en-US" sz="2400" dirty="0" smtClean="0"/>
              <a:t>contain </a:t>
            </a:r>
            <a:r>
              <a:rPr lang="en-US" sz="2400" dirty="0"/>
              <a:t>97 percent of the Earth's water. </a:t>
            </a:r>
            <a:endParaRPr lang="en-US" sz="2400" dirty="0" smtClean="0"/>
          </a:p>
          <a:p>
            <a:pPr lvl="1"/>
            <a:r>
              <a:rPr lang="en-US" sz="2400" dirty="0" smtClean="0"/>
              <a:t>Less </a:t>
            </a:r>
            <a:r>
              <a:rPr lang="en-US" sz="2400" dirty="0"/>
              <a:t>than 1 percent is fresh water, and 2-3 percent is contained in glaciers and ice caps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241" y="3189588"/>
            <a:ext cx="5139217" cy="341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28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Did You Know…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7199"/>
            <a:ext cx="8915400" cy="4426857"/>
          </a:xfrm>
        </p:spPr>
        <p:txBody>
          <a:bodyPr>
            <a:normAutofit/>
          </a:bodyPr>
          <a:lstStyle/>
          <a:p>
            <a:r>
              <a:rPr lang="en-CA" sz="2400" dirty="0"/>
              <a:t>Canada has the longest coastline of any country, at 56, 453 miles, approximately 15% of the world’s 372, 384 miles of coastline.</a:t>
            </a:r>
          </a:p>
          <a:p>
            <a:endParaRPr lang="en-US" sz="2400" dirty="0" smtClean="0"/>
          </a:p>
          <a:p>
            <a:r>
              <a:rPr lang="en-US" sz="2400" dirty="0" smtClean="0"/>
              <a:t>At </a:t>
            </a:r>
            <a:r>
              <a:rPr lang="en-US" sz="2400" dirty="0"/>
              <a:t>the deepest point in the ocean the pressure is more than 8 tons per square inch, or the equivalent of one person trying to support 50 jumbo jets!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8531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Did You Know…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0185"/>
            <a:ext cx="8915400" cy="4601037"/>
          </a:xfrm>
        </p:spPr>
        <p:txBody>
          <a:bodyPr>
            <a:noAutofit/>
          </a:bodyPr>
          <a:lstStyle/>
          <a:p>
            <a:r>
              <a:rPr lang="en-CA" sz="2000" dirty="0"/>
              <a:t>Although Mount Everest, at 29, 028 feet, is often called the tallest mountain on Earth, Mount Mauna Kea, an inactive volcano on the island of Hawaii is actually taller.</a:t>
            </a:r>
          </a:p>
          <a:p>
            <a:pPr lvl="1"/>
            <a:r>
              <a:rPr lang="en-CA" sz="2000" dirty="0"/>
              <a:t>Only 13, 796 feet of Mount Mauna Kea is visible above sea level, yet if measured from the ocean floor it stands 33, 465 feet.</a:t>
            </a:r>
          </a:p>
          <a:p>
            <a:endParaRPr lang="en-C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768" y="3767404"/>
            <a:ext cx="5431004" cy="21438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3084198"/>
            <a:ext cx="5929624" cy="351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80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Did You Know…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6571"/>
            <a:ext cx="8915400" cy="3777622"/>
          </a:xfrm>
        </p:spPr>
        <p:txBody>
          <a:bodyPr/>
          <a:lstStyle/>
          <a:p>
            <a:r>
              <a:rPr lang="en-CA" sz="2000" dirty="0"/>
              <a:t>The deepest part of the ocean Mariana’s Trench has a depth of 36, 201 feet.</a:t>
            </a:r>
          </a:p>
          <a:p>
            <a:pPr lvl="1"/>
            <a:r>
              <a:rPr lang="en-CA" sz="2000" dirty="0"/>
              <a:t>If you put the tallest mountain in the deepest trench it would be underwater…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3979"/>
            <a:ext cx="3236686" cy="42440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171" y="3541777"/>
            <a:ext cx="5921829" cy="33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71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Did You Know…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/>
              <a:t>Undersea earthquakes and other disturbances can cause tsunamis, or great waves.</a:t>
            </a:r>
          </a:p>
          <a:p>
            <a:pPr lvl="1"/>
            <a:r>
              <a:rPr lang="en-CA" sz="2000" dirty="0"/>
              <a:t>The largest recorded tsunami measured 210 feet above sea level when it reached the shore of Siberia’s Kamchatka Peninsula in 1737. 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115" y="3634234"/>
            <a:ext cx="4455886" cy="322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87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Study Oceans in Nova Scotia?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339" y="1535012"/>
            <a:ext cx="9221273" cy="4524186"/>
          </a:xfrm>
        </p:spPr>
      </p:pic>
    </p:spTree>
    <p:extLst>
      <p:ext uri="{BB962C8B-B14F-4D97-AF65-F5344CB8AC3E}">
        <p14:creationId xmlns:p14="http://schemas.microsoft.com/office/powerpoint/2010/main" val="216437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486" y="116110"/>
            <a:ext cx="6618514" cy="6609272"/>
          </a:xfrm>
        </p:spPr>
      </p:pic>
    </p:spTree>
    <p:extLst>
      <p:ext uri="{BB962C8B-B14F-4D97-AF65-F5344CB8AC3E}">
        <p14:creationId xmlns:p14="http://schemas.microsoft.com/office/powerpoint/2010/main" val="88243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is this important in Nova Scotia?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98482"/>
            <a:ext cx="8915400" cy="4236968"/>
          </a:xfrm>
        </p:spPr>
        <p:txBody>
          <a:bodyPr>
            <a:noAutofit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70 % of residents live in coastal areas.</a:t>
            </a:r>
          </a:p>
          <a:p>
            <a:endParaRPr lang="en-CA" sz="2400" dirty="0" smtClean="0">
              <a:solidFill>
                <a:schemeClr val="tx1"/>
              </a:solidFill>
            </a:endParaRPr>
          </a:p>
          <a:p>
            <a:r>
              <a:rPr lang="en-CA" sz="2400" dirty="0" smtClean="0">
                <a:solidFill>
                  <a:schemeClr val="tx1"/>
                </a:solidFill>
              </a:rPr>
              <a:t>7,579 </a:t>
            </a:r>
            <a:r>
              <a:rPr lang="en-CA" sz="2400" dirty="0">
                <a:solidFill>
                  <a:schemeClr val="tx1"/>
                </a:solidFill>
              </a:rPr>
              <a:t>kilometers </a:t>
            </a:r>
            <a:r>
              <a:rPr lang="en-CA" sz="2400" dirty="0" smtClean="0">
                <a:solidFill>
                  <a:schemeClr val="tx1"/>
                </a:solidFill>
              </a:rPr>
              <a:t>of coastline.</a:t>
            </a:r>
          </a:p>
          <a:p>
            <a:endParaRPr lang="en-CA" sz="2400" dirty="0" smtClean="0">
              <a:solidFill>
                <a:schemeClr val="tx1"/>
              </a:solidFill>
            </a:endParaRPr>
          </a:p>
          <a:p>
            <a:r>
              <a:rPr lang="en-CA" sz="2400" dirty="0" smtClean="0">
                <a:solidFill>
                  <a:schemeClr val="tx1"/>
                </a:solidFill>
              </a:rPr>
              <a:t>Oceans related industry and activities account for approximately 15.5% of the annual provincial GDP (approximately 5 billion dollars!!) and employ over 30,000 individuals.</a:t>
            </a:r>
          </a:p>
          <a:p>
            <a:endParaRPr lang="en-CA" sz="2400" dirty="0" smtClean="0">
              <a:solidFill>
                <a:schemeClr val="tx1"/>
              </a:solidFill>
            </a:endParaRPr>
          </a:p>
          <a:p>
            <a:r>
              <a:rPr lang="en-CA" sz="2400" dirty="0" smtClean="0">
                <a:solidFill>
                  <a:schemeClr val="tx1"/>
                </a:solidFill>
              </a:rPr>
              <a:t>Home </a:t>
            </a:r>
            <a:r>
              <a:rPr lang="en-CA" sz="2400" dirty="0">
                <a:solidFill>
                  <a:schemeClr val="tx1"/>
                </a:solidFill>
              </a:rPr>
              <a:t>to major universities and research centers, Nova Scotia has the highest concentration of PhD’s in ocean related disciplines in the </a:t>
            </a:r>
            <a:r>
              <a:rPr lang="en-CA" sz="2400" dirty="0" smtClean="0">
                <a:solidFill>
                  <a:schemeClr val="tx1"/>
                </a:solidFill>
              </a:rPr>
              <a:t>world! 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793" y="128789"/>
            <a:ext cx="10445831" cy="6267499"/>
          </a:xfrm>
        </p:spPr>
      </p:pic>
    </p:spTree>
    <p:extLst>
      <p:ext uri="{BB962C8B-B14F-4D97-AF65-F5344CB8AC3E}">
        <p14:creationId xmlns:p14="http://schemas.microsoft.com/office/powerpoint/2010/main" val="18459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Course 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314" y="2131669"/>
            <a:ext cx="8915400" cy="3777622"/>
          </a:xfrm>
        </p:spPr>
        <p:txBody>
          <a:bodyPr>
            <a:noAutofit/>
          </a:bodyPr>
          <a:lstStyle/>
          <a:p>
            <a:r>
              <a:rPr lang="en-CA" sz="2800" dirty="0" smtClean="0">
                <a:solidFill>
                  <a:schemeClr val="tx1"/>
                </a:solidFill>
              </a:rPr>
              <a:t>Units:</a:t>
            </a:r>
          </a:p>
          <a:p>
            <a:pPr lvl="1"/>
            <a:r>
              <a:rPr lang="en-CA" sz="2800" dirty="0" smtClean="0">
                <a:solidFill>
                  <a:schemeClr val="tx1"/>
                </a:solidFill>
              </a:rPr>
              <a:t>Structure and Motion</a:t>
            </a:r>
          </a:p>
          <a:p>
            <a:pPr lvl="1"/>
            <a:r>
              <a:rPr lang="en-CA" sz="2800" dirty="0" smtClean="0">
                <a:solidFill>
                  <a:schemeClr val="tx1"/>
                </a:solidFill>
              </a:rPr>
              <a:t>Coastal Zones</a:t>
            </a:r>
          </a:p>
          <a:p>
            <a:pPr lvl="1"/>
            <a:r>
              <a:rPr lang="en-CA" sz="2800" dirty="0" smtClean="0">
                <a:solidFill>
                  <a:schemeClr val="tx1"/>
                </a:solidFill>
              </a:rPr>
              <a:t>Marine Biomes</a:t>
            </a:r>
          </a:p>
          <a:p>
            <a:pPr lvl="1"/>
            <a:r>
              <a:rPr lang="en-CA" sz="2800" dirty="0" smtClean="0">
                <a:solidFill>
                  <a:schemeClr val="tx1"/>
                </a:solidFill>
              </a:rPr>
              <a:t>Fisheries/Aquaculture</a:t>
            </a:r>
          </a:p>
        </p:txBody>
      </p:sp>
    </p:spTree>
    <p:extLst>
      <p:ext uri="{BB962C8B-B14F-4D97-AF65-F5344CB8AC3E}">
        <p14:creationId xmlns:p14="http://schemas.microsoft.com/office/powerpoint/2010/main" val="24193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09" y="624110"/>
            <a:ext cx="9730403" cy="1280890"/>
          </a:xfrm>
        </p:spPr>
        <p:txBody>
          <a:bodyPr/>
          <a:lstStyle/>
          <a:p>
            <a:r>
              <a:rPr lang="en-CA" dirty="0" smtClean="0"/>
              <a:t>Why do YOU want to learn about oceans?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87689"/>
            <a:ext cx="8915400" cy="4458269"/>
          </a:xfrm>
        </p:spPr>
        <p:txBody>
          <a:bodyPr>
            <a:normAutofit fontScale="92500" lnSpcReduction="20000"/>
          </a:bodyPr>
          <a:lstStyle/>
          <a:p>
            <a:r>
              <a:rPr lang="en-CA" sz="2400" dirty="0" smtClean="0"/>
              <a:t>Write a reflection telling me why you want to learn about oceans.</a:t>
            </a:r>
          </a:p>
          <a:p>
            <a:pPr lvl="1"/>
            <a:r>
              <a:rPr lang="en-CA" sz="2200" dirty="0" smtClean="0"/>
              <a:t>You can tell me about a favourite memory involving the ocean</a:t>
            </a:r>
          </a:p>
          <a:p>
            <a:pPr lvl="1"/>
            <a:r>
              <a:rPr lang="en-CA" sz="2200" dirty="0" smtClean="0"/>
              <a:t>Maybe there is a career you are interested in?</a:t>
            </a:r>
          </a:p>
          <a:p>
            <a:pPr lvl="1"/>
            <a:r>
              <a:rPr lang="en-CA" sz="2200" dirty="0" smtClean="0"/>
              <a:t>Are you interested in freaky creatures that live 10,000 meters under the sea?</a:t>
            </a:r>
          </a:p>
          <a:p>
            <a:pPr lvl="1"/>
            <a:r>
              <a:rPr lang="en-CA" sz="2200" dirty="0" smtClean="0"/>
              <a:t>Maybe you love dolphins and whales!</a:t>
            </a:r>
          </a:p>
          <a:p>
            <a:pPr lvl="1"/>
            <a:r>
              <a:rPr lang="en-CA" sz="2200" dirty="0" smtClean="0"/>
              <a:t>Maybe you needed an extra science credit… (If this is the case tell me something you would like to learn, or something cool you learned today!)</a:t>
            </a:r>
            <a:endParaRPr lang="en-CA" sz="2200" dirty="0"/>
          </a:p>
          <a:p>
            <a:r>
              <a:rPr lang="en-CA" sz="2400" dirty="0" smtClean="0"/>
              <a:t>This reflection should be between ½ – 1 page in length (single spaced).</a:t>
            </a:r>
          </a:p>
          <a:p>
            <a:r>
              <a:rPr lang="en-CA" sz="2400" dirty="0" smtClean="0"/>
              <a:t>This will be passed in tomorrow </a:t>
            </a:r>
            <a:r>
              <a:rPr lang="en-CA" sz="2400" dirty="0" smtClean="0">
                <a:sym typeface="Wingdings" panose="05000000000000000000" pitchFamily="2" charset="2"/>
              </a:rPr>
              <a:t>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11419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Fire Evacuations/Lock Down Procedure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Exit down the stairwell to the left at the end of the hall.</a:t>
            </a:r>
          </a:p>
          <a:p>
            <a:r>
              <a:rPr lang="en-CA" sz="2400" dirty="0" smtClean="0"/>
              <a:t>Follow the stairs down to the bottom floor exit the building and walk around the outside of the building to the front of the school.</a:t>
            </a:r>
          </a:p>
          <a:p>
            <a:r>
              <a:rPr lang="en-CA" sz="2400" dirty="0" smtClean="0"/>
              <a:t>Meet at station 37. </a:t>
            </a:r>
          </a:p>
          <a:p>
            <a:endParaRPr lang="en-CA" sz="2400" dirty="0"/>
          </a:p>
          <a:p>
            <a:r>
              <a:rPr lang="en-CA" sz="2400" dirty="0" smtClean="0"/>
              <a:t>If you are out of this classroom when the fire bell goes off; exit at the closest exit and meet at station 37.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83825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379" y="624110"/>
            <a:ext cx="10372299" cy="1280890"/>
          </a:xfrm>
        </p:spPr>
        <p:txBody>
          <a:bodyPr/>
          <a:lstStyle/>
          <a:p>
            <a:r>
              <a:rPr lang="en-CA" dirty="0" smtClean="0"/>
              <a:t>Expectations:  Negotiables/Non-Negotiables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altLang="en-US" sz="2400" dirty="0"/>
              <a:t>On the following slides, I have listed what will not be flexible in our relationship as Teacher – Student </a:t>
            </a:r>
          </a:p>
          <a:p>
            <a:endParaRPr lang="en-CA" altLang="en-US" sz="2400" dirty="0" smtClean="0"/>
          </a:p>
          <a:p>
            <a:r>
              <a:rPr lang="en-CA" altLang="en-US" sz="2400" dirty="0" smtClean="0"/>
              <a:t>And </a:t>
            </a:r>
            <a:r>
              <a:rPr lang="en-CA" altLang="en-US" sz="2400" dirty="0"/>
              <a:t>what will not be flexible in our relationship as Teacher – Student </a:t>
            </a:r>
            <a:endParaRPr lang="en-US" altLang="en-US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3739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la253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76834"/>
            <a:ext cx="5629938" cy="656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2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Cell Phones/Electronic Devices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1546746"/>
            <a:ext cx="8915400" cy="484040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CA" altLang="en-US" sz="2800" dirty="0" smtClean="0"/>
              <a:t>Keep on silent/vibrate</a:t>
            </a:r>
          </a:p>
          <a:p>
            <a:pPr lvl="1"/>
            <a:r>
              <a:rPr lang="en-CA" altLang="en-US" sz="2600" dirty="0" smtClean="0"/>
              <a:t>This should not disrupt the class!</a:t>
            </a:r>
          </a:p>
          <a:p>
            <a:pPr eaLnBrk="1" hangingPunct="1"/>
            <a:r>
              <a:rPr lang="en-CA" altLang="en-US" sz="2800" dirty="0" smtClean="0"/>
              <a:t>Should not a distraction </a:t>
            </a:r>
            <a:r>
              <a:rPr lang="en-CA" altLang="en-US" sz="2800" dirty="0" smtClean="0"/>
              <a:t>to you or another student.</a:t>
            </a:r>
          </a:p>
          <a:p>
            <a:pPr lvl="1"/>
            <a:r>
              <a:rPr lang="en-CA" altLang="en-US" sz="2600" dirty="0" smtClean="0"/>
              <a:t>When I am teaching, I am expecting that you are engaged in what we are doing.  Using your cell phone does not tell me this!</a:t>
            </a:r>
          </a:p>
          <a:p>
            <a:pPr eaLnBrk="1" hangingPunct="1"/>
            <a:r>
              <a:rPr lang="en-CA" altLang="en-US" sz="2800" dirty="0" smtClean="0"/>
              <a:t>If I have given permission or directed you to use it</a:t>
            </a:r>
          </a:p>
          <a:p>
            <a:pPr eaLnBrk="1" hangingPunct="1"/>
            <a:endParaRPr lang="en-CA" altLang="en-US" sz="2800" dirty="0"/>
          </a:p>
          <a:p>
            <a:pPr eaLnBrk="1" hangingPunct="1"/>
            <a:r>
              <a:rPr lang="en-CA" altLang="en-US" sz="2800" dirty="0" smtClean="0"/>
              <a:t>If cell phones become an ongoing issue, I will take them and you will have to address the issue with someone in the office.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228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Leaving the Room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1637731"/>
            <a:ext cx="8915400" cy="4273491"/>
          </a:xfrm>
        </p:spPr>
        <p:txBody>
          <a:bodyPr>
            <a:normAutofit/>
          </a:bodyPr>
          <a:lstStyle/>
          <a:p>
            <a:pPr eaLnBrk="1" hangingPunct="1"/>
            <a:r>
              <a:rPr lang="en-CA" altLang="en-US" sz="2400" dirty="0" smtClean="0"/>
              <a:t>Ask me, I will rarely say no unless we are in the middle of something</a:t>
            </a:r>
            <a:r>
              <a:rPr lang="en-CA" altLang="en-US" sz="2400" dirty="0" smtClean="0"/>
              <a:t>!</a:t>
            </a:r>
          </a:p>
          <a:p>
            <a:r>
              <a:rPr lang="en-CA" altLang="en-US" sz="2400" dirty="0"/>
              <a:t>You may be asked if you can wait</a:t>
            </a:r>
          </a:p>
          <a:p>
            <a:pPr eaLnBrk="1" hangingPunct="1"/>
            <a:r>
              <a:rPr lang="en-CA" altLang="en-US" sz="2400" dirty="0" smtClean="0"/>
              <a:t>Generally </a:t>
            </a:r>
            <a:r>
              <a:rPr lang="en-CA" altLang="en-US" sz="2400" dirty="0" smtClean="0"/>
              <a:t>speaking 5 minutes is enough time!  </a:t>
            </a:r>
          </a:p>
          <a:p>
            <a:pPr eaLnBrk="1" hangingPunct="1"/>
            <a:r>
              <a:rPr lang="en-CA" altLang="en-US" sz="2400" dirty="0" smtClean="0"/>
              <a:t>1 </a:t>
            </a:r>
            <a:r>
              <a:rPr lang="en-CA" altLang="en-US" sz="2400" dirty="0" smtClean="0"/>
              <a:t>person at a time</a:t>
            </a:r>
          </a:p>
          <a:p>
            <a:pPr eaLnBrk="1" hangingPunct="1"/>
            <a:endParaRPr lang="en-CA" altLang="en-US" sz="2400" dirty="0"/>
          </a:p>
          <a:p>
            <a:pPr eaLnBrk="1" hangingPunct="1"/>
            <a:r>
              <a:rPr lang="en-CA" altLang="en-US" sz="2400" dirty="0" smtClean="0"/>
              <a:t>When you are out of class you miss important details.  Frequently leaving the class will need to be addressed.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5515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Discussion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altLang="en-US" sz="2400" dirty="0" smtClean="0"/>
              <a:t>No need to yell</a:t>
            </a:r>
          </a:p>
          <a:p>
            <a:pPr eaLnBrk="1" hangingPunct="1"/>
            <a:r>
              <a:rPr lang="en-CA" altLang="en-US" sz="2400" dirty="0" smtClean="0"/>
              <a:t>Respect people’s opinion</a:t>
            </a:r>
          </a:p>
          <a:p>
            <a:pPr eaLnBrk="1" hangingPunct="1"/>
            <a:r>
              <a:rPr lang="en-CA" altLang="en-US" sz="2400" dirty="0" smtClean="0"/>
              <a:t>One voice at a time</a:t>
            </a:r>
          </a:p>
          <a:p>
            <a:pPr eaLnBrk="1" hangingPunct="1"/>
            <a:r>
              <a:rPr lang="en-CA" altLang="en-US" sz="2400" dirty="0" smtClean="0"/>
              <a:t>Wait for someone to finish before you begin</a:t>
            </a:r>
          </a:p>
          <a:p>
            <a:pPr eaLnBrk="1" hangingPunct="1"/>
            <a:r>
              <a:rPr lang="en-CA" altLang="en-US" sz="2400" dirty="0" smtClean="0"/>
              <a:t>Use hands when the teacher is talking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1785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2649</TotalTime>
  <Words>1092</Words>
  <Application>Microsoft Office PowerPoint</Application>
  <PresentationFormat>Widescreen</PresentationFormat>
  <Paragraphs>155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Century Gothic</vt:lpstr>
      <vt:lpstr>Wingdings</vt:lpstr>
      <vt:lpstr>Wingdings 3</vt:lpstr>
      <vt:lpstr>Wisp</vt:lpstr>
      <vt:lpstr>PowerPoint Presentation</vt:lpstr>
      <vt:lpstr>PowerPoint Presentation</vt:lpstr>
      <vt:lpstr>Course Outline</vt:lpstr>
      <vt:lpstr>Fire Evacuations/Lock Down Procedure</vt:lpstr>
      <vt:lpstr>Expectations:  Negotiables/Non-Negotiables</vt:lpstr>
      <vt:lpstr>PowerPoint Presentation</vt:lpstr>
      <vt:lpstr>Cell Phones/Electronic Devices</vt:lpstr>
      <vt:lpstr>Leaving the Room</vt:lpstr>
      <vt:lpstr>Discussion</vt:lpstr>
      <vt:lpstr>Other</vt:lpstr>
      <vt:lpstr>The Non-Negotiables</vt:lpstr>
      <vt:lpstr>Late/Attendance</vt:lpstr>
      <vt:lpstr>Missing Summative Assessments</vt:lpstr>
      <vt:lpstr>Polite</vt:lpstr>
      <vt:lpstr>Announcements</vt:lpstr>
      <vt:lpstr>Now it’s Time to Play…</vt:lpstr>
      <vt:lpstr>Why Oceans 11 is the most important science course you will take…</vt:lpstr>
      <vt:lpstr>PowerPoint Presentation</vt:lpstr>
      <vt:lpstr>PowerPoint Presentation</vt:lpstr>
      <vt:lpstr>Why Oceans?</vt:lpstr>
      <vt:lpstr>Did you know…  Quick Facts!</vt:lpstr>
      <vt:lpstr>Did You Know…</vt:lpstr>
      <vt:lpstr>Did You Know…</vt:lpstr>
      <vt:lpstr>Did You Know…</vt:lpstr>
      <vt:lpstr>Did You Know…</vt:lpstr>
      <vt:lpstr>Why Study Oceans in Nova Scotia?</vt:lpstr>
      <vt:lpstr>PowerPoint Presentation</vt:lpstr>
      <vt:lpstr>Why is this important in Nova Scotia?</vt:lpstr>
      <vt:lpstr>PowerPoint Presentation</vt:lpstr>
      <vt:lpstr>Why do YOU want to learn about oceans?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for Sustainable Development</dc:title>
  <dc:creator>kerri muirhead</dc:creator>
  <cp:lastModifiedBy>kerri muirhead</cp:lastModifiedBy>
  <cp:revision>95</cp:revision>
  <dcterms:created xsi:type="dcterms:W3CDTF">2014-11-11T22:08:59Z</dcterms:created>
  <dcterms:modified xsi:type="dcterms:W3CDTF">2015-09-02T01:01:22Z</dcterms:modified>
</cp:coreProperties>
</file>