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95" r:id="rId2"/>
    <p:sldId id="380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949BC-A425-4B6A-BA63-AF81B7DAD15A}" type="datetimeFigureOut">
              <a:rPr lang="en-CA" smtClean="0"/>
              <a:t>29/10/2015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7F26-15E8-422A-980F-289A324D71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386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67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4CB71A6-9B58-46F0-85F1-F97AFAC32FB2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89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F20D90-D296-4654-8FDB-056DF736C952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395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64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063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65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75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004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AA663A9-AE88-464F-8238-ABD5A545407F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9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ccl.northwestern.edu/dtttl2009/LS_426_-_The_Design_of_Technological_Tools_for_Thinking_and_Learning/Past_Projects/Entries/2008/3/11_Here_is_a_project_title_files/TreeInteractive-02.sw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43196" y="235629"/>
            <a:ext cx="9048481" cy="1641490"/>
          </a:xfrm>
        </p:spPr>
        <p:txBody>
          <a:bodyPr/>
          <a:lstStyle/>
          <a:p>
            <a:r>
              <a:rPr lang="en-CA" dirty="0" smtClean="0"/>
              <a:t>Dichotomous Keys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988" y="2042662"/>
            <a:ext cx="8114898" cy="405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82740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  <a:buClrTx/>
            </a:pPr>
            <a:endParaRPr lang="en-US" altLang="en-US" b="1">
              <a:solidFill>
                <a:srgbClr val="0000FF"/>
              </a:solidFill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152400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600" dirty="0">
                <a:solidFill>
                  <a:schemeClr val="tx1"/>
                </a:solidFill>
              </a:rPr>
              <a:t>Then, find the names of all the creatures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2318" y="5312787"/>
            <a:ext cx="6527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Complete the Norn Dichotomous Key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887455526"/>
      </p:ext>
    </p:extLst>
  </p:cSld>
  <p:clrMapOvr>
    <a:masterClrMapping/>
  </p:clrMapOvr>
  <p:transition advTm="24576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 Cladogram?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A </a:t>
            </a:r>
            <a:r>
              <a:rPr lang="en-CA" b="1" dirty="0"/>
              <a:t>cladogram</a:t>
            </a:r>
            <a:r>
              <a:rPr lang="en-CA" dirty="0"/>
              <a:t> </a:t>
            </a:r>
            <a:r>
              <a:rPr lang="en-CA" dirty="0" smtClean="0"/>
              <a:t>is </a:t>
            </a:r>
            <a:r>
              <a:rPr lang="en-CA" dirty="0"/>
              <a:t>a diagram </a:t>
            </a:r>
            <a:r>
              <a:rPr lang="en-CA" dirty="0" smtClean="0"/>
              <a:t>which </a:t>
            </a:r>
            <a:r>
              <a:rPr lang="en-CA" dirty="0"/>
              <a:t>shows </a:t>
            </a:r>
            <a:r>
              <a:rPr lang="en-CA" dirty="0" smtClean="0"/>
              <a:t>relationships </a:t>
            </a:r>
            <a:r>
              <a:rPr lang="en-CA" dirty="0"/>
              <a:t>among organisms. 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A </a:t>
            </a:r>
            <a:r>
              <a:rPr lang="en-CA" dirty="0"/>
              <a:t>cladogram uses lines that branch off in different directions ending at a clade, a groups of organisms with a last common ancestor. 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147546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 Cladogram?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There are many shapes of cladograms but they all have lines that branch off from other lines. 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The </a:t>
            </a:r>
            <a:r>
              <a:rPr lang="en-CA" dirty="0"/>
              <a:t>lines can be traced back to where they branch off. 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These </a:t>
            </a:r>
            <a:r>
              <a:rPr lang="en-CA" dirty="0"/>
              <a:t>branching off points represent a hypothetical ancestor </a:t>
            </a:r>
            <a:r>
              <a:rPr lang="en-CA" dirty="0" smtClean="0"/>
              <a:t>which </a:t>
            </a:r>
            <a:r>
              <a:rPr lang="en-CA" dirty="0"/>
              <a:t>is inferred to exhibit the traits shared among the terminal taxa above it.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3041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" y="365125"/>
            <a:ext cx="5216444" cy="353986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44" y="1690688"/>
            <a:ext cx="7130603" cy="484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93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 to the following site: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http://ccl.northwestern.edu/dtttl2009/LS_426_-_</a:t>
            </a:r>
            <a:r>
              <a:rPr lang="en-CA" dirty="0" smtClean="0">
                <a:hlinkClick r:id="rId2"/>
              </a:rPr>
              <a:t>The_Design_of_Technological_Tools_for_Thinking_and_Learning/Past_Projects/Entries/2008/3/11_Here_is_a_project_title_files/TreeInteractive-02.swf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Watch the video on how to build a cladogram.</a:t>
            </a:r>
          </a:p>
          <a:p>
            <a:r>
              <a:rPr lang="en-CA" dirty="0" smtClean="0"/>
              <a:t>Then… Build your own cladogram </a:t>
            </a:r>
            <a:r>
              <a:rPr lang="en-CA" dirty="0" smtClean="0">
                <a:sym typeface="Wingdings" panose="05000000000000000000" pitchFamily="2" charset="2"/>
              </a:rPr>
              <a:t>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877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Dichotomous Keys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Complete the shark dichotomous </a:t>
            </a:r>
            <a:r>
              <a:rPr lang="en-CA" smtClean="0"/>
              <a:t>key assignment.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1920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828800" y="-185738"/>
            <a:ext cx="8839200" cy="13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4600" dirty="0">
                <a:solidFill>
                  <a:srgbClr val="FFFF00"/>
                </a:solidFill>
              </a:rPr>
              <a:t>Dichotomous Keys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752600" y="1109664"/>
            <a:ext cx="8915400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7663" indent="-347663"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 marL="685800" indent="-33655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 marL="1544638" indent="-28257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001838" indent="-282575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459038" indent="-282575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2916238" indent="-282575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373438" indent="-282575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6FB7D7"/>
              </a:buClr>
              <a:buSzPct val="110000"/>
              <a:buFont typeface="Wingdings 2" panose="05020102010507070707" pitchFamily="18" charset="2"/>
              <a:buChar char=""/>
            </a:pPr>
            <a:r>
              <a:rPr lang="en-US" altLang="en-US" sz="3200" b="1" dirty="0">
                <a:solidFill>
                  <a:schemeClr val="tx1"/>
                </a:solidFill>
              </a:rPr>
              <a:t>A dichotomous key is a tool that allows the user to determine the identity of items in the natural world based on the items characteristics </a:t>
            </a:r>
          </a:p>
          <a:p>
            <a:pPr eaLnBrk="1" hangingPunct="1">
              <a:buClr>
                <a:srgbClr val="6FB7D7"/>
              </a:buClr>
              <a:buSzPct val="110000"/>
              <a:buFont typeface="Wingdings 2" panose="05020102010507070707" pitchFamily="18" charset="2"/>
              <a:buNone/>
            </a:pPr>
            <a:endParaRPr lang="en-US" altLang="en-US" sz="600" b="1" dirty="0">
              <a:solidFill>
                <a:schemeClr val="tx1"/>
              </a:solidFill>
            </a:endParaRPr>
          </a:p>
          <a:p>
            <a:pPr eaLnBrk="1" hangingPunct="1">
              <a:buClr>
                <a:srgbClr val="6FB7D7"/>
              </a:buClr>
              <a:buSzPct val="110000"/>
              <a:buFont typeface="Wingdings 2" panose="05020102010507070707" pitchFamily="18" charset="2"/>
              <a:buChar char=""/>
            </a:pPr>
            <a:r>
              <a:rPr lang="en-US" altLang="en-US" sz="3200" b="1" dirty="0">
                <a:solidFill>
                  <a:schemeClr val="tx1"/>
                </a:solidFill>
              </a:rPr>
              <a:t>"Dichotomous" means </a:t>
            </a:r>
          </a:p>
          <a:p>
            <a:pPr lvl="4">
              <a:buClr>
                <a:srgbClr val="6FB7D7"/>
              </a:buClr>
              <a:buSzPct val="110000"/>
              <a:buFont typeface="Wingdings 2" panose="05020102010507070707" pitchFamily="18" charset="2"/>
              <a:buNone/>
            </a:pPr>
            <a:r>
              <a:rPr lang="en-US" altLang="en-US" sz="3200" b="1" dirty="0">
                <a:solidFill>
                  <a:schemeClr val="tx1"/>
                </a:solidFill>
              </a:rPr>
              <a:t>   “divided into two parts” </a:t>
            </a:r>
            <a:r>
              <a:rPr lang="en-US" altLang="en-US" sz="2400" b="1" dirty="0">
                <a:solidFill>
                  <a:schemeClr val="tx1"/>
                </a:solidFill>
              </a:rPr>
              <a:t>Greek origin </a:t>
            </a:r>
          </a:p>
          <a:p>
            <a:pPr lvl="4">
              <a:buClr>
                <a:srgbClr val="6FB7D7"/>
              </a:buClr>
              <a:buSzPct val="110000"/>
              <a:buFont typeface="Wingdings 2" panose="05020102010507070707" pitchFamily="18" charset="2"/>
              <a:buNone/>
            </a:pPr>
            <a:endParaRPr lang="en-US" altLang="en-US" sz="600" b="1" dirty="0">
              <a:solidFill>
                <a:schemeClr val="tx1"/>
              </a:solidFill>
            </a:endParaRPr>
          </a:p>
          <a:p>
            <a:pPr lvl="1">
              <a:buClr>
                <a:srgbClr val="215D77"/>
              </a:buClr>
              <a:buSzPct val="110000"/>
              <a:buFont typeface="Wingdings 2" panose="05020102010507070707" pitchFamily="18" charset="2"/>
              <a:buChar char=""/>
            </a:pPr>
            <a:r>
              <a:rPr lang="en-US" altLang="en-US" sz="2800" b="1" dirty="0">
                <a:solidFill>
                  <a:schemeClr val="tx1"/>
                </a:solidFill>
              </a:rPr>
              <a:t>dichotomous keys always give two distinct choices in each step, often they are opposites</a:t>
            </a:r>
          </a:p>
          <a:p>
            <a:pPr lvl="2">
              <a:buClr>
                <a:srgbClr val="215D77"/>
              </a:buClr>
              <a:buSzPct val="110000"/>
              <a:buFont typeface="Wingdings 2" panose="05020102010507070707" pitchFamily="18" charset="2"/>
              <a:buChar char=""/>
            </a:pPr>
            <a:r>
              <a:rPr lang="en-US" altLang="en-US" sz="2800" b="1" dirty="0">
                <a:solidFill>
                  <a:schemeClr val="tx1"/>
                </a:solidFill>
              </a:rPr>
              <a:t>Black/white; wings/no wings</a:t>
            </a:r>
          </a:p>
        </p:txBody>
      </p:sp>
    </p:spTree>
    <p:extLst>
      <p:ext uri="{BB962C8B-B14F-4D97-AF65-F5344CB8AC3E}">
        <p14:creationId xmlns:p14="http://schemas.microsoft.com/office/powerpoint/2010/main" val="1626349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82740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  <a:buClrTx/>
            </a:pPr>
            <a:r>
              <a:rPr lang="en-US" altLang="en-US" b="1" dirty="0">
                <a:solidFill>
                  <a:srgbClr val="FFFF00"/>
                </a:solidFill>
              </a:rPr>
              <a:t>Here are creatures we don’t know!</a:t>
            </a:r>
          </a:p>
          <a:p>
            <a:pPr algn="ctr">
              <a:spcBef>
                <a:spcPts val="800"/>
              </a:spcBef>
              <a:buClrTx/>
            </a:pPr>
            <a:endParaRPr lang="en-US" altLang="en-US" b="1" dirty="0">
              <a:solidFill>
                <a:srgbClr val="0000FF"/>
              </a:solidFill>
            </a:endParaRPr>
          </a:p>
          <a:p>
            <a:pPr algn="ctr">
              <a:spcBef>
                <a:spcPts val="800"/>
              </a:spcBef>
              <a:buClrTx/>
            </a:pPr>
            <a:endParaRPr lang="en-US" altLang="en-US" b="1" dirty="0">
              <a:solidFill>
                <a:srgbClr val="0000FF"/>
              </a:solidFill>
            </a:endParaRPr>
          </a:p>
          <a:p>
            <a:pPr algn="ctr">
              <a:spcBef>
                <a:spcPts val="800"/>
              </a:spcBef>
              <a:buClrTx/>
            </a:pPr>
            <a:endParaRPr lang="en-US" altLang="en-US" b="1" dirty="0">
              <a:solidFill>
                <a:srgbClr val="0000FF"/>
              </a:solidFill>
            </a:endParaRPr>
          </a:p>
          <a:p>
            <a:pPr algn="ctr">
              <a:spcBef>
                <a:spcPts val="800"/>
              </a:spcBef>
              <a:buClrTx/>
            </a:pPr>
            <a:endParaRPr lang="en-US" altLang="en-US" b="1" dirty="0">
              <a:solidFill>
                <a:srgbClr val="0000FF"/>
              </a:solidFill>
            </a:endParaRPr>
          </a:p>
          <a:p>
            <a:pPr algn="ctr">
              <a:spcBef>
                <a:spcPts val="800"/>
              </a:spcBef>
              <a:buClrTx/>
            </a:pPr>
            <a:endParaRPr lang="en-US" altLang="en-US" b="1" dirty="0">
              <a:solidFill>
                <a:srgbClr val="0000FF"/>
              </a:solidFill>
            </a:endParaRPr>
          </a:p>
          <a:p>
            <a:pPr algn="ctr">
              <a:spcBef>
                <a:spcPts val="800"/>
              </a:spcBef>
              <a:buClrTx/>
            </a:pPr>
            <a:endParaRPr lang="en-US" altLang="en-US" b="1" dirty="0">
              <a:solidFill>
                <a:srgbClr val="0000FF"/>
              </a:solidFill>
            </a:endParaRPr>
          </a:p>
          <a:p>
            <a:pPr algn="ctr">
              <a:spcBef>
                <a:spcPts val="800"/>
              </a:spcBef>
              <a:buClrTx/>
            </a:pPr>
            <a:endParaRPr lang="en-US" altLang="en-US" b="1" dirty="0">
              <a:solidFill>
                <a:srgbClr val="0000FF"/>
              </a:solidFill>
            </a:endParaRPr>
          </a:p>
          <a:p>
            <a:pPr algn="ctr">
              <a:spcBef>
                <a:spcPts val="800"/>
              </a:spcBef>
              <a:buClrTx/>
            </a:pPr>
            <a:r>
              <a:rPr lang="en-US" altLang="en-US" b="1" dirty="0">
                <a:solidFill>
                  <a:srgbClr val="FFFF00"/>
                </a:solidFill>
              </a:rPr>
              <a:t>Lets choose one</a:t>
            </a:r>
          </a:p>
          <a:p>
            <a:pPr algn="ctr">
              <a:spcBef>
                <a:spcPts val="800"/>
              </a:spcBef>
              <a:buClrTx/>
            </a:pPr>
            <a:endParaRPr lang="en-US" altLang="en-US" b="1" dirty="0">
              <a:solidFill>
                <a:srgbClr val="0000FF"/>
              </a:solidFill>
            </a:endParaRPr>
          </a:p>
          <a:p>
            <a:pPr algn="ctr">
              <a:spcBef>
                <a:spcPts val="800"/>
              </a:spcBef>
              <a:buClrTx/>
            </a:pPr>
            <a:endParaRPr lang="en-US" altLang="en-US" b="1" dirty="0">
              <a:solidFill>
                <a:srgbClr val="0000FF"/>
              </a:solidFill>
            </a:endParaRPr>
          </a:p>
          <a:p>
            <a:pPr algn="ctr">
              <a:spcBef>
                <a:spcPts val="800"/>
              </a:spcBef>
              <a:buClrTx/>
            </a:pPr>
            <a:endParaRPr lang="en-US" altLang="en-US" b="1" dirty="0">
              <a:solidFill>
                <a:srgbClr val="0000FF"/>
              </a:solidFill>
            </a:endParaRPr>
          </a:p>
          <a:p>
            <a:pPr algn="ctr">
              <a:spcBef>
                <a:spcPts val="800"/>
              </a:spcBef>
              <a:buClrTx/>
            </a:pPr>
            <a:endParaRPr lang="en-US" altLang="en-US" b="1" dirty="0">
              <a:solidFill>
                <a:srgbClr val="0000FF"/>
              </a:solidFill>
            </a:endParaRPr>
          </a:p>
          <a:p>
            <a:pPr algn="ctr">
              <a:spcBef>
                <a:spcPts val="800"/>
              </a:spcBef>
              <a:buClrTx/>
            </a:pPr>
            <a:endParaRPr lang="en-US" altLang="en-US" b="1" dirty="0">
              <a:solidFill>
                <a:srgbClr val="0000FF"/>
              </a:solidFill>
            </a:endParaRPr>
          </a:p>
          <a:p>
            <a:pPr algn="ctr">
              <a:spcBef>
                <a:spcPts val="800"/>
              </a:spcBef>
              <a:buClrTx/>
            </a:pPr>
            <a:endParaRPr lang="en-US" altLang="en-US" b="1" dirty="0">
              <a:solidFill>
                <a:srgbClr val="0000FF"/>
              </a:solidFill>
            </a:endParaRPr>
          </a:p>
          <a:p>
            <a:pPr algn="ctr">
              <a:spcBef>
                <a:spcPts val="800"/>
              </a:spcBef>
              <a:buClrTx/>
            </a:pP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524000" y="233449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600" dirty="0">
                <a:solidFill>
                  <a:schemeClr val="tx1"/>
                </a:solidFill>
              </a:rPr>
              <a:t>How to use a Dichotomous Key?</a:t>
            </a:r>
          </a:p>
        </p:txBody>
      </p:sp>
    </p:spTree>
    <p:extLst>
      <p:ext uri="{BB962C8B-B14F-4D97-AF65-F5344CB8AC3E}">
        <p14:creationId xmlns:p14="http://schemas.microsoft.com/office/powerpoint/2010/main" val="2697126905"/>
      </p:ext>
    </p:extLst>
  </p:cSld>
  <p:clrMapOvr>
    <a:masterClrMapping/>
  </p:clrMapOvr>
  <p:transition advTm="24576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605847" y="1828801"/>
            <a:ext cx="7159694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>
                <a:solidFill>
                  <a:schemeClr val="tx1"/>
                </a:solidFill>
                <a:latin typeface="Calibri" panose="020F0502020204030204" pitchFamily="34" charset="0"/>
              </a:rPr>
              <a:t>Choose</a:t>
            </a:r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 only one creature at a time.</a:t>
            </a:r>
          </a:p>
        </p:txBody>
      </p:sp>
      <p:grpSp>
        <p:nvGrpSpPr>
          <p:cNvPr id="17411" name="Group 2"/>
          <p:cNvGrpSpPr>
            <a:grpSpLocks/>
          </p:cNvGrpSpPr>
          <p:nvPr/>
        </p:nvGrpSpPr>
        <p:grpSpPr bwMode="auto">
          <a:xfrm>
            <a:off x="5181600" y="2819401"/>
            <a:ext cx="1593850" cy="2695575"/>
            <a:chOff x="2304" y="1776"/>
            <a:chExt cx="1004" cy="1698"/>
          </a:xfrm>
        </p:grpSpPr>
        <p:pic>
          <p:nvPicPr>
            <p:cNvPr id="174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776"/>
              <a:ext cx="1005" cy="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415" name="Text Box 4"/>
            <p:cNvSpPr txBox="1">
              <a:spLocks noChangeArrowheads="1"/>
            </p:cNvSpPr>
            <p:nvPr/>
          </p:nvSpPr>
          <p:spPr bwMode="auto">
            <a:xfrm>
              <a:off x="2304" y="1776"/>
              <a:ext cx="1005" cy="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52400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600" dirty="0">
                <a:solidFill>
                  <a:schemeClr val="tx1"/>
                </a:solidFill>
              </a:rPr>
              <a:t>How to use a Dichotomous Key?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4" y="3929063"/>
            <a:ext cx="2930525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010997"/>
      </p:ext>
    </p:extLst>
  </p:cSld>
  <p:clrMapOvr>
    <a:masterClrMapping/>
  </p:clrMapOvr>
  <p:transition advTm="1331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3810000"/>
            <a:ext cx="576421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800"/>
              </a:spcBef>
              <a:buClrTx/>
            </a:pPr>
            <a:endParaRPr lang="en-US" altLang="en-US" dirty="0"/>
          </a:p>
          <a:p>
            <a:pPr algn="ctr">
              <a:spcBef>
                <a:spcPts val="800"/>
              </a:spcBef>
              <a:buClrTx/>
            </a:pPr>
            <a:r>
              <a:rPr lang="en-US" altLang="en-US" b="1" dirty="0">
                <a:solidFill>
                  <a:srgbClr val="FFFF00"/>
                </a:solidFill>
              </a:rPr>
              <a:t>Read steps 1a and 1b</a:t>
            </a:r>
          </a:p>
          <a:p>
            <a:pPr algn="ctr">
              <a:spcBef>
                <a:spcPts val="800"/>
              </a:spcBef>
              <a:buClrTx/>
            </a:pPr>
            <a:endParaRPr lang="en-US" altLang="en-US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676400"/>
            <a:ext cx="2133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514601"/>
            <a:ext cx="211296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4495800" y="4953001"/>
            <a:ext cx="5016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</a:pPr>
            <a:r>
              <a:rPr lang="en-US" altLang="en-US" b="1" dirty="0">
                <a:solidFill>
                  <a:srgbClr val="FFFF00"/>
                </a:solidFill>
              </a:rPr>
              <a:t>Decide which statement is true</a:t>
            </a: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1524000" y="-11113"/>
            <a:ext cx="914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600" dirty="0">
                <a:solidFill>
                  <a:schemeClr val="tx1"/>
                </a:solidFill>
              </a:rPr>
              <a:t>How to use a Dichotomous Key?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3400" y="5624514"/>
            <a:ext cx="5867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5400" b="1" dirty="0">
                <a:latin typeface="Arial" charset="0"/>
                <a:ea typeface="ＭＳ Ｐゴシック" pitchFamily="32" charset="-128"/>
              </a:rPr>
              <a:t>1b is true</a:t>
            </a:r>
          </a:p>
        </p:txBody>
      </p:sp>
    </p:spTree>
    <p:extLst>
      <p:ext uri="{BB962C8B-B14F-4D97-AF65-F5344CB8AC3E}">
        <p14:creationId xmlns:p14="http://schemas.microsoft.com/office/powerpoint/2010/main" val="1100331638"/>
      </p:ext>
    </p:extLst>
  </p:cSld>
  <p:clrMapOvr>
    <a:masterClrMapping/>
  </p:clrMapOvr>
  <p:transition advTm="1536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  <p:tav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8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4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18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500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019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86693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192338" y="149383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  <a:buClrTx/>
            </a:pPr>
            <a:r>
              <a:rPr lang="en-US" altLang="en-US" b="1" dirty="0">
                <a:solidFill>
                  <a:srgbClr val="FFFF00"/>
                </a:solidFill>
              </a:rPr>
              <a:t>Then follow the directions after that step.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 rot="-1320000">
            <a:off x="5262563" y="4270376"/>
            <a:ext cx="38290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>
                <a:solidFill>
                  <a:schemeClr val="tx1"/>
                </a:solidFill>
                <a:latin typeface="Calibri" panose="020F0502020204030204" pitchFamily="34" charset="0"/>
              </a:rPr>
              <a:t>Go to step 5!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1"/>
            <a:ext cx="10668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048001"/>
            <a:ext cx="211296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152400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600" dirty="0">
                <a:solidFill>
                  <a:schemeClr val="tx1"/>
                </a:solidFill>
              </a:rPr>
              <a:t>How to use a Dichotomous Key?</a:t>
            </a:r>
          </a:p>
        </p:txBody>
      </p:sp>
    </p:spTree>
    <p:extLst>
      <p:ext uri="{BB962C8B-B14F-4D97-AF65-F5344CB8AC3E}">
        <p14:creationId xmlns:p14="http://schemas.microsoft.com/office/powerpoint/2010/main" val="259478136"/>
      </p:ext>
    </p:extLst>
  </p:cSld>
  <p:clrMapOvr>
    <a:masterClrMapping/>
  </p:clrMapOvr>
  <p:transition advTm="194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 -6 L 0.14167 0.00486">
                                      <p:cBhvr additive="repl">
                                        <p:cTn id="6" dur="2000" fill="hold"/>
                                        <p:tgtEl>
                                          <p:spTgt spid="2560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0485 L 0.14653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3124201"/>
            <a:ext cx="211296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  <a:buClrTx/>
            </a:pPr>
            <a:r>
              <a:rPr lang="en-US" altLang="en-US" b="1" dirty="0">
                <a:solidFill>
                  <a:srgbClr val="FFFF00"/>
                </a:solidFill>
              </a:rPr>
              <a:t>At choice 5, you make another dichotomous choice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2514600"/>
            <a:ext cx="82677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152400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600" dirty="0">
                <a:solidFill>
                  <a:schemeClr val="tx1"/>
                </a:solidFill>
              </a:rPr>
              <a:t>How to use a Dichotomous Key?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 rot="1680000">
            <a:off x="6309526" y="4349934"/>
            <a:ext cx="2162175" cy="144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>
                <a:solidFill>
                  <a:schemeClr val="tx1"/>
                </a:solidFill>
                <a:latin typeface="Calibri" panose="020F0502020204030204" pitchFamily="34" charset="0"/>
              </a:rPr>
              <a:t>Go to step 6!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3200401"/>
            <a:ext cx="5867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5400" b="1" dirty="0">
                <a:solidFill>
                  <a:srgbClr val="FFFF00"/>
                </a:solidFill>
                <a:latin typeface="Arial" charset="0"/>
                <a:ea typeface="ＭＳ Ｐゴシック" pitchFamily="32" charset="-128"/>
              </a:rPr>
              <a:t>5a is true</a:t>
            </a:r>
          </a:p>
        </p:txBody>
      </p:sp>
    </p:spTree>
    <p:extLst>
      <p:ext uri="{BB962C8B-B14F-4D97-AF65-F5344CB8AC3E}">
        <p14:creationId xmlns:p14="http://schemas.microsoft.com/office/powerpoint/2010/main" val="4010470407"/>
      </p:ext>
    </p:extLst>
  </p:cSld>
  <p:clrMapOvr>
    <a:masterClrMapping/>
  </p:clrMapOvr>
  <p:transition advTm="18432">
    <p:fad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3109913"/>
            <a:ext cx="186531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922463" y="1203325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  <a:buClrTx/>
            </a:pPr>
            <a:r>
              <a:rPr lang="en-US" altLang="en-US" b="1" dirty="0">
                <a:solidFill>
                  <a:srgbClr val="FFFF00"/>
                </a:solidFill>
              </a:rPr>
              <a:t>Keep going until you come to a step </a:t>
            </a:r>
          </a:p>
          <a:p>
            <a:pPr algn="ctr">
              <a:spcBef>
                <a:spcPts val="800"/>
              </a:spcBef>
              <a:buClrTx/>
            </a:pPr>
            <a:r>
              <a:rPr lang="en-US" altLang="en-US" b="1" dirty="0">
                <a:solidFill>
                  <a:srgbClr val="FFFF00"/>
                </a:solidFill>
              </a:rPr>
              <a:t>that gives you the creature’s name.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59113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7" y="2678113"/>
            <a:ext cx="6689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 rot="-1260000">
            <a:off x="3933825" y="5962621"/>
            <a:ext cx="1066800" cy="13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0">
                <a:solidFill>
                  <a:srgbClr val="000000"/>
                </a:solidFill>
                <a:latin typeface="Magneto" panose="04030805050802020D02" pitchFamily="82" charset="0"/>
              </a:rPr>
              <a:t>C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1465263" y="156924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600" dirty="0">
                <a:solidFill>
                  <a:schemeClr val="tx1"/>
                </a:solidFill>
              </a:rPr>
              <a:t>How to use a Dichotomous Key?</a:t>
            </a:r>
          </a:p>
        </p:txBody>
      </p:sp>
      <p:sp>
        <p:nvSpPr>
          <p:cNvPr id="25608" name="TextBox 2"/>
          <p:cNvSpPr txBox="1">
            <a:spLocks noChangeArrowheads="1"/>
          </p:cNvSpPr>
          <p:nvPr/>
        </p:nvSpPr>
        <p:spPr bwMode="auto">
          <a:xfrm>
            <a:off x="2209800" y="2297113"/>
            <a:ext cx="739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 b="1" dirty="0">
                <a:latin typeface="Arial Narrow" panose="020B0606020202030204" pitchFamily="34" charset="0"/>
              </a:rPr>
              <a:t>6   a.    The creature has one antennae                            Go to Step 7.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35241874"/>
      </p:ext>
    </p:extLst>
  </p:cSld>
  <p:clrMapOvr>
    <a:masterClrMapping/>
  </p:clrMapOvr>
  <p:transition advTm="194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fltVal val="-1"/>
                                          </p:val>
                                        </p:tav>
                                        <p:tav tm="100000">
                                          <p:val>
                                            <p:fltVal val="0.9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2514600"/>
            <a:ext cx="18986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1313" eaLnBrk="0" hangingPunct="0"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 eaLnBrk="0" hangingPunct="0"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 eaLnBrk="0" hangingPunct="0"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 eaLnBrk="0" hangingPunct="0"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 eaLnBrk="0" hangingPunct="0"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>
              <a:spcBef>
                <a:spcPts val="800"/>
              </a:spcBef>
              <a:buSzPct val="100000"/>
              <a:defRPr/>
            </a:pPr>
            <a:r>
              <a:rPr lang="en-US" sz="2400" b="1" dirty="0">
                <a:solidFill>
                  <a:srgbClr val="FFFF00"/>
                </a:solidFill>
                <a:latin typeface="News Gothic MT" pitchFamily="32" charset="0"/>
              </a:rPr>
              <a:t>Choose a new creature and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 pitchFamily="32" charset="0"/>
              </a:rPr>
              <a:t>start at step 1a and 1b </a:t>
            </a:r>
            <a:r>
              <a:rPr lang="en-US" sz="2400" b="1" dirty="0">
                <a:solidFill>
                  <a:srgbClr val="FFFF00"/>
                </a:solidFill>
                <a:latin typeface="News Gothic MT" pitchFamily="32" charset="0"/>
              </a:rPr>
              <a:t>again. Continue until you find the creature’s name. 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43400"/>
            <a:ext cx="3429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47926"/>
            <a:ext cx="9906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2052638" y="3657601"/>
            <a:ext cx="1143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>
                <a:solidFill>
                  <a:srgbClr val="006B6B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152400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600" dirty="0">
                <a:solidFill>
                  <a:schemeClr val="tx1"/>
                </a:solidFill>
              </a:rPr>
              <a:t>How to use a Dichotomous Key?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21528" y="5772150"/>
            <a:ext cx="6934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4000" b="1" dirty="0">
                <a:solidFill>
                  <a:srgbClr val="FFFF00"/>
                </a:solidFill>
                <a:latin typeface="Arial" charset="0"/>
                <a:ea typeface="ＭＳ Ｐゴシック" pitchFamily="32" charset="-128"/>
              </a:rPr>
              <a:t>Where do you start Again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pitchFamily="32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0467084"/>
      </p:ext>
    </p:extLst>
  </p:cSld>
  <p:clrMapOvr>
    <a:masterClrMapping/>
  </p:clrMapOvr>
  <p:transition advTm="1740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10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717</TotalTime>
  <Words>381</Words>
  <Application>Microsoft Office PowerPoint</Application>
  <PresentationFormat>Widescreen</PresentationFormat>
  <Paragraphs>69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ＭＳ Ｐゴシック</vt:lpstr>
      <vt:lpstr>SimSun</vt:lpstr>
      <vt:lpstr>Arial</vt:lpstr>
      <vt:lpstr>Arial Narrow</vt:lpstr>
      <vt:lpstr>Calibri</vt:lpstr>
      <vt:lpstr>Corbel</vt:lpstr>
      <vt:lpstr>Magneto</vt:lpstr>
      <vt:lpstr>News Gothic MT</vt:lpstr>
      <vt:lpstr>Times New Roman</vt:lpstr>
      <vt:lpstr>Wingdings</vt:lpstr>
      <vt:lpstr>Wingdings 2</vt:lpstr>
      <vt:lpstr>Depth</vt:lpstr>
      <vt:lpstr>Dichotomous Keys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 Cladogram?</vt:lpstr>
      <vt:lpstr>What is a Cladogram?</vt:lpstr>
      <vt:lpstr>PowerPoint Presentation</vt:lpstr>
      <vt:lpstr>Go to the following site:</vt:lpstr>
      <vt:lpstr>Dichotomous Keys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Density of Seawater</dc:title>
  <dc:creator>Techology Support</dc:creator>
  <cp:lastModifiedBy>Techology Support</cp:lastModifiedBy>
  <cp:revision>43</cp:revision>
  <dcterms:created xsi:type="dcterms:W3CDTF">2014-09-23T11:43:17Z</dcterms:created>
  <dcterms:modified xsi:type="dcterms:W3CDTF">2015-10-29T11:50:45Z</dcterms:modified>
</cp:coreProperties>
</file>