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95" r:id="rId2"/>
    <p:sldId id="337" r:id="rId3"/>
    <p:sldId id="349" r:id="rId4"/>
    <p:sldId id="350" r:id="rId5"/>
    <p:sldId id="351" r:id="rId6"/>
    <p:sldId id="352" r:id="rId7"/>
    <p:sldId id="347" r:id="rId8"/>
    <p:sldId id="353" r:id="rId9"/>
    <p:sldId id="35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4" d="100"/>
          <a:sy n="74" d="100"/>
        </p:scale>
        <p:origin x="54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6949BC-A425-4B6A-BA63-AF81B7DAD15A}" type="datetimeFigureOut">
              <a:rPr lang="en-CA" smtClean="0"/>
              <a:t>23/11/2015</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717F26-15E8-422A-980F-289A324D713B}" type="slidenum">
              <a:rPr lang="en-CA" smtClean="0"/>
              <a:t>‹#›</a:t>
            </a:fld>
            <a:endParaRPr lang="en-CA"/>
          </a:p>
        </p:txBody>
      </p:sp>
    </p:spTree>
    <p:extLst>
      <p:ext uri="{BB962C8B-B14F-4D97-AF65-F5344CB8AC3E}">
        <p14:creationId xmlns:p14="http://schemas.microsoft.com/office/powerpoint/2010/main" val="1263861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11/23/2015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11/23/2015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11/23/2015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11/23/2015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11/23/2015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11/23/2015</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11/23/2015</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11/23/2015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11/23/2015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11/23/2015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11/23/2015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11/23/2015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11/23/2015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11/23/2015</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11/23/2015</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11/23/2015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11/23/2015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11/23/2015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52282" y="97400"/>
            <a:ext cx="9144000" cy="1641490"/>
          </a:xfrm>
        </p:spPr>
        <p:txBody>
          <a:bodyPr/>
          <a:lstStyle/>
          <a:p>
            <a:pPr algn="ctr"/>
            <a:r>
              <a:rPr lang="en-CA" dirty="0" smtClean="0"/>
              <a:t>Coastal Zones</a:t>
            </a:r>
            <a:endParaRPr lang="en-CA" dirty="0"/>
          </a:p>
        </p:txBody>
      </p:sp>
      <p:sp>
        <p:nvSpPr>
          <p:cNvPr id="5" name="Subtitle 4"/>
          <p:cNvSpPr>
            <a:spLocks noGrp="1"/>
          </p:cNvSpPr>
          <p:nvPr>
            <p:ph type="subTitle" idx="1"/>
          </p:nvPr>
        </p:nvSpPr>
        <p:spPr/>
        <p:txBody>
          <a:bodyPr/>
          <a:lstStyle/>
          <a:p>
            <a:endParaRPr lang="en-CA"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38950" y="1912240"/>
            <a:ext cx="3753050" cy="2877338"/>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12240"/>
            <a:ext cx="4354890" cy="2877338"/>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81746" y="1902720"/>
            <a:ext cx="4457204" cy="2896378"/>
          </a:xfrm>
          <a:prstGeom prst="rect">
            <a:avLst/>
          </a:prstGeom>
        </p:spPr>
      </p:pic>
    </p:spTree>
    <p:extLst>
      <p:ext uri="{BB962C8B-B14F-4D97-AF65-F5344CB8AC3E}">
        <p14:creationId xmlns:p14="http://schemas.microsoft.com/office/powerpoint/2010/main" val="34469661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is a Coastal Zone?</a:t>
            </a:r>
            <a:endParaRPr lang="en-CA" dirty="0"/>
          </a:p>
        </p:txBody>
      </p:sp>
      <p:sp>
        <p:nvSpPr>
          <p:cNvPr id="3" name="Content Placeholder 2"/>
          <p:cNvSpPr>
            <a:spLocks noGrp="1"/>
          </p:cNvSpPr>
          <p:nvPr>
            <p:ph idx="1"/>
          </p:nvPr>
        </p:nvSpPr>
        <p:spPr>
          <a:xfrm>
            <a:off x="1120000" y="1558344"/>
            <a:ext cx="10233800" cy="4618619"/>
          </a:xfrm>
        </p:spPr>
        <p:txBody>
          <a:bodyPr>
            <a:normAutofit/>
          </a:bodyPr>
          <a:lstStyle/>
          <a:p>
            <a:r>
              <a:rPr lang="en-CA" dirty="0"/>
              <a:t>A </a:t>
            </a:r>
            <a:r>
              <a:rPr lang="en-CA" b="1" dirty="0"/>
              <a:t>coastal zone</a:t>
            </a:r>
            <a:r>
              <a:rPr lang="en-CA" dirty="0"/>
              <a:t> is the interface between the land and water. </a:t>
            </a:r>
            <a:endParaRPr lang="en-CA" dirty="0" smtClean="0"/>
          </a:p>
          <a:p>
            <a:endParaRPr lang="en-CA" dirty="0" smtClean="0"/>
          </a:p>
          <a:p>
            <a:r>
              <a:rPr lang="en-CA" dirty="0" smtClean="0"/>
              <a:t>These </a:t>
            </a:r>
            <a:r>
              <a:rPr lang="en-CA" b="1" dirty="0"/>
              <a:t>zones</a:t>
            </a:r>
            <a:r>
              <a:rPr lang="en-CA" dirty="0"/>
              <a:t> are important because a majority of the world's population inhabit such </a:t>
            </a:r>
            <a:r>
              <a:rPr lang="en-CA" b="1" dirty="0"/>
              <a:t>zones</a:t>
            </a:r>
            <a:r>
              <a:rPr lang="en-CA" dirty="0"/>
              <a:t>. </a:t>
            </a:r>
            <a:endParaRPr lang="en-CA" dirty="0" smtClean="0"/>
          </a:p>
          <a:p>
            <a:endParaRPr lang="en-CA" b="1" dirty="0" smtClean="0"/>
          </a:p>
          <a:p>
            <a:r>
              <a:rPr lang="en-CA" b="1" dirty="0" smtClean="0"/>
              <a:t>Coastal </a:t>
            </a:r>
            <a:r>
              <a:rPr lang="en-CA" b="1" dirty="0"/>
              <a:t>zones</a:t>
            </a:r>
            <a:r>
              <a:rPr lang="en-CA" dirty="0"/>
              <a:t> are continually </a:t>
            </a:r>
            <a:endParaRPr lang="en-CA" dirty="0" smtClean="0"/>
          </a:p>
          <a:p>
            <a:pPr marL="0" indent="0">
              <a:buNone/>
            </a:pPr>
            <a:r>
              <a:rPr lang="en-CA" dirty="0" smtClean="0"/>
              <a:t>changing </a:t>
            </a:r>
            <a:r>
              <a:rPr lang="en-CA" dirty="0"/>
              <a:t>because of the </a:t>
            </a:r>
            <a:r>
              <a:rPr lang="en-CA" dirty="0" smtClean="0"/>
              <a:t>dynamic</a:t>
            </a:r>
          </a:p>
          <a:p>
            <a:pPr marL="0" indent="0">
              <a:buNone/>
            </a:pPr>
            <a:r>
              <a:rPr lang="en-CA" dirty="0" smtClean="0"/>
              <a:t>interaction </a:t>
            </a:r>
            <a:r>
              <a:rPr lang="en-CA" dirty="0"/>
              <a:t>between the oceans </a:t>
            </a:r>
            <a:endParaRPr lang="en-CA" dirty="0" smtClean="0"/>
          </a:p>
          <a:p>
            <a:pPr marL="0" indent="0">
              <a:buNone/>
            </a:pPr>
            <a:r>
              <a:rPr lang="en-CA" dirty="0" smtClean="0"/>
              <a:t>and </a:t>
            </a:r>
            <a:r>
              <a:rPr lang="en-CA" dirty="0"/>
              <a:t>the land</a:t>
            </a:r>
            <a:r>
              <a:rPr lang="en-CA" dirty="0" smtClean="0"/>
              <a:t>.</a:t>
            </a:r>
            <a:endParaRPr lang="en-CA" dirty="0"/>
          </a:p>
          <a:p>
            <a:endParaRPr lang="en-C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1293" y="3425780"/>
            <a:ext cx="6040707" cy="3432220"/>
          </a:xfrm>
          <a:prstGeom prst="rect">
            <a:avLst/>
          </a:prstGeom>
        </p:spPr>
      </p:pic>
    </p:spTree>
    <p:extLst>
      <p:ext uri="{BB962C8B-B14F-4D97-AF65-F5344CB8AC3E}">
        <p14:creationId xmlns:p14="http://schemas.microsoft.com/office/powerpoint/2010/main" val="21617090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Subsystems of the Coastal Zone</a:t>
            </a:r>
            <a:endParaRPr lang="en-CA" dirty="0"/>
          </a:p>
        </p:txBody>
      </p:sp>
      <p:sp>
        <p:nvSpPr>
          <p:cNvPr id="3" name="Content Placeholder 2"/>
          <p:cNvSpPr>
            <a:spLocks noGrp="1"/>
          </p:cNvSpPr>
          <p:nvPr>
            <p:ph idx="1"/>
          </p:nvPr>
        </p:nvSpPr>
        <p:spPr/>
        <p:txBody>
          <a:bodyPr/>
          <a:lstStyle/>
          <a:p>
            <a:r>
              <a:rPr lang="en-CA" dirty="0" smtClean="0"/>
              <a:t>The coastal zone is commonly considered to be composed of 3 subsystems:</a:t>
            </a:r>
          </a:p>
          <a:p>
            <a:pPr lvl="1"/>
            <a:r>
              <a:rPr lang="en-CA" dirty="0" smtClean="0"/>
              <a:t>Marine sub-system</a:t>
            </a:r>
          </a:p>
          <a:p>
            <a:pPr lvl="1"/>
            <a:r>
              <a:rPr lang="en-CA" dirty="0" smtClean="0"/>
              <a:t>Coast sub-system</a:t>
            </a:r>
          </a:p>
          <a:p>
            <a:pPr lvl="1"/>
            <a:r>
              <a:rPr lang="en-CA" dirty="0" smtClean="0"/>
              <a:t>Terrestrial sub-system</a:t>
            </a:r>
          </a:p>
          <a:p>
            <a:endParaRPr lang="en-CA" dirty="0"/>
          </a:p>
          <a:p>
            <a:r>
              <a:rPr lang="en-CA" dirty="0" smtClean="0"/>
              <a:t>Each sub-system has its own characteristics, resources and problems.</a:t>
            </a:r>
            <a:endParaRPr lang="en-CA" dirty="0"/>
          </a:p>
        </p:txBody>
      </p:sp>
    </p:spTree>
    <p:extLst>
      <p:ext uri="{BB962C8B-B14F-4D97-AF65-F5344CB8AC3E}">
        <p14:creationId xmlns:p14="http://schemas.microsoft.com/office/powerpoint/2010/main" val="846283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Marine Sub-System</a:t>
            </a:r>
            <a:endParaRPr lang="en-CA" dirty="0"/>
          </a:p>
        </p:txBody>
      </p:sp>
      <p:sp>
        <p:nvSpPr>
          <p:cNvPr id="3" name="Content Placeholder 2"/>
          <p:cNvSpPr>
            <a:spLocks noGrp="1"/>
          </p:cNvSpPr>
          <p:nvPr>
            <p:ph idx="1"/>
          </p:nvPr>
        </p:nvSpPr>
        <p:spPr>
          <a:xfrm>
            <a:off x="1120000" y="1532586"/>
            <a:ext cx="10233800" cy="4644377"/>
          </a:xfrm>
        </p:spPr>
        <p:txBody>
          <a:bodyPr>
            <a:normAutofit fontScale="92500" lnSpcReduction="10000"/>
          </a:bodyPr>
          <a:lstStyle/>
          <a:p>
            <a:r>
              <a:rPr lang="en-CA" dirty="0" smtClean="0"/>
              <a:t>The marine sub-system consists of the oceanic component of a coastal zone.</a:t>
            </a:r>
          </a:p>
          <a:p>
            <a:endParaRPr lang="en-CA" dirty="0"/>
          </a:p>
          <a:p>
            <a:r>
              <a:rPr lang="en-CA" dirty="0" smtClean="0"/>
              <a:t>Characteristics:</a:t>
            </a:r>
          </a:p>
          <a:p>
            <a:pPr lvl="1"/>
            <a:r>
              <a:rPr lang="en-CA" dirty="0" smtClean="0"/>
              <a:t>Water depth, salinity, and temperature</a:t>
            </a:r>
          </a:p>
          <a:p>
            <a:pPr lvl="1"/>
            <a:r>
              <a:rPr lang="en-CA" dirty="0" smtClean="0"/>
              <a:t>Wave and tide ranges</a:t>
            </a:r>
          </a:p>
          <a:p>
            <a:pPr lvl="1"/>
            <a:r>
              <a:rPr lang="en-CA" dirty="0" smtClean="0"/>
              <a:t>Water currents</a:t>
            </a:r>
          </a:p>
          <a:p>
            <a:pPr lvl="1"/>
            <a:r>
              <a:rPr lang="en-CA" dirty="0" smtClean="0"/>
              <a:t>Diversity of marine habitats</a:t>
            </a:r>
          </a:p>
          <a:p>
            <a:endParaRPr lang="en-CA" dirty="0" smtClean="0"/>
          </a:p>
          <a:p>
            <a:r>
              <a:rPr lang="en-CA" dirty="0" smtClean="0"/>
              <a:t>Resources:</a:t>
            </a:r>
          </a:p>
          <a:p>
            <a:pPr lvl="1"/>
            <a:r>
              <a:rPr lang="en-CA" dirty="0" smtClean="0"/>
              <a:t>Exploitation of fisheries, oil and gas, tourism and recreation, </a:t>
            </a:r>
          </a:p>
          <a:p>
            <a:pPr lvl="1"/>
            <a:r>
              <a:rPr lang="en-CA" dirty="0" smtClean="0"/>
              <a:t>Uses for navigation, transportation and waste discharge</a:t>
            </a:r>
            <a:endParaRPr lang="en-CA" dirty="0"/>
          </a:p>
        </p:txBody>
      </p:sp>
    </p:spTree>
    <p:extLst>
      <p:ext uri="{BB962C8B-B14F-4D97-AF65-F5344CB8AC3E}">
        <p14:creationId xmlns:p14="http://schemas.microsoft.com/office/powerpoint/2010/main" val="3805857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Coast Sub-System</a:t>
            </a:r>
            <a:endParaRPr lang="en-CA" dirty="0"/>
          </a:p>
        </p:txBody>
      </p:sp>
      <p:sp>
        <p:nvSpPr>
          <p:cNvPr id="3" name="Content Placeholder 2"/>
          <p:cNvSpPr>
            <a:spLocks noGrp="1"/>
          </p:cNvSpPr>
          <p:nvPr>
            <p:ph idx="1"/>
          </p:nvPr>
        </p:nvSpPr>
        <p:spPr>
          <a:xfrm>
            <a:off x="1120000" y="1586726"/>
            <a:ext cx="10233800" cy="4772883"/>
          </a:xfrm>
        </p:spPr>
        <p:txBody>
          <a:bodyPr>
            <a:normAutofit fontScale="92500" lnSpcReduction="20000"/>
          </a:bodyPr>
          <a:lstStyle/>
          <a:p>
            <a:r>
              <a:rPr lang="en-CA" dirty="0" smtClean="0"/>
              <a:t>The Coast sub-system is a relatively narrow and dynamic transition zone between the marine and terrestrial sub-systems.</a:t>
            </a:r>
          </a:p>
          <a:p>
            <a:r>
              <a:rPr lang="en-CA" dirty="0" smtClean="0"/>
              <a:t>It includes the littoral zone (between low and high tide marks), and the </a:t>
            </a:r>
            <a:r>
              <a:rPr lang="en-CA" dirty="0" err="1" smtClean="0"/>
              <a:t>supralittoral</a:t>
            </a:r>
            <a:r>
              <a:rPr lang="en-CA" dirty="0" smtClean="0"/>
              <a:t> zone (salt water spray zone).</a:t>
            </a:r>
          </a:p>
          <a:p>
            <a:endParaRPr lang="en-CA" dirty="0" smtClean="0"/>
          </a:p>
          <a:p>
            <a:r>
              <a:rPr lang="en-CA" dirty="0" smtClean="0"/>
              <a:t>Characteristics:</a:t>
            </a:r>
          </a:p>
          <a:p>
            <a:pPr lvl="1"/>
            <a:r>
              <a:rPr lang="en-CA" dirty="0" smtClean="0"/>
              <a:t>Coastal profile (sandy beach, pebble beach, rocky shore)</a:t>
            </a:r>
          </a:p>
          <a:p>
            <a:pPr lvl="1"/>
            <a:r>
              <a:rPr lang="en-CA" dirty="0" smtClean="0"/>
              <a:t>Tidal regime, shore line topography, wind and wave regime</a:t>
            </a:r>
          </a:p>
          <a:p>
            <a:endParaRPr lang="en-CA" dirty="0" smtClean="0"/>
          </a:p>
          <a:p>
            <a:r>
              <a:rPr lang="en-CA" dirty="0" smtClean="0"/>
              <a:t>Resources:</a:t>
            </a:r>
          </a:p>
          <a:p>
            <a:pPr lvl="1"/>
            <a:r>
              <a:rPr lang="en-CA" dirty="0" smtClean="0"/>
              <a:t>Sand and gravel extraction</a:t>
            </a:r>
          </a:p>
          <a:p>
            <a:pPr lvl="1"/>
            <a:r>
              <a:rPr lang="en-CA" dirty="0" smtClean="0"/>
              <a:t>Exploitation for tourism and recreation, and forest resources</a:t>
            </a:r>
          </a:p>
          <a:p>
            <a:pPr lvl="1"/>
            <a:r>
              <a:rPr lang="en-CA" dirty="0" smtClean="0"/>
              <a:t>Uses for human settlement, port development, aquaculture, and land reclamation.</a:t>
            </a:r>
            <a:endParaRPr lang="en-CA" dirty="0"/>
          </a:p>
        </p:txBody>
      </p:sp>
    </p:spTree>
    <p:extLst>
      <p:ext uri="{BB962C8B-B14F-4D97-AF65-F5344CB8AC3E}">
        <p14:creationId xmlns:p14="http://schemas.microsoft.com/office/powerpoint/2010/main" val="1502251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Terrestrial Sub-System</a:t>
            </a:r>
            <a:endParaRPr lang="en-CA" dirty="0"/>
          </a:p>
        </p:txBody>
      </p:sp>
      <p:sp>
        <p:nvSpPr>
          <p:cNvPr id="3" name="Content Placeholder 2"/>
          <p:cNvSpPr>
            <a:spLocks noGrp="1"/>
          </p:cNvSpPr>
          <p:nvPr>
            <p:ph idx="1"/>
          </p:nvPr>
        </p:nvSpPr>
        <p:spPr/>
        <p:txBody>
          <a:bodyPr>
            <a:normAutofit fontScale="85000" lnSpcReduction="20000"/>
          </a:bodyPr>
          <a:lstStyle/>
          <a:p>
            <a:r>
              <a:rPr lang="en-CA" dirty="0" smtClean="0"/>
              <a:t>The Terrestrial sub-system consists of land where human or other activity can affect the marine environment.</a:t>
            </a:r>
          </a:p>
          <a:p>
            <a:endParaRPr lang="en-CA" dirty="0"/>
          </a:p>
          <a:p>
            <a:r>
              <a:rPr lang="en-CA" dirty="0" smtClean="0"/>
              <a:t>Characteristics </a:t>
            </a:r>
          </a:p>
          <a:p>
            <a:pPr lvl="1"/>
            <a:r>
              <a:rPr lang="en-CA" dirty="0" smtClean="0"/>
              <a:t>Topography</a:t>
            </a:r>
          </a:p>
          <a:p>
            <a:pPr lvl="1"/>
            <a:r>
              <a:rPr lang="en-CA" dirty="0" smtClean="0"/>
              <a:t>Soil types</a:t>
            </a:r>
          </a:p>
          <a:p>
            <a:pPr lvl="1"/>
            <a:r>
              <a:rPr lang="en-CA" dirty="0" smtClean="0"/>
              <a:t>Surface water resources</a:t>
            </a:r>
          </a:p>
          <a:p>
            <a:pPr lvl="1"/>
            <a:r>
              <a:rPr lang="en-CA" dirty="0" smtClean="0"/>
              <a:t>Aquifer structure and groundwater resources</a:t>
            </a:r>
            <a:endParaRPr lang="en-CA" dirty="0"/>
          </a:p>
          <a:p>
            <a:r>
              <a:rPr lang="en-CA" dirty="0" smtClean="0"/>
              <a:t>Resources:</a:t>
            </a:r>
          </a:p>
          <a:p>
            <a:pPr lvl="1"/>
            <a:r>
              <a:rPr lang="en-CA" dirty="0" smtClean="0"/>
              <a:t>Use of terrestrial and freshwater resources</a:t>
            </a:r>
          </a:p>
          <a:p>
            <a:pPr lvl="1"/>
            <a:r>
              <a:rPr lang="en-CA" dirty="0" smtClean="0"/>
              <a:t>Agriculture and aquaculture</a:t>
            </a:r>
          </a:p>
          <a:p>
            <a:pPr lvl="1"/>
            <a:r>
              <a:rPr lang="en-CA" dirty="0" smtClean="0"/>
              <a:t>Industry </a:t>
            </a:r>
          </a:p>
          <a:p>
            <a:pPr lvl="1"/>
            <a:r>
              <a:rPr lang="en-CA" dirty="0" smtClean="0"/>
              <a:t>Human Settlement</a:t>
            </a:r>
          </a:p>
          <a:p>
            <a:endParaRPr lang="en-CA" dirty="0"/>
          </a:p>
        </p:txBody>
      </p:sp>
    </p:spTree>
    <p:extLst>
      <p:ext uri="{BB962C8B-B14F-4D97-AF65-F5344CB8AC3E}">
        <p14:creationId xmlns:p14="http://schemas.microsoft.com/office/powerpoint/2010/main" val="2739560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Coastline </a:t>
            </a:r>
            <a:r>
              <a:rPr lang="en-CA" dirty="0" smtClean="0"/>
              <a:t>vs. </a:t>
            </a:r>
            <a:r>
              <a:rPr lang="en-CA" dirty="0" smtClean="0"/>
              <a:t>Shoreline</a:t>
            </a:r>
            <a:endParaRPr lang="en-CA" dirty="0"/>
          </a:p>
        </p:txBody>
      </p:sp>
      <p:sp>
        <p:nvSpPr>
          <p:cNvPr id="3" name="Content Placeholder 2"/>
          <p:cNvSpPr>
            <a:spLocks noGrp="1"/>
          </p:cNvSpPr>
          <p:nvPr>
            <p:ph idx="1"/>
          </p:nvPr>
        </p:nvSpPr>
        <p:spPr>
          <a:xfrm>
            <a:off x="1120000" y="1515762"/>
            <a:ext cx="10233800" cy="4661201"/>
          </a:xfrm>
        </p:spPr>
        <p:txBody>
          <a:bodyPr>
            <a:normAutofit fontScale="77500" lnSpcReduction="20000"/>
          </a:bodyPr>
          <a:lstStyle/>
          <a:p>
            <a:r>
              <a:rPr lang="en-US" altLang="en-US" sz="3600" b="1" dirty="0">
                <a:solidFill>
                  <a:schemeClr val="tx1"/>
                </a:solidFill>
                <a:ea typeface="ＭＳ Ｐゴシック" panose="020B0600070205080204" pitchFamily="34" charset="-128"/>
              </a:rPr>
              <a:t>Coast:</a:t>
            </a:r>
            <a:r>
              <a:rPr lang="en-US" altLang="en-US" sz="3600" dirty="0">
                <a:solidFill>
                  <a:schemeClr val="tx1"/>
                </a:solidFill>
                <a:ea typeface="ＭＳ Ｐゴシック" panose="020B0600070205080204" pitchFamily="34" charset="-128"/>
              </a:rPr>
              <a:t> Area of contact between land and sea—Extend inland until meets a different geographical </a:t>
            </a:r>
            <a:r>
              <a:rPr lang="en-US" altLang="en-US" sz="3600" dirty="0" smtClean="0">
                <a:solidFill>
                  <a:schemeClr val="tx1"/>
                </a:solidFill>
                <a:ea typeface="ＭＳ Ｐゴシック" panose="020B0600070205080204" pitchFamily="34" charset="-128"/>
              </a:rPr>
              <a:t>setting</a:t>
            </a:r>
          </a:p>
          <a:p>
            <a:r>
              <a:rPr lang="en-US" altLang="en-US" sz="3600" dirty="0" smtClean="0">
                <a:solidFill>
                  <a:schemeClr val="tx1"/>
                </a:solidFill>
                <a:ea typeface="ＭＳ Ｐゴシック" panose="020B0600070205080204" pitchFamily="34" charset="-128"/>
              </a:rPr>
              <a:t>Coastline follows the general line of the coast(sometimes in the case of small inlets or bays the coastline is measured as running directly across, joining the coastline on the opposite side.)</a:t>
            </a:r>
          </a:p>
          <a:p>
            <a:r>
              <a:rPr lang="en-US" altLang="en-US" sz="3600" dirty="0" smtClean="0">
                <a:solidFill>
                  <a:schemeClr val="tx1"/>
                </a:solidFill>
                <a:ea typeface="ＭＳ Ｐゴシック" panose="020B0600070205080204" pitchFamily="34" charset="-128"/>
              </a:rPr>
              <a:t>Coastline is not measured as precisely as shoreline.</a:t>
            </a:r>
          </a:p>
          <a:p>
            <a:endParaRPr lang="en-US" altLang="en-US" sz="3600" u="sng" dirty="0">
              <a:solidFill>
                <a:schemeClr val="tx1"/>
              </a:solidFill>
              <a:ea typeface="ＭＳ Ｐゴシック" panose="020B0600070205080204" pitchFamily="34" charset="-128"/>
            </a:endParaRPr>
          </a:p>
          <a:p>
            <a:r>
              <a:rPr lang="en-US" altLang="en-US" sz="3600" b="1" dirty="0">
                <a:solidFill>
                  <a:schemeClr val="tx1"/>
                </a:solidFill>
                <a:ea typeface="ＭＳ Ｐゴシック" panose="020B0600070205080204" pitchFamily="34" charset="-128"/>
              </a:rPr>
              <a:t>Shoreline:</a:t>
            </a:r>
            <a:r>
              <a:rPr lang="en-US" altLang="en-US" sz="3600" dirty="0">
                <a:solidFill>
                  <a:schemeClr val="tx1"/>
                </a:solidFill>
                <a:ea typeface="ＭＳ Ｐゴシック" panose="020B0600070205080204" pitchFamily="34" charset="-128"/>
              </a:rPr>
              <a:t> Precise boundary where water meets adjacent dry </a:t>
            </a:r>
            <a:r>
              <a:rPr lang="en-US" altLang="en-US" sz="3600" dirty="0" smtClean="0">
                <a:solidFill>
                  <a:schemeClr val="tx1"/>
                </a:solidFill>
                <a:ea typeface="ＭＳ Ｐゴシック" panose="020B0600070205080204" pitchFamily="34" charset="-128"/>
              </a:rPr>
              <a:t>land.</a:t>
            </a:r>
          </a:p>
          <a:p>
            <a:r>
              <a:rPr lang="en-US" altLang="en-US" sz="3600" dirty="0" smtClean="0">
                <a:solidFill>
                  <a:schemeClr val="tx1"/>
                </a:solidFill>
                <a:ea typeface="ＭＳ Ｐゴシック" panose="020B0600070205080204" pitchFamily="34" charset="-128"/>
              </a:rPr>
              <a:t>The shoreline is the perimeter of the land along the water’s edge, measured to the closest exactness as possible.  As a result shoreline is generally longer for a particular location.</a:t>
            </a:r>
          </a:p>
          <a:p>
            <a:endParaRPr lang="en-US" altLang="en-US" sz="3600" dirty="0" smtClean="0">
              <a:solidFill>
                <a:schemeClr val="tx1"/>
              </a:solidFill>
              <a:ea typeface="ＭＳ Ｐゴシック" panose="020B0600070205080204" pitchFamily="34" charset="-128"/>
            </a:endParaRPr>
          </a:p>
          <a:p>
            <a:pPr>
              <a:buNone/>
            </a:pPr>
            <a:endParaRPr lang="en-US" altLang="en-US" sz="3600" dirty="0">
              <a:solidFill>
                <a:schemeClr val="tx1"/>
              </a:solidFill>
              <a:ea typeface="ＭＳ Ｐゴシック" panose="020B0600070205080204" pitchFamily="34" charset="-128"/>
            </a:endParaRPr>
          </a:p>
          <a:p>
            <a:endParaRPr lang="en-CA" dirty="0">
              <a:solidFill>
                <a:schemeClr val="tx1"/>
              </a:solidFill>
            </a:endParaRPr>
          </a:p>
        </p:txBody>
      </p:sp>
    </p:spTree>
    <p:extLst>
      <p:ext uri="{BB962C8B-B14F-4D97-AF65-F5344CB8AC3E}">
        <p14:creationId xmlns:p14="http://schemas.microsoft.com/office/powerpoint/2010/main" val="271398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Canada’s Coastline </a:t>
            </a:r>
            <a:endParaRPr lang="en-CA" dirty="0"/>
          </a:p>
        </p:txBody>
      </p:sp>
      <p:sp>
        <p:nvSpPr>
          <p:cNvPr id="3" name="Content Placeholder 2"/>
          <p:cNvSpPr>
            <a:spLocks noGrp="1"/>
          </p:cNvSpPr>
          <p:nvPr>
            <p:ph idx="1"/>
          </p:nvPr>
        </p:nvSpPr>
        <p:spPr/>
        <p:txBody>
          <a:bodyPr/>
          <a:lstStyle/>
          <a:p>
            <a:r>
              <a:rPr lang="en-US" altLang="en-US" dirty="0">
                <a:solidFill>
                  <a:schemeClr val="tx1"/>
                </a:solidFill>
                <a:ea typeface="ＭＳ Ｐゴシック" panose="020B0600070205080204" pitchFamily="34" charset="-128"/>
              </a:rPr>
              <a:t>Globally, Canada has the longest coastline of any country.  The coastline includes the mainland coast and also the coasts of offshore  islands</a:t>
            </a:r>
            <a:r>
              <a:rPr lang="en-US" altLang="en-US" dirty="0" smtClean="0">
                <a:solidFill>
                  <a:schemeClr val="tx1"/>
                </a:solidFill>
                <a:ea typeface="ＭＳ Ｐゴシック" panose="020B0600070205080204" pitchFamily="34" charset="-128"/>
              </a:rPr>
              <a:t>.</a:t>
            </a:r>
          </a:p>
          <a:p>
            <a:endParaRPr lang="en-US" altLang="en-US" dirty="0">
              <a:solidFill>
                <a:schemeClr val="tx1"/>
              </a:solidFill>
              <a:ea typeface="ＭＳ Ｐゴシック" panose="020B0600070205080204" pitchFamily="34" charset="-128"/>
            </a:endParaRPr>
          </a:p>
          <a:p>
            <a:r>
              <a:rPr lang="en-US" altLang="en-US" dirty="0">
                <a:solidFill>
                  <a:schemeClr val="tx1"/>
                </a:solidFill>
                <a:ea typeface="ＭＳ Ｐゴシック" panose="020B0600070205080204" pitchFamily="34" charset="-128"/>
              </a:rPr>
              <a:t>The total length of Canada’s coastline is 243 042 km</a:t>
            </a:r>
            <a:r>
              <a:rPr lang="en-US" altLang="en-US" dirty="0" smtClean="0">
                <a:solidFill>
                  <a:schemeClr val="tx1"/>
                </a:solidFill>
                <a:ea typeface="ＭＳ Ｐゴシック" panose="020B0600070205080204" pitchFamily="34" charset="-128"/>
              </a:rPr>
              <a:t>.</a:t>
            </a:r>
          </a:p>
          <a:p>
            <a:endParaRPr lang="en-US" altLang="en-US" dirty="0">
              <a:solidFill>
                <a:schemeClr val="tx1"/>
              </a:solidFill>
              <a:ea typeface="ＭＳ Ｐゴシック" panose="020B0600070205080204" pitchFamily="34" charset="-128"/>
            </a:endParaRPr>
          </a:p>
          <a:p>
            <a:endParaRPr lang="en-CA" dirty="0"/>
          </a:p>
        </p:txBody>
      </p:sp>
    </p:spTree>
    <p:extLst>
      <p:ext uri="{BB962C8B-B14F-4D97-AF65-F5344CB8AC3E}">
        <p14:creationId xmlns:p14="http://schemas.microsoft.com/office/powerpoint/2010/main" val="871258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Complete the following…</a:t>
            </a:r>
            <a:endParaRPr lang="en-CA" dirty="0"/>
          </a:p>
        </p:txBody>
      </p:sp>
      <p:sp>
        <p:nvSpPr>
          <p:cNvPr id="3" name="Content Placeholder 2"/>
          <p:cNvSpPr>
            <a:spLocks noGrp="1"/>
          </p:cNvSpPr>
          <p:nvPr>
            <p:ph idx="1"/>
          </p:nvPr>
        </p:nvSpPr>
        <p:spPr/>
        <p:txBody>
          <a:bodyPr/>
          <a:lstStyle/>
          <a:p>
            <a:r>
              <a:rPr lang="en-CA" dirty="0" smtClean="0"/>
              <a:t>Exploring Canada’s Coastlines</a:t>
            </a:r>
          </a:p>
          <a:p>
            <a:pPr lvl="1"/>
            <a:r>
              <a:rPr lang="en-CA" dirty="0" smtClean="0"/>
              <a:t>Complete questions 1 - 6</a:t>
            </a:r>
          </a:p>
          <a:p>
            <a:endParaRPr lang="en-CA" dirty="0"/>
          </a:p>
          <a:p>
            <a:r>
              <a:rPr lang="en-CA" dirty="0" smtClean="0"/>
              <a:t>Types of Coastlines</a:t>
            </a:r>
          </a:p>
          <a:p>
            <a:pPr lvl="1"/>
            <a:r>
              <a:rPr lang="en-CA" dirty="0" smtClean="0"/>
              <a:t>Using the website provided fill in the chart</a:t>
            </a:r>
            <a:endParaRPr lang="en-CA" dirty="0"/>
          </a:p>
        </p:txBody>
      </p:sp>
    </p:spTree>
    <p:extLst>
      <p:ext uri="{BB962C8B-B14F-4D97-AF65-F5344CB8AC3E}">
        <p14:creationId xmlns:p14="http://schemas.microsoft.com/office/powerpoint/2010/main" val="58879491"/>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TC104033923[[fn=Depth]]</Template>
  <TotalTime>563</TotalTime>
  <Words>452</Words>
  <Application>Microsoft Office PowerPoint</Application>
  <PresentationFormat>Widescreen</PresentationFormat>
  <Paragraphs>72</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MS PGothic</vt:lpstr>
      <vt:lpstr>Arial</vt:lpstr>
      <vt:lpstr>Calibri</vt:lpstr>
      <vt:lpstr>Corbel</vt:lpstr>
      <vt:lpstr>Depth</vt:lpstr>
      <vt:lpstr>Coastal Zones</vt:lpstr>
      <vt:lpstr>What is a Coastal Zone?</vt:lpstr>
      <vt:lpstr>Subsystems of the Coastal Zone</vt:lpstr>
      <vt:lpstr>Marine Sub-System</vt:lpstr>
      <vt:lpstr>Coast Sub-System</vt:lpstr>
      <vt:lpstr>Terrestrial Sub-System</vt:lpstr>
      <vt:lpstr>Coastline vs. Shoreline</vt:lpstr>
      <vt:lpstr>Canada’s Coastline </vt:lpstr>
      <vt:lpstr>Complete the following…</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Density of Seawater</dc:title>
  <dc:creator>Techology Support</dc:creator>
  <cp:lastModifiedBy>Techology Support</cp:lastModifiedBy>
  <cp:revision>40</cp:revision>
  <dcterms:created xsi:type="dcterms:W3CDTF">2014-09-23T11:43:17Z</dcterms:created>
  <dcterms:modified xsi:type="dcterms:W3CDTF">2015-11-23T13:45:48Z</dcterms:modified>
</cp:coreProperties>
</file>