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5"/>
  </p:notesMasterIdLst>
  <p:handoutMasterIdLst>
    <p:handoutMasterId r:id="rId26"/>
  </p:handoutMasterIdLst>
  <p:sldIdLst>
    <p:sldId id="322" r:id="rId3"/>
    <p:sldId id="327" r:id="rId4"/>
    <p:sldId id="328" r:id="rId5"/>
    <p:sldId id="329" r:id="rId6"/>
    <p:sldId id="330" r:id="rId7"/>
    <p:sldId id="332" r:id="rId8"/>
    <p:sldId id="333" r:id="rId9"/>
    <p:sldId id="334" r:id="rId10"/>
    <p:sldId id="335" r:id="rId11"/>
    <p:sldId id="336" r:id="rId12"/>
    <p:sldId id="341" r:id="rId13"/>
    <p:sldId id="338" r:id="rId14"/>
    <p:sldId id="339" r:id="rId15"/>
    <p:sldId id="34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81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11/24/2015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//upload.wikimedia.org/wikipedia/commons/0/01/Bermuda_topographic_map-en.sv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Coastal Zones: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459" name="Rectangle 3"/>
          <p:cNvSpPr>
            <a:spLocks noGrp="1"/>
          </p:cNvSpPr>
          <p:nvPr>
            <p:ph sz="half" idx="1"/>
          </p:nvPr>
        </p:nvSpPr>
        <p:spPr>
          <a:xfrm>
            <a:off x="333772" y="1988840"/>
            <a:ext cx="5139679" cy="3847207"/>
          </a:xfr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</a:pPr>
            <a:r>
              <a:rPr lang="en-US" altLang="en-US" sz="2800" dirty="0" smtClean="0"/>
              <a:t>Marine erosion is  most rapid on </a:t>
            </a:r>
            <a:r>
              <a:rPr lang="en-US" altLang="en-US" sz="2800" b="1" i="1" dirty="0" smtClean="0"/>
              <a:t>high-energy coasts</a:t>
            </a:r>
            <a:r>
              <a:rPr lang="en-US" altLang="en-US" sz="2800" dirty="0" smtClean="0"/>
              <a:t>, areas battered by large waves. (</a:t>
            </a:r>
            <a:r>
              <a:rPr lang="en-US" altLang="en-US" sz="2800" b="1" i="1" dirty="0" err="1" smtClean="0"/>
              <a:t>erosionional</a:t>
            </a:r>
            <a:r>
              <a:rPr lang="en-US" altLang="en-US" sz="2800" b="1" i="1" dirty="0" smtClean="0"/>
              <a:t>  shore</a:t>
            </a:r>
            <a:r>
              <a:rPr lang="en-US" altLang="en-US" sz="2800" dirty="0" smtClean="0"/>
              <a:t>) </a:t>
            </a:r>
          </a:p>
          <a:p>
            <a:pPr marL="742950" lvl="1" indent="-285750">
              <a:lnSpc>
                <a:spcPct val="80000"/>
              </a:lnSpc>
            </a:pPr>
            <a:endParaRPr lang="en-US" altLang="en-US" sz="2800" b="1" i="1" dirty="0" smtClean="0"/>
          </a:p>
          <a:p>
            <a:pPr marL="742950" lvl="1" indent="-285750">
              <a:lnSpc>
                <a:spcPct val="80000"/>
              </a:lnSpc>
            </a:pPr>
            <a:r>
              <a:rPr lang="en-US" altLang="en-US" sz="2800" b="1" i="1" dirty="0" smtClean="0"/>
              <a:t>Low-energy coasts</a:t>
            </a:r>
            <a:r>
              <a:rPr lang="en-US" altLang="en-US" sz="2800" dirty="0" smtClean="0"/>
              <a:t> are infrequently attacked by large waves. (</a:t>
            </a:r>
            <a:r>
              <a:rPr lang="en-US" altLang="en-US" sz="2800" b="1" i="1" dirty="0" err="1" smtClean="0"/>
              <a:t>deposional</a:t>
            </a:r>
            <a:r>
              <a:rPr lang="en-US" altLang="en-US" sz="2800" b="1" i="1" dirty="0" smtClean="0"/>
              <a:t> shore</a:t>
            </a:r>
            <a:r>
              <a:rPr lang="en-US" altLang="en-US" sz="2800" i="1" dirty="0" smtClean="0"/>
              <a:t>)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341884" y="312122"/>
            <a:ext cx="10090601" cy="1089529"/>
          </a:xfrm>
          <a:noFill/>
        </p:spPr>
        <p:txBody>
          <a:bodyPr wrap="square">
            <a:spAutoFit/>
          </a:bodyPr>
          <a:lstStyle/>
          <a:p>
            <a:r>
              <a:rPr lang="en-US" altLang="en-US" b="0" dirty="0">
                <a:solidFill>
                  <a:schemeClr val="tx1"/>
                </a:solidFill>
              </a:rPr>
              <a:t>Shorelines Can Be Straightened by Erosion (Wave Energy)</a:t>
            </a:r>
          </a:p>
        </p:txBody>
      </p:sp>
      <p:pic>
        <p:nvPicPr>
          <p:cNvPr id="19460" name="Picture 4" descr="12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4" y="1463910"/>
            <a:ext cx="6349678" cy="484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32771" name="Picture 4" descr="GIPG_8e_Figure_16_13_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012" y="381001"/>
            <a:ext cx="7391400" cy="6043613"/>
          </a:xfrm>
          <a:noFill/>
        </p:spPr>
      </p:pic>
    </p:spTree>
    <p:extLst>
      <p:ext uri="{BB962C8B-B14F-4D97-AF65-F5344CB8AC3E}">
        <p14:creationId xmlns:p14="http://schemas.microsoft.com/office/powerpoint/2010/main" val="40066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51012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Erosional Shores-Features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4294967295"/>
          </p:nvPr>
        </p:nvSpPr>
        <p:spPr>
          <a:xfrm>
            <a:off x="1751012" y="1524001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Protruding bits of land called </a:t>
            </a:r>
            <a:r>
              <a:rPr lang="en-US" altLang="en-US" sz="2800" u="sng" dirty="0">
                <a:solidFill>
                  <a:srgbClr val="FFFF00"/>
                </a:solidFill>
              </a:rPr>
              <a:t>headlands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absorb much wave energy.</a:t>
            </a:r>
          </a:p>
          <a:p>
            <a:pPr eaLnBrk="1" hangingPunct="1"/>
            <a:r>
              <a:rPr lang="en-US" altLang="en-US" sz="2800" u="sng" dirty="0">
                <a:solidFill>
                  <a:srgbClr val="FFFF00"/>
                </a:solidFill>
              </a:rPr>
              <a:t>Wave cut cliffs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and </a:t>
            </a:r>
            <a:r>
              <a:rPr lang="en-US" altLang="en-US" sz="2800" u="sng" dirty="0">
                <a:solidFill>
                  <a:srgbClr val="FFFF00"/>
                </a:solidFill>
              </a:rPr>
              <a:t>sea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u="sng" dirty="0">
                <a:solidFill>
                  <a:srgbClr val="FFFF00"/>
                </a:solidFill>
              </a:rPr>
              <a:t>caves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are other features carved out by wave activity.  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21508" name="Picture 5" descr="EoO_10e_Figure_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133600"/>
            <a:ext cx="43434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7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27212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Erosional Shores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half" idx="4294967295"/>
          </p:nvPr>
        </p:nvSpPr>
        <p:spPr>
          <a:xfrm>
            <a:off x="860896" y="1340768"/>
            <a:ext cx="5155232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FFFF00"/>
                </a:solidFill>
              </a:rPr>
              <a:t>Sea arches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form where sea caves in headlands erode all the way through.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FFFF00"/>
                </a:solidFill>
              </a:rPr>
              <a:t>Sea stacks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form when the tops of sea arches erode away completely.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Bedrock uplift generates a </a:t>
            </a:r>
            <a:r>
              <a:rPr lang="en-US" altLang="en-US" sz="2800" dirty="0">
                <a:solidFill>
                  <a:srgbClr val="FFFF00"/>
                </a:solidFill>
              </a:rPr>
              <a:t>marine </a:t>
            </a:r>
            <a:r>
              <a:rPr lang="en-US" altLang="en-US" sz="2800" u="sng" dirty="0">
                <a:solidFill>
                  <a:srgbClr val="FFFF00"/>
                </a:solidFill>
              </a:rPr>
              <a:t>terrace</a:t>
            </a:r>
            <a:r>
              <a:rPr lang="en-US" altLang="en-US" sz="2800" dirty="0">
                <a:solidFill>
                  <a:srgbClr val="FFFF00"/>
                </a:solidFill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22532" name="Content Placeholder 6" descr="10_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404" y="1482577"/>
            <a:ext cx="5384897" cy="3744416"/>
          </a:xfrm>
        </p:spPr>
      </p:pic>
    </p:spTree>
    <p:extLst>
      <p:ext uri="{BB962C8B-B14F-4D97-AF65-F5344CB8AC3E}">
        <p14:creationId xmlns:p14="http://schemas.microsoft.com/office/powerpoint/2010/main" val="13781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23555" name="Picture 5" descr="EoO_10e_Figure_10_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940" y="620688"/>
            <a:ext cx="8153400" cy="5568950"/>
          </a:xfrm>
          <a:noFill/>
        </p:spPr>
      </p:pic>
    </p:spTree>
    <p:extLst>
      <p:ext uri="{BB962C8B-B14F-4D97-AF65-F5344CB8AC3E}">
        <p14:creationId xmlns:p14="http://schemas.microsoft.com/office/powerpoint/2010/main" val="19011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68" y="1886611"/>
            <a:ext cx="9867679" cy="2895600"/>
          </a:xfrm>
        </p:spPr>
        <p:txBody>
          <a:bodyPr/>
          <a:lstStyle/>
          <a:p>
            <a:r>
              <a:rPr lang="en-US" dirty="0" smtClean="0"/>
              <a:t>The Coast: Deposition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Depositional Shoreline Features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7788" y="1371600"/>
            <a:ext cx="10441160" cy="1049288"/>
          </a:xfrm>
        </p:spPr>
        <p:txBody>
          <a:bodyPr/>
          <a:lstStyle/>
          <a:p>
            <a:r>
              <a:rPr lang="en-US" altLang="en-US" dirty="0" smtClean="0"/>
              <a:t>Common along East and coast of the North America</a:t>
            </a:r>
          </a:p>
          <a:p>
            <a:endParaRPr lang="en-US" altLang="en-US" dirty="0" smtClean="0"/>
          </a:p>
        </p:txBody>
      </p:sp>
      <p:pic>
        <p:nvPicPr>
          <p:cNvPr id="24580" name="Picture 4" descr="6a00d8341fcabd53ef0148c733d3a0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1916910"/>
            <a:ext cx="6231632" cy="46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788" y="2132856"/>
            <a:ext cx="5112568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Coastal deposition is the </a:t>
            </a:r>
            <a:r>
              <a:rPr lang="en-CA" sz="2400" dirty="0"/>
              <a:t>laying </a:t>
            </a:r>
          </a:p>
          <a:p>
            <a:r>
              <a:rPr lang="en-CA" sz="2400" dirty="0"/>
              <a:t>down of material on the </a:t>
            </a:r>
            <a:r>
              <a:rPr lang="en-CA" sz="2400" b="1" dirty="0"/>
              <a:t>coast</a:t>
            </a:r>
            <a:r>
              <a:rPr lang="en-CA" sz="2400" dirty="0"/>
              <a:t> by</a:t>
            </a:r>
          </a:p>
          <a:p>
            <a:r>
              <a:rPr lang="en-CA" sz="2400" dirty="0"/>
              <a:t>the sea.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99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25604" name="Picture 4" descr="6a00d8341fcabd53ef0148c733d3a0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381001"/>
            <a:ext cx="8305800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sable-island-1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4114800"/>
            <a:ext cx="2743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26627" name="Picture 3" descr="EoO_10e_Figure_10_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012" y="1971675"/>
            <a:ext cx="8686800" cy="327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8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908" y="66675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Types of coasts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1012" y="828675"/>
            <a:ext cx="89154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>
                <a:ea typeface="ＭＳ Ｐゴシック" panose="020B0600070205080204" pitchFamily="34" charset="-128"/>
              </a:rPr>
              <a:t>Primary coast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Shaped by non-marine processes (glaciations, streams, etc.)—Usually a landscape drowned by rising sea level</a:t>
            </a:r>
          </a:p>
        </p:txBody>
      </p:sp>
      <p:pic>
        <p:nvPicPr>
          <p:cNvPr id="27652" name="Picture 11" descr="Cheasapeke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2362200"/>
            <a:ext cx="4419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2" descr="Maine co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209800"/>
            <a:ext cx="4264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7008812" y="3048000"/>
            <a:ext cx="304800" cy="3048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837828" y="1268760"/>
            <a:ext cx="4320480" cy="1656184"/>
          </a:xfrm>
        </p:spPr>
        <p:txBody>
          <a:bodyPr>
            <a:noAutofit/>
          </a:bodyPr>
          <a:lstStyle/>
          <a:p>
            <a:r>
              <a:rPr lang="en-CA" altLang="en-US" sz="4800" dirty="0" smtClean="0"/>
              <a:t>Coastline Vs.  Shoreline </a:t>
            </a:r>
          </a:p>
        </p:txBody>
      </p:sp>
      <p:pic>
        <p:nvPicPr>
          <p:cNvPr id="9219" name="Picture 6" descr="EoO_10e_Figure_10_09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364" y="44624"/>
            <a:ext cx="5133975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Types of coasts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0" y="1066800"/>
            <a:ext cx="89154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>
                <a:ea typeface="ＭＳ Ｐゴシック" panose="020B0600070205080204" pitchFamily="34" charset="-128"/>
              </a:rPr>
              <a:t>Secondary coast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Shaped by coastal erosion and deposition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Primary coasts often have secondary coastal features</a:t>
            </a:r>
          </a:p>
        </p:txBody>
      </p:sp>
      <p:pic>
        <p:nvPicPr>
          <p:cNvPr id="28676" name="Picture 5" descr="p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2449583"/>
            <a:ext cx="7113984" cy="396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5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30724" name="Picture 5" descr="File:Bermuda topographic map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2" y="684214"/>
            <a:ext cx="8001000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31747" name="Picture 4" descr="GIPG_8e_Figure_16_14_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212" y="304801"/>
            <a:ext cx="6324600" cy="6284913"/>
          </a:xfrm>
          <a:noFill/>
        </p:spPr>
      </p:pic>
    </p:spTree>
    <p:extLst>
      <p:ext uri="{BB962C8B-B14F-4D97-AF65-F5344CB8AC3E}">
        <p14:creationId xmlns:p14="http://schemas.microsoft.com/office/powerpoint/2010/main" val="35971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Grp="1" noChangeArrowheads="1"/>
          </p:cNvSpPr>
          <p:nvPr>
            <p:ph idx="1"/>
          </p:nvPr>
        </p:nvSpPr>
        <p:spPr>
          <a:xfrm>
            <a:off x="770624" y="1700808"/>
            <a:ext cx="9134391" cy="41148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>
                <a:ea typeface="ＭＳ Ｐゴシック" panose="020B0600070205080204" pitchFamily="34" charset="-128"/>
              </a:rPr>
              <a:t>Waves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transport energy by motion—ultimate source of wave energy is the sun</a:t>
            </a:r>
          </a:p>
          <a:p>
            <a:pPr eaLnBrk="1" hangingPunct="1">
              <a:buFontTx/>
              <a:buNone/>
            </a:pPr>
            <a:r>
              <a:rPr lang="en-US" altLang="en-US" u="sng" dirty="0" err="1" smtClean="0">
                <a:ea typeface="ＭＳ Ｐゴシック" panose="020B0600070205080204" pitchFamily="34" charset="-128"/>
              </a:rPr>
              <a:t>Longshore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 current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Current that parallels shoreline developed by waves coming in at an angle to shore.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5820" y="116632"/>
            <a:ext cx="9144001" cy="1371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Shaping of Shorelines</a:t>
            </a:r>
          </a:p>
        </p:txBody>
      </p:sp>
      <p:pic>
        <p:nvPicPr>
          <p:cNvPr id="10243" name="Picture 4" descr="Pipeline_Hawa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/>
          <a:stretch>
            <a:fillRect/>
          </a:stretch>
        </p:blipFill>
        <p:spPr bwMode="auto">
          <a:xfrm>
            <a:off x="1674812" y="3429001"/>
            <a:ext cx="52578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19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7777" r="1683" b="4445"/>
          <a:stretch>
            <a:fillRect/>
          </a:stretch>
        </p:blipFill>
        <p:spPr bwMode="auto">
          <a:xfrm>
            <a:off x="7102525" y="3433138"/>
            <a:ext cx="2952328" cy="32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5812" y="-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Longshore Currents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1674812" y="990601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Parallel motion of water along shoreline</a:t>
            </a:r>
          </a:p>
          <a:p>
            <a:pPr eaLnBrk="1" hangingPunct="1"/>
            <a:r>
              <a:rPr lang="en-US" altLang="en-US" sz="2800" dirty="0"/>
              <a:t>Caused by </a:t>
            </a:r>
            <a:r>
              <a:rPr lang="en-US" altLang="en-US" sz="2800" dirty="0">
                <a:solidFill>
                  <a:srgbClr val="FFFF00"/>
                </a:solidFill>
              </a:rPr>
              <a:t>wave refraction(bending)</a:t>
            </a:r>
          </a:p>
          <a:p>
            <a:pPr lvl="1" eaLnBrk="1" hangingPunct="1"/>
            <a:r>
              <a:rPr lang="en-US" altLang="en-US" dirty="0" smtClean="0"/>
              <a:t>Causes zigzag motion of water in surf zone</a:t>
            </a:r>
          </a:p>
        </p:txBody>
      </p:sp>
      <p:pic>
        <p:nvPicPr>
          <p:cNvPr id="11268" name="Picture 6" descr="EoO_10e_Figure_10_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2746376"/>
            <a:ext cx="62484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3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12291" name="Picture 6" descr="EoO_10e_Figure_10_03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2" y="914400"/>
            <a:ext cx="7848600" cy="569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8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5820" y="1011559"/>
            <a:ext cx="9134391" cy="41148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Waves are dominant mechanism in coastal erosion—Water forced into cracks in rock at high pressures</a:t>
            </a:r>
          </a:p>
          <a:p>
            <a:pPr>
              <a:buNone/>
            </a:pPr>
            <a:r>
              <a:rPr lang="en-US" altLang="en-US" b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Coastal Erosion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</a:t>
            </a:r>
            <a:r>
              <a:rPr lang="en-CA" dirty="0"/>
              <a:t>wearing away of land and the removal of beach or dune sediments by wave action, tidal currents, wave currents, drainage or high winds 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54" y="260648"/>
            <a:ext cx="9144001" cy="71286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Coastal Erosion</a:t>
            </a:r>
          </a:p>
        </p:txBody>
      </p:sp>
      <p:pic>
        <p:nvPicPr>
          <p:cNvPr id="15364" name="Picture 11" descr="19_11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70" r="6667" b="7512"/>
          <a:stretch>
            <a:fillRect/>
          </a:stretch>
        </p:blipFill>
        <p:spPr bwMode="auto">
          <a:xfrm>
            <a:off x="1701924" y="3035350"/>
            <a:ext cx="51054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19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7777" r="1683" b="4445"/>
          <a:stretch>
            <a:fillRect/>
          </a:stretch>
        </p:blipFill>
        <p:spPr bwMode="auto">
          <a:xfrm>
            <a:off x="7174532" y="2780928"/>
            <a:ext cx="3511851" cy="385266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Coastal Erosion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1012" y="795669"/>
            <a:ext cx="8763000" cy="321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Wave energy is focused on prominent points that jut out into deep water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attack the sides of points and form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sea caves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sea arches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and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sea stacks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by undercutting them</a:t>
            </a:r>
          </a:p>
        </p:txBody>
      </p:sp>
      <p:pic>
        <p:nvPicPr>
          <p:cNvPr id="16388" name="Picture 7" descr="f-p-vt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2743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751012" y="2895601"/>
            <a:ext cx="400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Sea stack with sea arch in it</a:t>
            </a:r>
          </a:p>
        </p:txBody>
      </p:sp>
      <p:pic>
        <p:nvPicPr>
          <p:cNvPr id="16390" name="Picture 9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3505201"/>
            <a:ext cx="360045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17411" name="Picture 4" descr="1204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"/>
          <a:stretch>
            <a:fillRect/>
          </a:stretch>
        </p:blipFill>
        <p:spPr>
          <a:xfrm>
            <a:off x="1209906" y="764704"/>
            <a:ext cx="9769014" cy="5001343"/>
          </a:xfrm>
        </p:spPr>
      </p:pic>
    </p:spTree>
    <p:extLst>
      <p:ext uri="{BB962C8B-B14F-4D97-AF65-F5344CB8AC3E}">
        <p14:creationId xmlns:p14="http://schemas.microsoft.com/office/powerpoint/2010/main" val="35792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18436" name="Picture 5" descr="dscn0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60" y="188640"/>
            <a:ext cx="8503096" cy="63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333</Words>
  <Application>Microsoft Office PowerPoint</Application>
  <PresentationFormat>Custom</PresentationFormat>
  <Paragraphs>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Century Gothic</vt:lpstr>
      <vt:lpstr>Blue atom design template</vt:lpstr>
      <vt:lpstr>Coastal Zones: Erosion</vt:lpstr>
      <vt:lpstr>Coastline Vs.  Shoreline </vt:lpstr>
      <vt:lpstr>Shaping of Shorelines</vt:lpstr>
      <vt:lpstr>Longshore Currents</vt:lpstr>
      <vt:lpstr>PowerPoint Presentation</vt:lpstr>
      <vt:lpstr>Coastal Erosion</vt:lpstr>
      <vt:lpstr>Coastal Erosion</vt:lpstr>
      <vt:lpstr>PowerPoint Presentation</vt:lpstr>
      <vt:lpstr>PowerPoint Presentation</vt:lpstr>
      <vt:lpstr>Shorelines Can Be Straightened by Erosion (Wave Energy)</vt:lpstr>
      <vt:lpstr>PowerPoint Presentation</vt:lpstr>
      <vt:lpstr>Erosional Shores-Features</vt:lpstr>
      <vt:lpstr>Erosional Shores</vt:lpstr>
      <vt:lpstr>PowerPoint Presentation</vt:lpstr>
      <vt:lpstr>The Coast: Deposition</vt:lpstr>
      <vt:lpstr>Depositional Shoreline Features</vt:lpstr>
      <vt:lpstr>PowerPoint Presentation</vt:lpstr>
      <vt:lpstr>PowerPoint Presentation</vt:lpstr>
      <vt:lpstr>Types of coasts</vt:lpstr>
      <vt:lpstr>Types of coasts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2014-11-12T12:27:11Z</dcterms:created>
  <dcterms:modified xsi:type="dcterms:W3CDTF">2015-11-24T13:05:55Z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