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5" r:id="rId18"/>
    <p:sldId id="384" r:id="rId19"/>
    <p:sldId id="386" r:id="rId20"/>
    <p:sldId id="387" r:id="rId21"/>
    <p:sldId id="388" r:id="rId22"/>
    <p:sldId id="389" r:id="rId23"/>
    <p:sldId id="390" r:id="rId24"/>
    <p:sldId id="397" r:id="rId25"/>
    <p:sldId id="391" r:id="rId26"/>
    <p:sldId id="393" r:id="rId27"/>
    <p:sldId id="394" r:id="rId28"/>
    <p:sldId id="395" r:id="rId29"/>
    <p:sldId id="39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1D8AA6D-2662-4508-9F74-9CE0A554D216}" type="datetime1">
              <a:rPr lang="en-US" altLang="en-US"/>
              <a:pPr/>
              <a:t>10/27/2015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E86D35-C487-4B69-94B9-8CC7C3E5B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3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bay.com/cd/biolumw/pyro1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anselm.edu/homepage/jpitocch/genbi101/34_06aOceanLife-L%20copy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zo.utexas.edu/faculty/sjasper/images/50.17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ed.com/talks/the_secret_life_of_plankton?utm_source=newsletter_weekly_2012-04-03&amp;utm_campaign=newsletter_weekly&amp;utm_medium=emai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6221" y="229780"/>
            <a:ext cx="9144000" cy="1641490"/>
          </a:xfrm>
        </p:spPr>
        <p:txBody>
          <a:bodyPr/>
          <a:lstStyle/>
          <a:p>
            <a:r>
              <a:rPr lang="en-CA" dirty="0" smtClean="0"/>
              <a:t>Marine Biomes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3" y="1527268"/>
            <a:ext cx="7674062" cy="50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Plankton: Functional Groups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507524"/>
            <a:ext cx="9905999" cy="50333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Phytoplankton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-autotrophic algae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-live near the surface…..why?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-diatoms, cyanobacteria, </a:t>
            </a:r>
            <a:r>
              <a:rPr lang="en-US" altLang="en-US" sz="2000" dirty="0" err="1"/>
              <a:t>dinoflagellites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Zooplankton</a:t>
            </a: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-small </a:t>
            </a:r>
            <a:r>
              <a:rPr lang="en-US" altLang="en-US" sz="2000" dirty="0" err="1"/>
              <a:t>crustations</a:t>
            </a:r>
            <a:r>
              <a:rPr lang="en-US" altLang="en-US" sz="2000" dirty="0"/>
              <a:t> or other animals that feed on other plankton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-include eggs and larvae of larger animals</a:t>
            </a:r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err="1" smtClean="0"/>
              <a:t>Bacterioplankton</a:t>
            </a: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sz="2000" dirty="0"/>
              <a:t>-bacteria </a:t>
            </a:r>
            <a:r>
              <a:rPr lang="en-US" altLang="en-US" sz="2000" dirty="0" smtClean="0"/>
              <a:t>re-mineralize </a:t>
            </a:r>
            <a:r>
              <a:rPr lang="en-US" altLang="en-US" sz="2000" dirty="0"/>
              <a:t>and decompose other plankton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AN </a:t>
            </a:r>
            <a:r>
              <a:rPr lang="en-US" altLang="en-US" sz="2000" dirty="0"/>
              <a:t>ENTIRE COMMUNITY OF PLANKTON!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pic>
        <p:nvPicPr>
          <p:cNvPr id="45060" name="Picture 4" descr="200px-Plank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44" y="4653005"/>
            <a:ext cx="2540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Phytoplankton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en-US" dirty="0"/>
              <a:t>There are 3 main types: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Diatoms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Dinoflagellates</a:t>
            </a:r>
            <a:endParaRPr lang="en-US" altLang="en-US" dirty="0"/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Coccolithophores</a:t>
            </a:r>
            <a:endParaRPr lang="en-US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5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10243" name="Picture 4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8600"/>
            <a:ext cx="8382000" cy="6307138"/>
          </a:xfrm>
          <a:noFill/>
        </p:spPr>
      </p:pic>
    </p:spTree>
    <p:extLst>
      <p:ext uri="{BB962C8B-B14F-4D97-AF65-F5344CB8AC3E}">
        <p14:creationId xmlns:p14="http://schemas.microsoft.com/office/powerpoint/2010/main" val="23362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1583724" y="84438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Diatom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309816" y="1136821"/>
            <a:ext cx="8464722" cy="5148649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n-US" altLang="en-US" sz="3000" dirty="0"/>
              <a:t>Are the most dominant and productive phytoplankton</a:t>
            </a:r>
          </a:p>
          <a:p>
            <a:pPr marL="609600" indent="-609600"/>
            <a:r>
              <a:rPr lang="en-US" altLang="en-US" sz="3000" dirty="0" smtClean="0"/>
              <a:t>Used </a:t>
            </a:r>
            <a:r>
              <a:rPr lang="en-US" altLang="en-US" sz="3000" dirty="0"/>
              <a:t>in silver polish, toothpaste, and for filtering beers, wines, and </a:t>
            </a:r>
            <a:r>
              <a:rPr lang="en-US" altLang="en-US" sz="3000" dirty="0" smtClean="0"/>
              <a:t>juices</a:t>
            </a:r>
          </a:p>
          <a:p>
            <a:pPr marL="609600" indent="-609600"/>
            <a:r>
              <a:rPr lang="en-US" altLang="en-US" sz="3000" dirty="0" smtClean="0"/>
              <a:t>There may be up to 100,000 different species of diatoms.</a:t>
            </a:r>
          </a:p>
          <a:p>
            <a:pPr marL="609600" indent="-609600"/>
            <a:r>
              <a:rPr lang="en-US" altLang="en-US" sz="3000" dirty="0" smtClean="0"/>
              <a:t>Each species requires certain ecological conditions in order to survive.</a:t>
            </a:r>
            <a:endParaRPr lang="en-US" altLang="en-US" sz="3000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  <p:graphicFrame>
        <p:nvGraphicFramePr>
          <p:cNvPr id="5158" name="Group 3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867275" y="4135394"/>
          <a:ext cx="4899025" cy="2090738"/>
        </p:xfrm>
        <a:graphic>
          <a:graphicData uri="http://schemas.openxmlformats.org/drawingml/2006/table">
            <a:tbl>
              <a:tblPr/>
              <a:tblGrid>
                <a:gridCol w="2449513"/>
                <a:gridCol w="244951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Chemical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Physical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Nutrients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Salinity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Temperature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4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28675" name="Picture 4" descr="sve76701_16_08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371600"/>
            <a:ext cx="7696200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7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32772" name="Picture 4" descr="radio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1"/>
            <a:ext cx="731520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How much Plankton is there?</a:t>
            </a:r>
            <a:br>
              <a:rPr lang="en-US" altLang="en-US" sz="4000"/>
            </a:br>
            <a:r>
              <a:rPr lang="en-US" altLang="en-US" sz="4000"/>
              <a:t>And where is it?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Varies horizontally, vertically, seasonally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Light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r>
              <a:rPr lang="en-US" altLang="en-US" sz="2000"/>
              <a:t>-“All plankton ecosystems are driven by the input of solar energy”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	-Geographic regions and seasons where light is abundant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	-Surface Waters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Nutrients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r>
              <a:rPr lang="en-US" altLang="en-US" sz="2000"/>
              <a:t>-ocean circulation and stratification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	-nutrients tend to be in deeper waters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Highest in Spring &amp; Fall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46085" name="Picture 5" descr="200px-Amphipodredk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581400"/>
            <a:ext cx="2762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399" y="304800"/>
            <a:ext cx="4439873" cy="643156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Dinoflagellates</a:t>
            </a:r>
            <a:endParaRPr lang="en-US" altLang="en-US" dirty="0" smtClean="0"/>
          </a:p>
        </p:txBody>
      </p:sp>
      <p:pic>
        <p:nvPicPr>
          <p:cNvPr id="19459" name="Picture 7" descr="dinoflagella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"/>
            <a:ext cx="1985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5340350" y="27543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pic>
        <p:nvPicPr>
          <p:cNvPr id="19461" name="Picture 10" descr="(c) Frank LLo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27813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5" descr="redt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46" y="3318295"/>
            <a:ext cx="5130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5158180" y="4380567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Red tide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2961" y="897672"/>
            <a:ext cx="771390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en-US" sz="2400" dirty="0"/>
              <a:t>Some </a:t>
            </a:r>
            <a:r>
              <a:rPr lang="en-US" altLang="en-US" sz="2400" dirty="0" err="1" smtClean="0"/>
              <a:t>Dinoflagellates</a:t>
            </a:r>
            <a:r>
              <a:rPr lang="en-US" altLang="en-US" sz="2400" dirty="0" smtClean="0"/>
              <a:t> cause “</a:t>
            </a:r>
            <a:r>
              <a:rPr lang="en-US" altLang="en-US" sz="2400" dirty="0" smtClean="0">
                <a:solidFill>
                  <a:srgbClr val="FF0000"/>
                </a:solidFill>
              </a:rPr>
              <a:t>red </a:t>
            </a:r>
            <a:r>
              <a:rPr lang="en-US" altLang="en-US" sz="2400" dirty="0">
                <a:solidFill>
                  <a:srgbClr val="FF0000"/>
                </a:solidFill>
              </a:rPr>
              <a:t>tide</a:t>
            </a:r>
            <a:r>
              <a:rPr lang="en-US" altLang="en-US" sz="2400" dirty="0"/>
              <a:t>” – they bloom so extensively that the water looks red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2400" dirty="0" smtClean="0"/>
              <a:t>Some </a:t>
            </a:r>
            <a:r>
              <a:rPr lang="en-US" altLang="en-US" sz="2400" dirty="0"/>
              <a:t>release a neurotoxin that is stored in certain shellfish and causes </a:t>
            </a:r>
            <a:r>
              <a:rPr lang="en-US" altLang="en-US" sz="2400" u="sng" dirty="0"/>
              <a:t>P</a:t>
            </a:r>
            <a:r>
              <a:rPr lang="en-US" altLang="en-US" sz="2400" dirty="0"/>
              <a:t>aralytic </a:t>
            </a:r>
            <a:r>
              <a:rPr lang="en-US" altLang="en-US" sz="2400" u="sng" dirty="0"/>
              <a:t>S</a:t>
            </a:r>
            <a:r>
              <a:rPr lang="en-US" altLang="en-US" sz="2400" dirty="0"/>
              <a:t>hellfish </a:t>
            </a:r>
            <a:r>
              <a:rPr lang="en-US" altLang="en-US" sz="2400" u="sng" dirty="0"/>
              <a:t>P</a:t>
            </a:r>
            <a:r>
              <a:rPr lang="en-US" altLang="en-US" sz="2400" dirty="0"/>
              <a:t>oisoning (PSP) in humans when shellfish are eaten</a:t>
            </a:r>
          </a:p>
        </p:txBody>
      </p:sp>
    </p:spTree>
    <p:extLst>
      <p:ext uri="{BB962C8B-B14F-4D97-AF65-F5344CB8AC3E}">
        <p14:creationId xmlns:p14="http://schemas.microsoft.com/office/powerpoint/2010/main" val="38448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 Tides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algae “bloom” of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dinoflagellites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47108" name="Picture 4" descr="red 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1"/>
            <a:ext cx="6172200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200px-Ceratium_hirundin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62426"/>
            <a:ext cx="3733800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200px-Diatoms_through_the_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37338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200px-Copepodk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3733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828800" y="2971800"/>
            <a:ext cx="3657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A Copepod</a:t>
            </a:r>
            <a:r>
              <a:rPr lang="en-US" altLang="en-US" dirty="0"/>
              <a:t>: the largest animal biomass on </a:t>
            </a:r>
            <a:r>
              <a:rPr lang="en-US" altLang="en-US" dirty="0" smtClean="0"/>
              <a:t>earth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 Brings </a:t>
            </a:r>
            <a:r>
              <a:rPr lang="en-US" altLang="en-US" dirty="0"/>
              <a:t>carbon to the deep sea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9400" y="2971801"/>
            <a:ext cx="365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Diatoms:</a:t>
            </a:r>
            <a:r>
              <a:rPr lang="en-US" altLang="en-US" dirty="0"/>
              <a:t> unicellular, eukaryotic algae. Cell wall made of silica, two symmetrical sides with a split between them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739713" y="4808839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A </a:t>
            </a:r>
            <a:r>
              <a:rPr lang="en-US" altLang="en-US" b="1" dirty="0" err="1" smtClean="0"/>
              <a:t>Dinoflagellite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885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Biomes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7668" y="1709159"/>
            <a:ext cx="5242132" cy="4845465"/>
          </a:xfrm>
        </p:spPr>
        <p:txBody>
          <a:bodyPr>
            <a:normAutofit fontScale="92500"/>
          </a:bodyPr>
          <a:lstStyle/>
          <a:p>
            <a:pPr marL="273050" indent="-273050"/>
            <a:r>
              <a:rPr lang="en-CA" altLang="en-US" dirty="0"/>
              <a:t>A biome is a major, geographically extensive </a:t>
            </a:r>
            <a:r>
              <a:rPr lang="en-CA" altLang="en-US" b="1" dirty="0"/>
              <a:t>ecosystem</a:t>
            </a:r>
            <a:r>
              <a:rPr lang="en-CA" altLang="en-US" dirty="0"/>
              <a:t>, structurally characterized by its dominant life forms.</a:t>
            </a:r>
          </a:p>
          <a:p>
            <a:pPr marL="273050" indent="-273050"/>
            <a:endParaRPr lang="en-CA" altLang="en-US" dirty="0"/>
          </a:p>
          <a:p>
            <a:pPr marL="273050" indent="-273050"/>
            <a:r>
              <a:rPr lang="en-CA" altLang="en-US" dirty="0"/>
              <a:t>Most of the oceans are considered part of a single biome, although areas with particularly unusual or unique physical characteristics or inhabitants may be considered as separate ecosystems within the biomes.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48" y="772978"/>
            <a:ext cx="4945714" cy="59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Benthic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47" y="1498979"/>
            <a:ext cx="9905999" cy="47370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Organisms resides primarily in or on the bottom of the ocean and don't swim or drift for extended periods of time.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burrow, crawl, </a:t>
            </a:r>
            <a:r>
              <a:rPr lang="en-US" dirty="0" smtClean="0"/>
              <a:t>walk </a:t>
            </a:r>
            <a:r>
              <a:rPr lang="en-US" dirty="0"/>
              <a:t>(motile) or are permanently affixed to the ocean bottom or each other.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Demersal</a:t>
            </a:r>
            <a:r>
              <a:rPr lang="en-US" dirty="0" smtClean="0">
                <a:solidFill>
                  <a:srgbClr val="FFFF00"/>
                </a:solidFill>
              </a:rPr>
              <a:t> organisms</a:t>
            </a:r>
            <a:r>
              <a:rPr lang="en-US" dirty="0" smtClean="0"/>
              <a:t>: flounder swimming </a:t>
            </a:r>
            <a:r>
              <a:rPr lang="en-US" dirty="0"/>
              <a:t>and </a:t>
            </a:r>
            <a:r>
              <a:rPr lang="en-US" dirty="0" smtClean="0"/>
              <a:t>rest on </a:t>
            </a:r>
            <a:r>
              <a:rPr lang="en-US" dirty="0"/>
              <a:t>the </a:t>
            </a:r>
            <a:r>
              <a:rPr lang="en-US" dirty="0" smtClean="0"/>
              <a:t>bottom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Epifauna</a:t>
            </a:r>
            <a:r>
              <a:rPr lang="en-US" dirty="0" smtClean="0"/>
              <a:t>: </a:t>
            </a:r>
            <a:r>
              <a:rPr lang="en-US" dirty="0"/>
              <a:t>live all of the time on the bottom of the ocean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Infauna</a:t>
            </a:r>
            <a:r>
              <a:rPr lang="en-US" dirty="0" smtClean="0"/>
              <a:t>: </a:t>
            </a:r>
            <a:r>
              <a:rPr lang="en-US" dirty="0"/>
              <a:t>live under or within the bottom of the ocean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10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29699" name="Picture 4" descr="sve76701_18_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33400"/>
            <a:ext cx="47752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Nekton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509" y="1489200"/>
            <a:ext cx="9905999" cy="47633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Cephalopods </a:t>
            </a:r>
            <a:r>
              <a:rPr lang="en-US" b="1" dirty="0"/>
              <a:t>(squids), fishes, marine mammals, sea turtles and marine </a:t>
            </a:r>
            <a:r>
              <a:rPr lang="en-US" b="1" dirty="0" smtClean="0"/>
              <a:t>birds</a:t>
            </a:r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are </a:t>
            </a:r>
            <a:r>
              <a:rPr lang="en-US" dirty="0" smtClean="0"/>
              <a:t>carnivores </a:t>
            </a:r>
            <a:r>
              <a:rPr lang="en-US" dirty="0"/>
              <a:t>or herbivores without natural predators.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Planktivorous</a:t>
            </a:r>
            <a:r>
              <a:rPr lang="en-US" dirty="0" smtClean="0">
                <a:solidFill>
                  <a:srgbClr val="FFFF00"/>
                </a:solidFill>
              </a:rPr>
              <a:t> nektons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are animals that feed directly on plankton such as baleen whales and some fish.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Herbivorous </a:t>
            </a:r>
            <a:r>
              <a:rPr lang="en-US" dirty="0">
                <a:solidFill>
                  <a:srgbClr val="FFFF00"/>
                </a:solidFill>
              </a:rPr>
              <a:t>nektons </a:t>
            </a:r>
            <a:r>
              <a:rPr lang="en-US" dirty="0"/>
              <a:t>are ones that feed on large seaweeds </a:t>
            </a:r>
            <a:r>
              <a:rPr lang="en-US" dirty="0" smtClean="0"/>
              <a:t>and </a:t>
            </a:r>
            <a:r>
              <a:rPr lang="en-US" dirty="0"/>
              <a:t>sea grasses (turtles and manatees).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Carnivorous </a:t>
            </a:r>
            <a:r>
              <a:rPr lang="en-US" dirty="0">
                <a:solidFill>
                  <a:srgbClr val="FFFF00"/>
                </a:solidFill>
              </a:rPr>
              <a:t>nekton </a:t>
            </a:r>
            <a:r>
              <a:rPr lang="en-US" dirty="0"/>
              <a:t>are the dominant carnivorous animals of the pelagic environment and generally these animals migrate great distances in search of food. </a:t>
            </a:r>
            <a:r>
              <a:rPr lang="en-US" dirty="0" smtClean="0"/>
              <a:t>Use </a:t>
            </a:r>
            <a:r>
              <a:rPr lang="en-US" dirty="0"/>
              <a:t>fins, jets of water, strong flippers, flukes and flippers to swim through the water.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8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30723" name="Picture 4" descr="sve76701_17_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8600"/>
            <a:ext cx="49911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4" y="1027906"/>
            <a:ext cx="8124653" cy="4896800"/>
          </a:xfrm>
        </p:spPr>
      </p:pic>
    </p:spTree>
    <p:extLst>
      <p:ext uri="{BB962C8B-B14F-4D97-AF65-F5344CB8AC3E}">
        <p14:creationId xmlns:p14="http://schemas.microsoft.com/office/powerpoint/2010/main" val="6007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anselm.edu/homepage/jpitocch/genbi101/34_06aOceanLife-L%20cop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47" y="618518"/>
            <a:ext cx="9621964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HABs:  Harmful Algal Blooms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Harmful algal blooms, sometimes referred to as “red tides</a:t>
            </a:r>
            <a:r>
              <a:rPr lang="en-CA" dirty="0" smtClean="0"/>
              <a:t>,” are </a:t>
            </a:r>
            <a:r>
              <a:rPr lang="en-CA" dirty="0"/>
              <a:t>mostly caused by single celled algae called </a:t>
            </a:r>
            <a:r>
              <a:rPr lang="en-CA" dirty="0" smtClean="0"/>
              <a:t>phytoplankton (not all are red, and not all red blooms are harmful!)</a:t>
            </a:r>
          </a:p>
          <a:p>
            <a:endParaRPr lang="en-CA" dirty="0" smtClean="0"/>
          </a:p>
          <a:p>
            <a:r>
              <a:rPr lang="en-CA" dirty="0" smtClean="0"/>
              <a:t>Harmful </a:t>
            </a:r>
            <a:r>
              <a:rPr lang="en-CA" dirty="0"/>
              <a:t>algae are a small subset of species </a:t>
            </a:r>
            <a:r>
              <a:rPr lang="en-CA" dirty="0" smtClean="0"/>
              <a:t>that negatively </a:t>
            </a:r>
            <a:r>
              <a:rPr lang="en-CA" dirty="0"/>
              <a:t>affect human, animal, and ecosystem health </a:t>
            </a:r>
            <a:r>
              <a:rPr lang="en-CA" dirty="0" smtClean="0"/>
              <a:t>and coastal </a:t>
            </a:r>
            <a:r>
              <a:rPr lang="en-CA" dirty="0"/>
              <a:t>resources through the production of </a:t>
            </a:r>
            <a:r>
              <a:rPr lang="en-CA" dirty="0" smtClean="0"/>
              <a:t>potent chemical toxins </a:t>
            </a:r>
            <a:r>
              <a:rPr lang="en-CA" dirty="0"/>
              <a:t>(algal toxins) or the build up of excess biomass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Impacts of HABs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16908"/>
            <a:ext cx="10233800" cy="476005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Human Health Impacts:</a:t>
            </a:r>
          </a:p>
          <a:p>
            <a:pPr lvl="1"/>
            <a:r>
              <a:rPr lang="en-CA" dirty="0"/>
              <a:t>Effects </a:t>
            </a:r>
            <a:r>
              <a:rPr lang="en-CA" dirty="0" smtClean="0"/>
              <a:t>can </a:t>
            </a:r>
            <a:r>
              <a:rPr lang="en-CA" dirty="0"/>
              <a:t>range from neurological impairment to </a:t>
            </a:r>
            <a:r>
              <a:rPr lang="en-CA" dirty="0" smtClean="0"/>
              <a:t>gastrointestinal distress </a:t>
            </a:r>
            <a:r>
              <a:rPr lang="en-CA" dirty="0"/>
              <a:t>to respiratory irritation, in some </a:t>
            </a:r>
            <a:r>
              <a:rPr lang="en-CA" dirty="0" smtClean="0"/>
              <a:t>cases resulting </a:t>
            </a:r>
            <a:r>
              <a:rPr lang="en-CA" dirty="0"/>
              <a:t>in severe illness and even death. </a:t>
            </a:r>
            <a:endParaRPr lang="en-CA" dirty="0" smtClean="0"/>
          </a:p>
          <a:p>
            <a:r>
              <a:rPr lang="en-CA" dirty="0" smtClean="0"/>
              <a:t>Animal Health Impacts:  </a:t>
            </a:r>
          </a:p>
          <a:p>
            <a:pPr lvl="1"/>
            <a:r>
              <a:rPr lang="en-CA" dirty="0" smtClean="0"/>
              <a:t>Massive fish kills are most common.  Algal toxins have also been associated with deaths of whales, manatees, sea lions, dolphins, sea turtles, birds and invertebrates.</a:t>
            </a:r>
          </a:p>
          <a:p>
            <a:r>
              <a:rPr lang="en-CA" dirty="0" smtClean="0"/>
              <a:t>Environmental Impacts:</a:t>
            </a:r>
          </a:p>
          <a:p>
            <a:pPr lvl="1"/>
            <a:r>
              <a:rPr lang="en-CA" dirty="0" smtClean="0"/>
              <a:t>Degrades ecosystem health </a:t>
            </a:r>
            <a:r>
              <a:rPr lang="en-CA" dirty="0"/>
              <a:t>by forming large and dense blooms. These </a:t>
            </a:r>
            <a:r>
              <a:rPr lang="en-CA" dirty="0" smtClean="0"/>
              <a:t>blooms alter </a:t>
            </a:r>
            <a:r>
              <a:rPr lang="en-CA" dirty="0"/>
              <a:t>habitat quality through overgrowth, shading, </a:t>
            </a:r>
            <a:r>
              <a:rPr lang="en-CA" dirty="0" smtClean="0"/>
              <a:t>oxygen depletion</a:t>
            </a:r>
            <a:r>
              <a:rPr lang="en-CA" dirty="0"/>
              <a:t>, or accumulation on </a:t>
            </a:r>
            <a:r>
              <a:rPr lang="en-CA" dirty="0" smtClean="0"/>
              <a:t>beaches.</a:t>
            </a:r>
          </a:p>
          <a:p>
            <a:r>
              <a:rPr lang="en-CA" dirty="0" smtClean="0"/>
              <a:t>Socioeconomic Impacts:</a:t>
            </a:r>
          </a:p>
          <a:p>
            <a:pPr lvl="1"/>
            <a:r>
              <a:rPr lang="en-CA" dirty="0" smtClean="0"/>
              <a:t>Can be very costly!  Just </a:t>
            </a:r>
            <a:r>
              <a:rPr lang="en-CA" dirty="0"/>
              <a:t>one major HAB event can cost local </a:t>
            </a:r>
            <a:r>
              <a:rPr lang="en-CA" dirty="0" smtClean="0"/>
              <a:t>coastal economies </a:t>
            </a:r>
            <a:r>
              <a:rPr lang="en-CA" dirty="0"/>
              <a:t>tens of millions of dollars, translating to </a:t>
            </a:r>
            <a:r>
              <a:rPr lang="en-CA" dirty="0" smtClean="0"/>
              <a:t>a much </a:t>
            </a:r>
            <a:r>
              <a:rPr lang="en-CA" dirty="0"/>
              <a:t>larger nationwide impact.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Algal Explosion!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will be playing the role of either a fish or an algae.</a:t>
            </a:r>
          </a:p>
          <a:p>
            <a:r>
              <a:rPr lang="en-CA" b="1" dirty="0" smtClean="0"/>
              <a:t>Algae:</a:t>
            </a:r>
            <a:r>
              <a:rPr lang="en-CA" dirty="0" smtClean="0"/>
              <a:t>  You are trying to make it to the other side of the room without being “eaten” (tagged)</a:t>
            </a:r>
          </a:p>
          <a:p>
            <a:r>
              <a:rPr lang="en-CA" b="1" dirty="0" smtClean="0"/>
              <a:t>Fish:</a:t>
            </a:r>
            <a:r>
              <a:rPr lang="en-CA" dirty="0" smtClean="0"/>
              <a:t>  You are trying to “eat” (tag) ONE piece of food.</a:t>
            </a:r>
          </a:p>
          <a:p>
            <a:r>
              <a:rPr lang="en-CA" dirty="0" smtClean="0"/>
              <a:t>If an algae gets eaten, they will show their token to the fish.</a:t>
            </a:r>
          </a:p>
          <a:p>
            <a:pPr lvl="1"/>
            <a:r>
              <a:rPr lang="en-CA" dirty="0" smtClean="0"/>
              <a:t>If the token has an X the algae is toxic.  The fish dies and both players become algae in the next round.</a:t>
            </a:r>
          </a:p>
          <a:p>
            <a:pPr lvl="1"/>
            <a:r>
              <a:rPr lang="en-CA" dirty="0" smtClean="0"/>
              <a:t>If the token does not have an X the algae becomes a fish in the next round.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6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Algal Explosion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6740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Explain what happen to the fish population that caught algae with X tokens?  What happened to the algae?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Describe some long term effects of this (Think about the various impacts; human, animal, environmental, socioeconomic!)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If plankton are so important to the ocean, why can algal blooms be so detrimental?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One of the biggest concerns is the lack of oxygen.  Describe how algal blooms cause this and why this is a big issue for fish (fish don’t need oxygen… do they?)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98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 idx="4294967295"/>
          </p:nvPr>
        </p:nvSpPr>
        <p:spPr>
          <a:xfrm>
            <a:off x="1177005" y="299103"/>
            <a:ext cx="8253813" cy="857250"/>
          </a:xfrm>
        </p:spPr>
        <p:txBody>
          <a:bodyPr vert="horz" lIns="0" tIns="45720" rIns="0" bIns="0" rtlCol="0" anchor="b">
            <a:normAutofit/>
          </a:bodyPr>
          <a:lstStyle/>
          <a:p>
            <a:r>
              <a:rPr lang="en-CA" altLang="en-US" dirty="0"/>
              <a:t>World Oceans</a:t>
            </a:r>
          </a:p>
        </p:txBody>
      </p:sp>
      <p:pic>
        <p:nvPicPr>
          <p:cNvPr id="215043" name="Picture 6" descr="C:\Users\Lucu\Pictures\World_ocean_map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912" y="399043"/>
            <a:ext cx="5832648" cy="5834099"/>
          </a:xfrm>
          <a:noFill/>
        </p:spPr>
      </p:pic>
    </p:spTree>
    <p:extLst>
      <p:ext uri="{BB962C8B-B14F-4D97-AF65-F5344CB8AC3E}">
        <p14:creationId xmlns:p14="http://schemas.microsoft.com/office/powerpoint/2010/main" val="39056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zo.utexas.edu/faculty/sjasper/images/50.17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09562"/>
            <a:ext cx="9115426" cy="62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2" descr="16_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35" y="168067"/>
            <a:ext cx="4428913" cy="534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EoO_10e_Figure_12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0" y="168067"/>
            <a:ext cx="6659624" cy="61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961768" y="1441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Classification of Marine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79158" y="1396313"/>
            <a:ext cx="5105400" cy="198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u="sng" dirty="0">
                <a:solidFill>
                  <a:srgbClr val="FFFF00"/>
                </a:solidFill>
              </a:rPr>
              <a:t>Plankton</a:t>
            </a:r>
            <a:r>
              <a:rPr lang="en-US" alt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u="sng" dirty="0"/>
              <a:t>(floaters) [P]</a:t>
            </a:r>
          </a:p>
          <a:p>
            <a:pPr eaLnBrk="1" hangingPunct="1">
              <a:defRPr/>
            </a:pPr>
            <a:r>
              <a:rPr lang="en-US" altLang="en-US" sz="2800" u="sng" dirty="0">
                <a:solidFill>
                  <a:srgbClr val="FFFF00"/>
                </a:solidFill>
              </a:rPr>
              <a:t>Nekton</a:t>
            </a:r>
            <a:r>
              <a:rPr lang="en-US" altLang="en-US" sz="2800" u="sng" dirty="0"/>
              <a:t> (swimmers)[N]</a:t>
            </a:r>
          </a:p>
          <a:p>
            <a:pPr eaLnBrk="1" hangingPunct="1">
              <a:defRPr/>
            </a:pPr>
            <a:r>
              <a:rPr lang="en-US" altLang="en-US" sz="2800" u="sng" dirty="0">
                <a:solidFill>
                  <a:srgbClr val="FFFF00"/>
                </a:solidFill>
              </a:rPr>
              <a:t>Benthos </a:t>
            </a:r>
            <a:r>
              <a:rPr lang="en-US" altLang="en-US" sz="2800" u="sng" dirty="0"/>
              <a:t>(bottom dwellers)[B]</a:t>
            </a:r>
          </a:p>
          <a:p>
            <a:pPr eaLnBrk="1" hangingPunct="1">
              <a:defRPr/>
            </a:pPr>
            <a:endParaRPr lang="en-US" altLang="en-US" sz="2800" u="sng" dirty="0"/>
          </a:p>
        </p:txBody>
      </p:sp>
      <p:pic>
        <p:nvPicPr>
          <p:cNvPr id="26628" name="Picture 6" descr="sve76701_16_0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92" y="144163"/>
            <a:ext cx="36703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sve76701_17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7" y="2969741"/>
            <a:ext cx="2911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sve76701_18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39" y="2969741"/>
            <a:ext cx="2805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9" y="11113"/>
            <a:ext cx="8797925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1414" y="-172995"/>
            <a:ext cx="9905998" cy="1478570"/>
          </a:xfrm>
        </p:spPr>
        <p:txBody>
          <a:bodyPr/>
          <a:lstStyle/>
          <a:p>
            <a:pPr algn="l"/>
            <a:r>
              <a:rPr lang="en-US" altLang="en-US" dirty="0"/>
              <a:t>Plankton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1413" y="1087396"/>
            <a:ext cx="9905999" cy="560996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Greek for “drifters”</a:t>
            </a:r>
          </a:p>
          <a:p>
            <a:r>
              <a:rPr lang="en-US" altLang="en-US" dirty="0" smtClean="0"/>
              <a:t>Plankton </a:t>
            </a:r>
            <a:r>
              <a:rPr lang="en-US" altLang="en-US" dirty="0"/>
              <a:t>is all plants or animals that drift with the ocean currents as inhabitant of the open waters of the ocean or sea</a:t>
            </a:r>
          </a:p>
          <a:p>
            <a:r>
              <a:rPr lang="en-US" dirty="0"/>
              <a:t>limited ability to move and can migrate vertically through the water from day to night.</a:t>
            </a:r>
            <a:endParaRPr lang="en-US" altLang="en-US" dirty="0" smtClean="0"/>
          </a:p>
          <a:p>
            <a:r>
              <a:rPr lang="en-US" altLang="en-US" dirty="0" smtClean="0"/>
              <a:t>Very diverse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>
                <a:hlinkClick r:id="rId2"/>
              </a:rPr>
              <a:t>http://</a:t>
            </a:r>
            <a:r>
              <a:rPr lang="en-US" altLang="en-US" dirty="0" smtClean="0">
                <a:hlinkClick r:id="rId2"/>
              </a:rPr>
              <a:t>www.ted.com/talks/the_secret_life_of_plankton?utm_source=newsletter_weekly_2012-04-03&amp;utm_campaign=newsletter_weekly&amp;utm_medium=email</a:t>
            </a:r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41990" name="Picture 6" descr="Sheldon J Plank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95" y="2666829"/>
            <a:ext cx="33528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Importance of Plankton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44686"/>
            <a:ext cx="9905999" cy="40606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Plankton is very important as it occupies the first two or three links in the marine food chains.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Zooplankton are the animal members </a:t>
            </a:r>
            <a:r>
              <a:rPr lang="en-US" dirty="0"/>
              <a:t>of the </a:t>
            </a:r>
            <a:r>
              <a:rPr lang="en-US" dirty="0" smtClean="0"/>
              <a:t>plankton ranging in size from bacteria size to 15 m jellyfish.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Phytoplankton </a:t>
            </a:r>
            <a:r>
              <a:rPr lang="en-US" dirty="0"/>
              <a:t>are plant plankton and are the trees of the ocean. </a:t>
            </a:r>
          </a:p>
          <a:p>
            <a:pPr lvl="1"/>
            <a:r>
              <a:rPr lang="en-US" dirty="0"/>
              <a:t>They float near the surface to make the most of the sunlight for photosynthesis. </a:t>
            </a:r>
          </a:p>
          <a:p>
            <a:pPr lvl="1"/>
            <a:r>
              <a:rPr lang="en-US" dirty="0"/>
              <a:t>Their small size slows sinking, </a:t>
            </a:r>
          </a:p>
          <a:p>
            <a:pPr lvl="1"/>
            <a:r>
              <a:rPr lang="en-US" dirty="0"/>
              <a:t>Structure and shape slows sinking rate</a:t>
            </a:r>
          </a:p>
          <a:p>
            <a:pPr lvl="1"/>
            <a:r>
              <a:rPr lang="en-US" dirty="0"/>
              <a:t>Density decrease by storing droplets of oil in the cytoplasm. 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8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TMP_CHAPTER\16_01.JPG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441</TotalTime>
  <Words>997</Words>
  <Application>Microsoft Office PowerPoint</Application>
  <PresentationFormat>Widescreen</PresentationFormat>
  <Paragraphs>134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Times</vt:lpstr>
      <vt:lpstr>Wingdings</vt:lpstr>
      <vt:lpstr>Depth</vt:lpstr>
      <vt:lpstr>Marine Biomes</vt:lpstr>
      <vt:lpstr>Biomes</vt:lpstr>
      <vt:lpstr>World Oceans</vt:lpstr>
      <vt:lpstr>PowerPoint Presentation</vt:lpstr>
      <vt:lpstr>PowerPoint Presentation</vt:lpstr>
      <vt:lpstr>Classification of Marine Organisms</vt:lpstr>
      <vt:lpstr>PowerPoint Presentation</vt:lpstr>
      <vt:lpstr>Plankton</vt:lpstr>
      <vt:lpstr>Importance of Plankton</vt:lpstr>
      <vt:lpstr>Plankton: Functional Groups</vt:lpstr>
      <vt:lpstr>Types of Phytoplankton</vt:lpstr>
      <vt:lpstr>PowerPoint Presentation</vt:lpstr>
      <vt:lpstr>Diatom</vt:lpstr>
      <vt:lpstr>PowerPoint Presentation</vt:lpstr>
      <vt:lpstr>PowerPoint Presentation</vt:lpstr>
      <vt:lpstr>How much Plankton is there? And where is it?</vt:lpstr>
      <vt:lpstr>Dinoflagellates</vt:lpstr>
      <vt:lpstr>Red Tides</vt:lpstr>
      <vt:lpstr>PowerPoint Presentation</vt:lpstr>
      <vt:lpstr>Benthic</vt:lpstr>
      <vt:lpstr>PowerPoint Presentation</vt:lpstr>
      <vt:lpstr>Nekton</vt:lpstr>
      <vt:lpstr>PowerPoint Presentation</vt:lpstr>
      <vt:lpstr>PowerPoint Presentation</vt:lpstr>
      <vt:lpstr>PowerPoint Presentation</vt:lpstr>
      <vt:lpstr>HABs:  Harmful Algal Blooms</vt:lpstr>
      <vt:lpstr>Impacts of HABs</vt:lpstr>
      <vt:lpstr>Algal Explosion!</vt:lpstr>
      <vt:lpstr>Algal Explosion Questions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31</cp:revision>
  <dcterms:created xsi:type="dcterms:W3CDTF">2014-09-23T11:43:17Z</dcterms:created>
  <dcterms:modified xsi:type="dcterms:W3CDTF">2015-10-27T18:33:17Z</dcterms:modified>
</cp:coreProperties>
</file>