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95" r:id="rId2"/>
    <p:sldId id="365" r:id="rId3"/>
    <p:sldId id="364" r:id="rId4"/>
    <p:sldId id="366" r:id="rId5"/>
    <p:sldId id="368" r:id="rId6"/>
    <p:sldId id="369" r:id="rId7"/>
    <p:sldId id="370" r:id="rId8"/>
    <p:sldId id="373" r:id="rId9"/>
    <p:sldId id="374" r:id="rId10"/>
    <p:sldId id="346" r:id="rId11"/>
    <p:sldId id="375" r:id="rId12"/>
    <p:sldId id="376" r:id="rId13"/>
    <p:sldId id="377" r:id="rId14"/>
    <p:sldId id="336" r:id="rId15"/>
    <p:sldId id="379" r:id="rId16"/>
    <p:sldId id="337" r:id="rId17"/>
    <p:sldId id="338" r:id="rId18"/>
    <p:sldId id="339" r:id="rId19"/>
    <p:sldId id="367" r:id="rId20"/>
    <p:sldId id="395" r:id="rId21"/>
    <p:sldId id="396" r:id="rId22"/>
    <p:sldId id="392" r:id="rId23"/>
    <p:sldId id="393" r:id="rId24"/>
    <p:sldId id="394" r:id="rId25"/>
    <p:sldId id="397" r:id="rId26"/>
    <p:sldId id="380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41" r:id="rId36"/>
    <p:sldId id="343" r:id="rId37"/>
    <p:sldId id="34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28/10/2015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4CFDD9-39A0-47E7-8B33-4C79DC559035}" type="slidenum">
              <a:rPr lang="en-CA" altLang="en-US" smtClean="0"/>
              <a:pPr/>
              <a:t>9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96158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0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A663A9-AE88-464F-8238-ABD5A545407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1331AC-7019-4B3F-9E62-68306B72F7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9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6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mtClean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CB71A6-9B58-46F0-85F1-F97AFAC32FB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EF20D90-D296-4654-8FDB-056DF736C95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9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6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6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D8AA6D-2662-4508-9F74-9CE0A554D216}" type="datetime1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2011 Pearson Education,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E86D35-C487-4B69-94B9-8CC7C3E5B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3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4817-863F-41EB-AB90-ED567A92F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43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images.google.ca/imgres?imgurl=www.bunaken.fsnet.co.uk/gy-seahorse-01.jpg&amp;imgrefurl=http://www.bunaken.fsnet.co.uk/sss-gy-seahorse-01.htm&amp;h=550&amp;w=326&amp;prev=/images?q%3Dseahorse%26svnum%3D10%26hl%3Den%26lr%3D%26ie%3DUTF-8%26oe%3DUTF-8%26sa%3DG" TargetMode="External"/><Relationship Id="rId7" Type="http://schemas.openxmlformats.org/officeDocument/2006/relationships/hyperlink" Target="http://images.google.ca/imgres?imgurl=www.wsg.washington.edu/story/storyimages/jellyfish.gif&amp;imgrefurl=http://www.wsg.washington.edu/story/storyarchives/blinks.html&amp;h=293&amp;w=360&amp;prev=/images?q%3Djellyfish%26svnum%3D10%26hl%3Den%26lr%3D%26ie%3DUTF-8%26oe%3DUTF-8%26sa%3DG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images.google.ca/imgres?imgurl=paulmaple.co.uk/gallery/images/seaweed.jpg&amp;imgrefurl=http://paulmaple.co.uk/gallery/texture.htm&amp;h=242&amp;w=360&amp;prev=/images?q%3Dseaweed%26svnum%3D10%26hl%3Den%26lr%3D%26ie%3DUTF-8%26oe%3DUTF-8%26sa%3DG" TargetMode="External"/><Relationship Id="rId5" Type="http://schemas.openxmlformats.org/officeDocument/2006/relationships/hyperlink" Target="http://images.google.ca/imgres?imgurl=www.womensministries.org/images/starfish.jpg&amp;imgrefurl=http://www.womensministries.org/supportgroups.html&amp;h=145&amp;w=145&amp;prev=/images?q%3Dstarfish%26svnum%3D10%26hl%3Den%26lr%3D%26ie%3DUTF-8%26oe%3DUTF-8%26sa%3DG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images.google.ca/imgres?imgurl=www.footartworks.com.au/images/23.35.jpg&amp;imgrefurl=http://www.footartworks.com.au/image.pages/23.35.html&amp;h=376&amp;w=519&amp;prev=/images?q%3Dsea%2Blion%26svnum%3D10%26hl%3Den%26lr%3D%26ie%3DUTF-8%26oe%3DUTF-8%26sa%3D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pecies.asu.edu/Top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6/68/Carl_von_Linn%C3%A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8BmgPcZ_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21924" y="518966"/>
            <a:ext cx="9144000" cy="1641490"/>
          </a:xfrm>
        </p:spPr>
        <p:txBody>
          <a:bodyPr/>
          <a:lstStyle/>
          <a:p>
            <a:r>
              <a:rPr lang="en-CA" dirty="0" smtClean="0"/>
              <a:t>Classification of Life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8" y="2042662"/>
            <a:ext cx="8114898" cy="40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34147" name="Picture 3" descr="04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83336"/>
            <a:ext cx="91059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122420" y="4648200"/>
            <a:ext cx="24432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Is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Tricky…</a:t>
            </a:r>
          </a:p>
        </p:txBody>
      </p:sp>
    </p:spTree>
    <p:extLst>
      <p:ext uri="{BB962C8B-B14F-4D97-AF65-F5344CB8AC3E}">
        <p14:creationId xmlns:p14="http://schemas.microsoft.com/office/powerpoint/2010/main" val="17050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Black%20Bear%20485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1"/>
            <a:ext cx="30178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7" descr="© WWF / Kevin SCHAFER | Polar bear&#10;(Ursus maritimus)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383" y="820569"/>
            <a:ext cx="30480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uffgrizz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74" y="2938980"/>
            <a:ext cx="47434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708" y="152401"/>
            <a:ext cx="10089292" cy="6467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>
                <a:solidFill>
                  <a:srgbClr val="FF6600"/>
                </a:solidFill>
              </a:rPr>
              <a:t>Advantage 1: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Binomial Nomenclature indicates similarities between organisms.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Example: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Genus: </a:t>
            </a:r>
            <a:r>
              <a:rPr lang="en-US" altLang="en-US" sz="2400" i="1" dirty="0" err="1">
                <a:solidFill>
                  <a:schemeClr val="tx1"/>
                </a:solidFill>
              </a:rPr>
              <a:t>Ursus</a:t>
            </a:r>
            <a:r>
              <a:rPr lang="en-US" altLang="en-US" sz="2400" i="1" dirty="0">
                <a:solidFill>
                  <a:schemeClr val="tx1"/>
                </a:solidFill>
              </a:rPr>
              <a:t>, </a:t>
            </a:r>
            <a:r>
              <a:rPr lang="en-US" altLang="en-US" sz="2400" dirty="0">
                <a:solidFill>
                  <a:schemeClr val="tx1"/>
                </a:solidFill>
              </a:rPr>
              <a:t>meaning bear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FF6600"/>
                </a:solidFill>
              </a:rPr>
              <a:t>								U. </a:t>
            </a:r>
            <a:r>
              <a:rPr lang="en-US" altLang="en-US" sz="2400" i="1" dirty="0" err="1">
                <a:solidFill>
                  <a:srgbClr val="FF6600"/>
                </a:solidFill>
              </a:rPr>
              <a:t>maritimus</a:t>
            </a:r>
            <a:endParaRPr lang="en-US" altLang="en-US" sz="2400" i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FFC9A5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>
                <a:solidFill>
                  <a:srgbClr val="FF6600"/>
                </a:solidFill>
              </a:rPr>
              <a:t>U</a:t>
            </a:r>
            <a:r>
              <a:rPr lang="en-US" altLang="en-US" sz="2400" i="1" dirty="0">
                <a:solidFill>
                  <a:srgbClr val="FF6600"/>
                </a:solidFill>
              </a:rPr>
              <a:t>. </a:t>
            </a:r>
            <a:r>
              <a:rPr lang="en-US" altLang="en-US" sz="2400" i="1" dirty="0" err="1">
                <a:solidFill>
                  <a:srgbClr val="FF6600"/>
                </a:solidFill>
              </a:rPr>
              <a:t>americanus</a:t>
            </a:r>
            <a:endParaRPr lang="en-US" altLang="en-US" sz="2400" i="1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FF6600"/>
                </a:solidFill>
              </a:rPr>
              <a:t>							U. </a:t>
            </a:r>
            <a:r>
              <a:rPr lang="en-US" altLang="en-US" sz="2400" i="1" dirty="0" err="1">
                <a:solidFill>
                  <a:srgbClr val="FF6600"/>
                </a:solidFill>
              </a:rPr>
              <a:t>horribilis</a:t>
            </a:r>
            <a:endParaRPr lang="en-US" alt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1"/>
            <a:ext cx="8305800" cy="5821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400" i="1" dirty="0" smtClean="0">
              <a:solidFill>
                <a:srgbClr val="FF66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 err="1" smtClean="0">
                <a:solidFill>
                  <a:srgbClr val="FF6600"/>
                </a:solidFill>
              </a:rPr>
              <a:t>Ailuropoda</a:t>
            </a:r>
            <a:r>
              <a:rPr lang="en-US" altLang="en-US" sz="2400" i="1" dirty="0" smtClean="0">
                <a:solidFill>
                  <a:srgbClr val="FF6600"/>
                </a:solidFill>
              </a:rPr>
              <a:t> </a:t>
            </a:r>
            <a:r>
              <a:rPr lang="en-US" altLang="en-US" sz="2400" i="1" dirty="0" err="1">
                <a:solidFill>
                  <a:srgbClr val="FF6600"/>
                </a:solidFill>
              </a:rPr>
              <a:t>melanoleuca</a:t>
            </a:r>
            <a:r>
              <a:rPr lang="en-US" altLang="en-US" dirty="0"/>
              <a:t> </a:t>
            </a:r>
            <a:r>
              <a:rPr lang="en-US" altLang="en-US" sz="2400" i="1" dirty="0">
                <a:solidFill>
                  <a:srgbClr val="FF6600"/>
                </a:solidFill>
              </a:rPr>
              <a:t>		</a:t>
            </a:r>
            <a:r>
              <a:rPr lang="en-US" altLang="en-US" sz="2400" i="1" dirty="0" err="1">
                <a:solidFill>
                  <a:srgbClr val="FF6600"/>
                </a:solidFill>
              </a:rPr>
              <a:t>Phascolarctus</a:t>
            </a:r>
            <a:r>
              <a:rPr lang="en-US" altLang="en-US" sz="2400" i="1" dirty="0">
                <a:solidFill>
                  <a:srgbClr val="FF6600"/>
                </a:solidFill>
              </a:rPr>
              <a:t> </a:t>
            </a:r>
            <a:r>
              <a:rPr lang="en-US" altLang="en-US" sz="2400" i="1" dirty="0" err="1">
                <a:solidFill>
                  <a:srgbClr val="FF6600"/>
                </a:solidFill>
              </a:rPr>
              <a:t>cinereus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22532" name="Picture 5" descr="112952dpand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865" y="1417638"/>
            <a:ext cx="44958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9" descr="Koal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1447800"/>
            <a:ext cx="3584575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09800" y="4038601"/>
            <a:ext cx="7391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Fooled you…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FF00"/>
                </a:solidFill>
              </a:rPr>
              <a:t>not bears at all…</a:t>
            </a:r>
          </a:p>
        </p:txBody>
      </p:sp>
    </p:spTree>
    <p:extLst>
      <p:ext uri="{BB962C8B-B14F-4D97-AF65-F5344CB8AC3E}">
        <p14:creationId xmlns:p14="http://schemas.microsoft.com/office/powerpoint/2010/main" val="13039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8600"/>
            <a:ext cx="7772400" cy="6096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CA" sz="4400" dirty="0">
                <a:solidFill>
                  <a:schemeClr val="tx1"/>
                </a:solidFill>
              </a:rPr>
              <a:t>Some organisms were named a long time ago.  Since then more information has been gained and now we realize they were not named correctly.  </a:t>
            </a:r>
            <a:endParaRPr lang="en-CA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CA" sz="4400" dirty="0" smtClean="0">
                <a:solidFill>
                  <a:schemeClr val="tx1"/>
                </a:solidFill>
              </a:rPr>
              <a:t>Ex:  </a:t>
            </a:r>
            <a:r>
              <a:rPr lang="en-CA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Seahorse</a:t>
            </a:r>
            <a:endParaRPr lang="en-US" sz="4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5" name="Picture 5" descr="gy-seahorse-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105400"/>
            <a:ext cx="8794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starfis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jellyfish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2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816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3" descr="seawee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816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609600" y="122237"/>
            <a:ext cx="10515600" cy="1325563"/>
          </a:xfrm>
        </p:spPr>
        <p:txBody>
          <a:bodyPr/>
          <a:lstStyle/>
          <a:p>
            <a:r>
              <a:rPr lang="en-US" altLang="en-US" u="sng" dirty="0"/>
              <a:t>Classification of Life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28800" y="1447800"/>
            <a:ext cx="4038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</a:rPr>
              <a:t>Three domains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 err="1"/>
              <a:t>Archaea</a:t>
            </a:r>
            <a:endParaRPr lang="en-US" altLang="en-US" u="sng" dirty="0"/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Bacteria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 err="1"/>
              <a:t>Eukarya</a:t>
            </a:r>
            <a:endParaRPr lang="en-US" altLang="en-US" u="sng" dirty="0"/>
          </a:p>
          <a:p>
            <a:endParaRPr lang="en-US" altLang="en-US" dirty="0"/>
          </a:p>
        </p:txBody>
      </p:sp>
      <p:pic>
        <p:nvPicPr>
          <p:cNvPr id="15365" name="Picture 5" descr="EoO_10e_Figure_12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1219200"/>
            <a:ext cx="4238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1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429001"/>
            <a:ext cx="4422775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3211" y="266400"/>
            <a:ext cx="1044557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Three Kingdom Classification System</a:t>
            </a:r>
            <a:endParaRPr lang="en-CA" altLang="en-US" dirty="0" smtClean="0"/>
          </a:p>
        </p:txBody>
      </p:sp>
      <p:pic>
        <p:nvPicPr>
          <p:cNvPr id="48131" name="Picture 4" descr="tree of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325" y="1600201"/>
            <a:ext cx="77533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5704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FIG15_00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304800"/>
            <a:ext cx="5121275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04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70025"/>
            <a:ext cx="9105900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7881" y="1815921"/>
            <a:ext cx="4648200" cy="4280079"/>
          </a:xfrm>
          <a:noFill/>
          <a:ln/>
        </p:spPr>
        <p:txBody>
          <a:bodyPr/>
          <a:lstStyle/>
          <a:p>
            <a:r>
              <a:rPr lang="en-US" altLang="en-US" dirty="0"/>
              <a:t>The Bacteria and </a:t>
            </a:r>
            <a:r>
              <a:rPr lang="en-US" altLang="en-US" dirty="0" err="1"/>
              <a:t>Archaea</a:t>
            </a:r>
            <a:r>
              <a:rPr lang="en-US" altLang="en-US" dirty="0"/>
              <a:t> contain single-celled organisms without nuclei or organelles; they are called </a:t>
            </a:r>
            <a:r>
              <a:rPr lang="en-US" altLang="en-US" b="1" dirty="0"/>
              <a:t>prokaryotes.</a:t>
            </a:r>
            <a:r>
              <a:rPr lang="en-US" altLang="en-US" dirty="0"/>
              <a:t> </a:t>
            </a:r>
            <a:endParaRPr lang="en-US" altLang="en-US" dirty="0" smtClean="0"/>
          </a:p>
        </p:txBody>
      </p:sp>
      <p:pic>
        <p:nvPicPr>
          <p:cNvPr id="62469" name="Picture 5" descr="EoO_10e_Figure_12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762000"/>
            <a:ext cx="4238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1368" y="762000"/>
            <a:ext cx="561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Bacteria and </a:t>
            </a:r>
            <a:r>
              <a:rPr lang="en-CA" sz="3600" dirty="0" err="1" smtClean="0"/>
              <a:t>Archaea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232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Eukarya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087617" cy="4351338"/>
          </a:xfrm>
        </p:spPr>
        <p:txBody>
          <a:bodyPr/>
          <a:lstStyle/>
          <a:p>
            <a:r>
              <a:rPr lang="en-US" altLang="en-US" dirty="0"/>
              <a:t>The fungi, </a:t>
            </a:r>
            <a:r>
              <a:rPr lang="en-US" altLang="en-US" dirty="0" err="1"/>
              <a:t>protists</a:t>
            </a:r>
            <a:r>
              <a:rPr lang="en-US" altLang="en-US" dirty="0"/>
              <a:t>, animals, and plants contain organisms with cells having nuclei and organelles; they are called </a:t>
            </a:r>
            <a:r>
              <a:rPr lang="en-US" altLang="en-US" b="1" dirty="0"/>
              <a:t>eukaryotes.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6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Classification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>
                <a:solidFill>
                  <a:schemeClr val="tx1"/>
                </a:solidFill>
              </a:rPr>
              <a:t>Why do we need to classify things?</a:t>
            </a:r>
          </a:p>
          <a:p>
            <a:endParaRPr lang="en-CA" altLang="en-US" dirty="0" smtClean="0">
              <a:solidFill>
                <a:schemeClr val="tx1"/>
              </a:solidFill>
            </a:endParaRPr>
          </a:p>
          <a:p>
            <a:r>
              <a:rPr lang="en-CA" altLang="en-US" dirty="0" smtClean="0">
                <a:solidFill>
                  <a:schemeClr val="tx1"/>
                </a:solidFill>
              </a:rPr>
              <a:t>Why do scientists need a standardized way to classify things?</a:t>
            </a:r>
          </a:p>
          <a:p>
            <a:endParaRPr lang="en-CA" altLang="en-US" dirty="0" smtClean="0">
              <a:solidFill>
                <a:schemeClr val="tx1"/>
              </a:solidFill>
            </a:endParaRPr>
          </a:p>
          <a:p>
            <a:r>
              <a:rPr lang="en-CA" altLang="en-US" dirty="0" smtClean="0">
                <a:solidFill>
                  <a:schemeClr val="tx1"/>
                </a:solidFill>
              </a:rPr>
              <a:t>What do we need to look for when we classify objects?</a:t>
            </a:r>
          </a:p>
          <a:p>
            <a:endParaRPr lang="en-CA" altLang="en-US" dirty="0" smtClean="0"/>
          </a:p>
          <a:p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1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6313" y="96837"/>
            <a:ext cx="9617676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Classification of Sample Animals</a:t>
            </a:r>
            <a:endParaRPr lang="en-CA" altLang="en-US" dirty="0" smtClean="0"/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5200"/>
            <a:ext cx="9144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455" y="-131763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3600" b="1" dirty="0">
                <a:solidFill>
                  <a:schemeClr val="tx1"/>
                </a:solidFill>
              </a:rPr>
              <a:t>The Seven Taxa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55" y="804133"/>
            <a:ext cx="10233800" cy="43513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CA" altLang="en-US" dirty="0">
                <a:solidFill>
                  <a:schemeClr val="tx1"/>
                </a:solidFill>
              </a:rPr>
              <a:t>Scientist place organisms into different taxa; the more taxa the organisms have in common the more closely related they are!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Kingdom		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Phylum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Class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Order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Family</a:t>
            </a:r>
          </a:p>
          <a:p>
            <a:pPr lvl="1" eaLnBrk="1" hangingPunct="1"/>
            <a:r>
              <a:rPr lang="en-CA" altLang="en-US" dirty="0">
                <a:solidFill>
                  <a:schemeClr val="tx1"/>
                </a:solidFill>
              </a:rPr>
              <a:t>Genus</a:t>
            </a:r>
          </a:p>
          <a:p>
            <a:pPr lvl="1" eaLnBrk="1" hangingPunct="1"/>
            <a:r>
              <a:rPr lang="en-CA" altLang="en-US" dirty="0" smtClean="0">
                <a:solidFill>
                  <a:schemeClr val="tx1"/>
                </a:solidFill>
              </a:rPr>
              <a:t>Species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Fundamental unit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Population of genetically similar, </a:t>
            </a:r>
            <a:endParaRPr lang="en-US" altLang="en-US" dirty="0" smtClean="0"/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interbreeding </a:t>
            </a:r>
            <a:r>
              <a:rPr lang="en-US" altLang="en-US" dirty="0"/>
              <a:t>individuals</a:t>
            </a:r>
          </a:p>
          <a:p>
            <a:pPr lvl="2"/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EoO_10e_Figure_1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690688"/>
            <a:ext cx="474345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4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9050"/>
            <a:ext cx="84518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95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>
                <a:solidFill>
                  <a:schemeClr val="tx1"/>
                </a:solidFill>
              </a:rPr>
              <a:t>Classification Examples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34542"/>
              </p:ext>
            </p:extLst>
          </p:nvPr>
        </p:nvGraphicFramePr>
        <p:xfrm>
          <a:off x="1872307" y="2520474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35497">
                <a:tc>
                  <a:txBody>
                    <a:bodyPr/>
                    <a:lstStyle/>
                    <a:p>
                      <a:r>
                        <a:rPr lang="en-CA" dirty="0" smtClean="0"/>
                        <a:t>Organism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Tulip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Amoeba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Giant Sea Kelp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Kingdom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Plantae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Protista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Protoctista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Phylum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Magnoliophyta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Protozoa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Phaeophyta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Class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Lilliopsida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Rhizopoda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Phaeophyceae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Order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Liliales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Amoebida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Laminariales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Family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Lilliaceae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Amoebidae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Lessoniaceae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Genus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Tulipa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smtClean="0"/>
                        <a:t>Amoeba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Macrocystis</a:t>
                      </a:r>
                      <a:endParaRPr lang="en-CA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Species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primulina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proteus</a:t>
                      </a:r>
                      <a:endParaRPr lang="en-C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i="1" dirty="0" err="1" smtClean="0"/>
                        <a:t>pyrifera</a:t>
                      </a:r>
                      <a:endParaRPr lang="en-CA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Classification Assignment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solidFill>
                  <a:schemeClr val="tx1"/>
                </a:solidFill>
              </a:rPr>
              <a:t>Classifying Whales</a:t>
            </a:r>
            <a:endParaRPr lang="en-CA" altLang="en-US" sz="24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CA" altLang="en-US" dirty="0" smtClean="0">
                <a:solidFill>
                  <a:schemeClr val="tx1"/>
                </a:solidFill>
              </a:rPr>
              <a:t>Activity 9.1.1 (pages 332-333 Biology 11 Text Book)</a:t>
            </a:r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dirty="0" smtClean="0">
                <a:solidFill>
                  <a:schemeClr val="tx1"/>
                </a:solidFill>
              </a:rPr>
              <a:t>Classification Questions (Worksheet)</a:t>
            </a:r>
            <a:endParaRPr lang="en-CA" altLang="en-US" sz="2400" dirty="0">
              <a:solidFill>
                <a:schemeClr val="tx1"/>
              </a:solidFill>
            </a:endParaRPr>
          </a:p>
          <a:p>
            <a:pPr eaLnBrk="1" hangingPunct="1"/>
            <a:endParaRPr lang="en-CA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389" y="0"/>
            <a:ext cx="10515600" cy="1325563"/>
          </a:xfrm>
        </p:spPr>
        <p:txBody>
          <a:bodyPr/>
          <a:lstStyle/>
          <a:p>
            <a:r>
              <a:rPr lang="en-CA" dirty="0" smtClean="0"/>
              <a:t>Using a Classification Key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728233"/>
              </p:ext>
            </p:extLst>
          </p:nvPr>
        </p:nvGraphicFramePr>
        <p:xfrm>
          <a:off x="879389" y="968890"/>
          <a:ext cx="1023302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513"/>
                <a:gridCol w="511651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The Key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CA" dirty="0" smtClean="0"/>
                        <a:t>(a)</a:t>
                      </a:r>
                      <a:r>
                        <a:rPr lang="en-CA" baseline="0" dirty="0" smtClean="0"/>
                        <a:t> Baleen plates</a:t>
                      </a:r>
                    </a:p>
                    <a:p>
                      <a:pPr marL="0" indent="0">
                        <a:buNone/>
                      </a:pPr>
                      <a:r>
                        <a:rPr lang="en-CA" dirty="0" smtClean="0"/>
                        <a:t>        (b) Teeth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Go to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 to 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2. (a) Dorsal fin</a:t>
                      </a:r>
                    </a:p>
                    <a:p>
                      <a:r>
                        <a:rPr lang="en-CA" dirty="0" smtClean="0"/>
                        <a:t>     (b) No dorsal fin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 to 3</a:t>
                      </a:r>
                    </a:p>
                    <a:p>
                      <a:r>
                        <a:rPr lang="en-CA" dirty="0" smtClean="0"/>
                        <a:t>Bowhead whale (</a:t>
                      </a:r>
                      <a:r>
                        <a:rPr lang="en-CA" i="1" dirty="0" err="1" smtClean="0"/>
                        <a:t>Balaena</a:t>
                      </a:r>
                      <a:r>
                        <a:rPr lang="en-CA" i="1" dirty="0" smtClean="0"/>
                        <a:t> </a:t>
                      </a:r>
                      <a:r>
                        <a:rPr lang="en-CA" i="1" dirty="0" err="1" smtClean="0"/>
                        <a:t>mysticetus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3. (a) Long pectoral</a:t>
                      </a:r>
                      <a:r>
                        <a:rPr lang="en-CA" baseline="0" dirty="0" smtClean="0"/>
                        <a:t> fin</a:t>
                      </a:r>
                      <a:endParaRPr lang="en-CA" dirty="0" smtClean="0"/>
                    </a:p>
                    <a:p>
                      <a:r>
                        <a:rPr lang="en-CA" dirty="0" smtClean="0"/>
                        <a:t>     (b) Short pectoral fin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Humpback whale (</a:t>
                      </a:r>
                      <a:r>
                        <a:rPr lang="en-CA" i="1" dirty="0" err="1" smtClean="0"/>
                        <a:t>Megaptera</a:t>
                      </a:r>
                      <a:r>
                        <a:rPr lang="en-CA" i="1" dirty="0" smtClean="0"/>
                        <a:t> </a:t>
                      </a:r>
                      <a:r>
                        <a:rPr lang="en-CA" i="1" dirty="0" err="1" smtClean="0"/>
                        <a:t>novaeangline</a:t>
                      </a:r>
                      <a:r>
                        <a:rPr lang="en-CA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Blue whale (</a:t>
                      </a:r>
                      <a:r>
                        <a:rPr lang="en-CA" i="1" dirty="0" err="1" smtClean="0"/>
                        <a:t>Balaenoptera</a:t>
                      </a:r>
                      <a:r>
                        <a:rPr lang="en-CA" i="1" dirty="0" smtClean="0"/>
                        <a:t> </a:t>
                      </a:r>
                      <a:r>
                        <a:rPr lang="en-CA" i="1" dirty="0" err="1" smtClean="0"/>
                        <a:t>musculus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4. (a)  No dorsal fin</a:t>
                      </a:r>
                    </a:p>
                    <a:p>
                      <a:r>
                        <a:rPr lang="en-CA" dirty="0" smtClean="0"/>
                        <a:t>     (b) Large dorsal fin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 to 5</a:t>
                      </a:r>
                    </a:p>
                    <a:p>
                      <a:r>
                        <a:rPr lang="en-CA" dirty="0" smtClean="0"/>
                        <a:t>Killer whale (</a:t>
                      </a:r>
                      <a:r>
                        <a:rPr lang="en-CA" i="1" dirty="0" err="1" smtClean="0"/>
                        <a:t>Orincus</a:t>
                      </a:r>
                      <a:r>
                        <a:rPr lang="en-CA" i="1" dirty="0" smtClean="0"/>
                        <a:t> orca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5. (a) Small nose</a:t>
                      </a:r>
                    </a:p>
                    <a:p>
                      <a:r>
                        <a:rPr lang="en-CA" dirty="0" smtClean="0"/>
                        <a:t>     (b) Large projection from nose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 to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Narwhal (</a:t>
                      </a:r>
                      <a:r>
                        <a:rPr lang="en-CA" i="1" dirty="0" err="1" smtClean="0"/>
                        <a:t>Mondon</a:t>
                      </a:r>
                      <a:r>
                        <a:rPr lang="en-CA" i="1" dirty="0" smtClean="0"/>
                        <a:t> </a:t>
                      </a:r>
                      <a:r>
                        <a:rPr lang="en-CA" i="1" dirty="0" err="1" smtClean="0"/>
                        <a:t>monoceros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6. (a) Mouth on ventral surface (underside) of head</a:t>
                      </a:r>
                    </a:p>
                    <a:p>
                      <a:r>
                        <a:rPr lang="en-CA" dirty="0" smtClean="0"/>
                        <a:t>     (b) Mouth at front of head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Sperm whale</a:t>
                      </a:r>
                      <a:r>
                        <a:rPr lang="en-CA" baseline="0" dirty="0" smtClean="0"/>
                        <a:t> (</a:t>
                      </a:r>
                      <a:r>
                        <a:rPr lang="en-CA" i="1" baseline="0" dirty="0" err="1" smtClean="0"/>
                        <a:t>Physeter</a:t>
                      </a:r>
                      <a:r>
                        <a:rPr lang="en-CA" i="1" baseline="0" dirty="0" smtClean="0"/>
                        <a:t> </a:t>
                      </a:r>
                      <a:r>
                        <a:rPr lang="en-CA" i="1" baseline="0" dirty="0" err="1" smtClean="0"/>
                        <a:t>macrocephalus</a:t>
                      </a:r>
                      <a:r>
                        <a:rPr lang="en-CA" baseline="0" dirty="0" smtClean="0"/>
                        <a:t>)</a:t>
                      </a:r>
                      <a:endParaRPr lang="en-CA" dirty="0" smtClean="0"/>
                    </a:p>
                    <a:p>
                      <a:r>
                        <a:rPr lang="en-CA" dirty="0" smtClean="0"/>
                        <a:t>Beluga (</a:t>
                      </a:r>
                      <a:r>
                        <a:rPr lang="en-CA" i="1" dirty="0" err="1" smtClean="0"/>
                        <a:t>Delphinapterus</a:t>
                      </a:r>
                      <a:r>
                        <a:rPr lang="en-CA" i="1" dirty="0" smtClean="0"/>
                        <a:t> </a:t>
                      </a:r>
                      <a:r>
                        <a:rPr lang="en-CA" i="1" dirty="0" err="1" smtClean="0"/>
                        <a:t>leucas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5588" y="5296929"/>
            <a:ext cx="9218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1. What are the 4 characteristics used to classify whales?</a:t>
            </a:r>
          </a:p>
          <a:p>
            <a:r>
              <a:rPr lang="en-CA" sz="2000" dirty="0" smtClean="0"/>
              <a:t>2. Why might Biologists use a key?</a:t>
            </a:r>
          </a:p>
          <a:p>
            <a:r>
              <a:rPr lang="en-CA" sz="2000" dirty="0" smtClean="0"/>
              <a:t>3. Provide an example of when a biologist might use a key to classify whales.</a:t>
            </a:r>
          </a:p>
          <a:p>
            <a:r>
              <a:rPr lang="en-CA" sz="2000" dirty="0" smtClean="0"/>
              <a:t>4. Make a list of other characteristics that could be used to classify whales.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5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828800" y="-185738"/>
            <a:ext cx="8839200" cy="133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4600" dirty="0">
                <a:solidFill>
                  <a:srgbClr val="FFFF00"/>
                </a:solidFill>
              </a:rPr>
              <a:t>Dichotomous Keys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752600" y="1109664"/>
            <a:ext cx="89154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 marL="1544638" indent="-2825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0018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4590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29162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373438" indent="-282575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A dichotomous key is a tool that allows the user to determine the identity of items in the natural world based on the items characteristics </a:t>
            </a: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6FB7D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3200" b="1" dirty="0">
                <a:solidFill>
                  <a:schemeClr val="tx1"/>
                </a:solidFill>
              </a:rPr>
              <a:t>"Dichotomous" means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r>
              <a:rPr lang="en-US" altLang="en-US" sz="3200" b="1" dirty="0">
                <a:solidFill>
                  <a:schemeClr val="tx1"/>
                </a:solidFill>
              </a:rPr>
              <a:t>   “divided into two parts” </a:t>
            </a:r>
            <a:r>
              <a:rPr lang="en-US" altLang="en-US" sz="2400" b="1" dirty="0">
                <a:solidFill>
                  <a:schemeClr val="tx1"/>
                </a:solidFill>
              </a:rPr>
              <a:t>Greek origin </a:t>
            </a:r>
          </a:p>
          <a:p>
            <a:pPr lvl="4">
              <a:buClr>
                <a:srgbClr val="6FB7D7"/>
              </a:buClr>
              <a:buSzPct val="110000"/>
              <a:buFont typeface="Wingdings 2" panose="05020102010507070707" pitchFamily="18" charset="2"/>
              <a:buNone/>
            </a:pPr>
            <a:endParaRPr lang="en-US" altLang="en-US" sz="600" b="1" dirty="0">
              <a:solidFill>
                <a:schemeClr val="tx1"/>
              </a:solidFill>
            </a:endParaRPr>
          </a:p>
          <a:p>
            <a:pPr lvl="1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dichotomous keys always give two distinct choices in each step, often they are opposites</a:t>
            </a:r>
          </a:p>
          <a:p>
            <a:pPr lvl="2">
              <a:buClr>
                <a:srgbClr val="215D77"/>
              </a:buClr>
              <a:buSzPct val="110000"/>
              <a:buFont typeface="Wingdings 2" panose="05020102010507070707" pitchFamily="18" charset="2"/>
              <a:buChar char=""/>
            </a:pPr>
            <a:r>
              <a:rPr lang="en-US" altLang="en-US" sz="2800" b="1" dirty="0">
                <a:solidFill>
                  <a:schemeClr val="tx1"/>
                </a:solidFill>
              </a:rPr>
              <a:t>Black/white; wings/no wings</a:t>
            </a:r>
          </a:p>
        </p:txBody>
      </p:sp>
    </p:spTree>
    <p:extLst>
      <p:ext uri="{BB962C8B-B14F-4D97-AF65-F5344CB8AC3E}">
        <p14:creationId xmlns:p14="http://schemas.microsoft.com/office/powerpoint/2010/main" val="1626349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827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Here are creatures we don’t know!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Lets choose one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  <a:p>
            <a:pPr algn="ctr">
              <a:spcBef>
                <a:spcPts val="800"/>
              </a:spcBef>
              <a:buClrTx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524000" y="233449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</p:spTree>
    <p:extLst>
      <p:ext uri="{BB962C8B-B14F-4D97-AF65-F5344CB8AC3E}">
        <p14:creationId xmlns:p14="http://schemas.microsoft.com/office/powerpoint/2010/main" val="2697126905"/>
      </p:ext>
    </p:extLst>
  </p:cSld>
  <p:clrMapOvr>
    <a:masterClrMapping/>
  </p:clrMapOvr>
  <p:transition advTm="2457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605847" y="1828801"/>
            <a:ext cx="7159694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Choose</a:t>
            </a:r>
            <a:r>
              <a:rPr lang="en-US" alt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 only one creature at a time.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5181600" y="2819401"/>
            <a:ext cx="1593850" cy="2695575"/>
            <a:chOff x="2304" y="1776"/>
            <a:chExt cx="1004" cy="1698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5" name="Text Box 4"/>
            <p:cNvSpPr txBox="1">
              <a:spLocks noChangeArrowheads="1"/>
            </p:cNvSpPr>
            <p:nvPr/>
          </p:nvSpPr>
          <p:spPr bwMode="auto">
            <a:xfrm>
              <a:off x="2304" y="1776"/>
              <a:ext cx="1005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3929063"/>
            <a:ext cx="2930525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10997"/>
      </p:ext>
    </p:extLst>
  </p:cSld>
  <p:clrMapOvr>
    <a:masterClrMapping/>
  </p:clrMapOvr>
  <p:transition advTm="13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810000"/>
            <a:ext cx="57642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</a:pPr>
            <a:endParaRPr lang="en-US" altLang="en-US" dirty="0"/>
          </a:p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Read steps 1a and 1b</a:t>
            </a:r>
          </a:p>
          <a:p>
            <a:pPr algn="ctr">
              <a:spcBef>
                <a:spcPts val="800"/>
              </a:spcBef>
              <a:buClrTx/>
            </a:pPr>
            <a:endParaRPr lang="en-US" alt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2133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5146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495800" y="4953001"/>
            <a:ext cx="501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altLang="en-US" b="1" dirty="0">
                <a:solidFill>
                  <a:srgbClr val="FFFF00"/>
                </a:solidFill>
              </a:rPr>
              <a:t>Decide which statement is true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524000" y="-111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5624514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400" b="1" dirty="0">
                <a:latin typeface="Arial" charset="0"/>
                <a:ea typeface="ＭＳ Ｐゴシック" pitchFamily="32" charset="-128"/>
              </a:rPr>
              <a:t>1b is true</a:t>
            </a:r>
          </a:p>
        </p:txBody>
      </p:sp>
    </p:spTree>
    <p:extLst>
      <p:ext uri="{BB962C8B-B14F-4D97-AF65-F5344CB8AC3E}">
        <p14:creationId xmlns:p14="http://schemas.microsoft.com/office/powerpoint/2010/main" val="1100331638"/>
      </p:ext>
    </p:extLst>
  </p:cSld>
  <p:clrMapOvr>
    <a:masterClrMapping/>
  </p:clrMapOvr>
  <p:transition advTm="153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394" cy="1325563"/>
          </a:xfrm>
        </p:spPr>
        <p:txBody>
          <a:bodyPr>
            <a:normAutofit fontScale="90000"/>
          </a:bodyPr>
          <a:lstStyle/>
          <a:p>
            <a:r>
              <a:rPr lang="en-CA" altLang="en-US" dirty="0" smtClean="0"/>
              <a:t>Why do we need a classification system?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>
                <a:solidFill>
                  <a:schemeClr val="tx1"/>
                </a:solidFill>
              </a:rPr>
              <a:t>There are over 8.8 million  different species known on Earth.</a:t>
            </a:r>
          </a:p>
          <a:p>
            <a:endParaRPr lang="en-CA" altLang="en-US" dirty="0" smtClean="0">
              <a:solidFill>
                <a:schemeClr val="tx1"/>
              </a:solidFill>
            </a:endParaRPr>
          </a:p>
          <a:p>
            <a:r>
              <a:rPr lang="en-CA" altLang="en-US" dirty="0" smtClean="0">
                <a:solidFill>
                  <a:schemeClr val="tx1"/>
                </a:solidFill>
              </a:rPr>
              <a:t>Scientist are still discovering new species.</a:t>
            </a:r>
          </a:p>
          <a:p>
            <a:pPr lvl="1"/>
            <a:r>
              <a:rPr lang="en-CA" altLang="en-US" dirty="0" smtClean="0">
                <a:solidFill>
                  <a:schemeClr val="tx1"/>
                </a:solidFill>
              </a:rPr>
              <a:t>thousands of new marine species are discovered every year!</a:t>
            </a:r>
          </a:p>
          <a:p>
            <a:endParaRPr lang="en-CA" altLang="en-US" dirty="0" smtClean="0">
              <a:hlinkClick r:id=""/>
            </a:endParaRPr>
          </a:p>
          <a:p>
            <a:r>
              <a:rPr lang="en-CA" altLang="en-US" dirty="0" smtClean="0">
                <a:hlinkClick r:id=""/>
              </a:rPr>
              <a:t>http://marinebio.org/oceans/coral-reefs/</a:t>
            </a:r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4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86693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192338" y="149383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 dirty="0">
                <a:solidFill>
                  <a:srgbClr val="FFFF00"/>
                </a:solidFill>
              </a:rPr>
              <a:t>Then follow the directions after that step.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 rot="-1320000">
            <a:off x="5262563" y="4270376"/>
            <a:ext cx="38290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Go to step 5!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1"/>
            <a:ext cx="10668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480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dirty="0">
                <a:solidFill>
                  <a:schemeClr val="tx1"/>
                </a:solidFill>
              </a:rPr>
              <a:t>How to use a Dichotomous Key?</a:t>
            </a:r>
          </a:p>
        </p:txBody>
      </p:sp>
    </p:spTree>
    <p:extLst>
      <p:ext uri="{BB962C8B-B14F-4D97-AF65-F5344CB8AC3E}">
        <p14:creationId xmlns:p14="http://schemas.microsoft.com/office/powerpoint/2010/main" val="259478136"/>
      </p:ext>
    </p:extLst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 -6 L 0.14167 0.00486">
                                      <p:cBhvr additive="repl"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485 L 0.14653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124201"/>
            <a:ext cx="21129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>
                <a:solidFill>
                  <a:srgbClr val="0000FF"/>
                </a:solidFill>
              </a:rPr>
              <a:t>At choice 5, you make another dichotomous choice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514600"/>
            <a:ext cx="8267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>
                <a:solidFill>
                  <a:srgbClr val="2C7C9F"/>
                </a:solidFill>
              </a:rPr>
              <a:t>How to use a Dichotomous Key?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 rot="1680000">
            <a:off x="6784976" y="5154942"/>
            <a:ext cx="2162175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Go to step 6!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3200401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pitchFamily="32" charset="-128"/>
              </a:rPr>
              <a:t>5a is true</a:t>
            </a:r>
          </a:p>
        </p:txBody>
      </p:sp>
    </p:spTree>
    <p:extLst>
      <p:ext uri="{BB962C8B-B14F-4D97-AF65-F5344CB8AC3E}">
        <p14:creationId xmlns:p14="http://schemas.microsoft.com/office/powerpoint/2010/main" val="4010470407"/>
      </p:ext>
    </p:extLst>
  </p:cSld>
  <p:clrMapOvr>
    <a:masterClrMapping/>
  </p:clrMapOvr>
  <p:transition advTm="18432">
    <p:fade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109913"/>
            <a:ext cx="18653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922463" y="1203325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r>
              <a:rPr lang="en-US" altLang="en-US" b="1">
                <a:solidFill>
                  <a:srgbClr val="0000FF"/>
                </a:solidFill>
              </a:rPr>
              <a:t>Keep going until you come to a step </a:t>
            </a:r>
          </a:p>
          <a:p>
            <a:pPr algn="ctr">
              <a:spcBef>
                <a:spcPts val="800"/>
              </a:spcBef>
              <a:buClrTx/>
            </a:pPr>
            <a:r>
              <a:rPr lang="en-US" altLang="en-US" b="1">
                <a:solidFill>
                  <a:srgbClr val="0000FF"/>
                </a:solidFill>
              </a:rPr>
              <a:t>that gives you the creature’s name.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5911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667000"/>
            <a:ext cx="668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-1260000">
            <a:off x="3933825" y="5962621"/>
            <a:ext cx="10668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0">
                <a:solidFill>
                  <a:srgbClr val="000000"/>
                </a:solidFill>
                <a:latin typeface="Magneto" panose="04030805050802020D02" pitchFamily="82" charset="0"/>
              </a:rPr>
              <a:t>C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>
                <a:solidFill>
                  <a:srgbClr val="2C7C9F"/>
                </a:solidFill>
              </a:rPr>
              <a:t>How to use a Dichotomous Key?</a:t>
            </a:r>
          </a:p>
        </p:txBody>
      </p:sp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2209800" y="2297113"/>
            <a:ext cx="739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6   a.    The creature has one antennae                            Go to Step 7.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5241874"/>
      </p:ext>
    </p:extLst>
  </p:cSld>
  <p:clrMapOvr>
    <a:masterClrMapping/>
  </p:clrMapOvr>
  <p:transition advTm="194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514600"/>
            <a:ext cx="18986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1313"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spcBef>
                <a:spcPts val="800"/>
              </a:spcBef>
              <a:buSzPct val="100000"/>
              <a:defRPr/>
            </a:pPr>
            <a:r>
              <a:rPr lang="en-US" sz="2400" b="1" dirty="0">
                <a:solidFill>
                  <a:srgbClr val="0000FF"/>
                </a:solidFill>
                <a:latin typeface="News Gothic MT" pitchFamily="32" charset="0"/>
              </a:rPr>
              <a:t>Choose a new creature and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2" charset="0"/>
              </a:rPr>
              <a:t>start at step 1a and 1b </a:t>
            </a:r>
            <a:r>
              <a:rPr lang="en-US" sz="2400" b="1" dirty="0">
                <a:solidFill>
                  <a:srgbClr val="0000FF"/>
                </a:solidFill>
                <a:latin typeface="News Gothic MT" pitchFamily="32" charset="0"/>
              </a:rPr>
              <a:t>again. Continue until you find the creature’s name.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47926"/>
            <a:ext cx="990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2052638" y="3657601"/>
            <a:ext cx="1143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>
                <a:solidFill>
                  <a:srgbClr val="006B6B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>
                <a:solidFill>
                  <a:srgbClr val="2C7C9F"/>
                </a:solidFill>
              </a:rPr>
              <a:t>How to use a Dichotomous Key?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9100" y="5611814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pitchFamily="32" charset="-128"/>
              </a:rPr>
              <a:t>Where do you start Again?</a:t>
            </a:r>
          </a:p>
        </p:txBody>
      </p:sp>
    </p:spTree>
    <p:extLst>
      <p:ext uri="{BB962C8B-B14F-4D97-AF65-F5344CB8AC3E}">
        <p14:creationId xmlns:p14="http://schemas.microsoft.com/office/powerpoint/2010/main" val="3290467084"/>
      </p:ext>
    </p:extLst>
  </p:cSld>
  <p:clrMapOvr>
    <a:masterClrMapping/>
  </p:clrMapOvr>
  <p:transition advTm="174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8274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1313"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</a:pP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3pPr>
            <a:lvl4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4pPr>
            <a:lvl5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595959"/>
                </a:solidFill>
                <a:latin typeface="News Gothic MT" pitchFamily="32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>
                <a:solidFill>
                  <a:srgbClr val="2C7C9F"/>
                </a:solidFill>
              </a:rPr>
              <a:t>Then, find the names of all the creatures</a:t>
            </a:r>
          </a:p>
        </p:txBody>
      </p:sp>
    </p:spTree>
    <p:extLst>
      <p:ext uri="{BB962C8B-B14F-4D97-AF65-F5344CB8AC3E}">
        <p14:creationId xmlns:p14="http://schemas.microsoft.com/office/powerpoint/2010/main" val="1887455526"/>
      </p:ext>
    </p:extLst>
  </p:cSld>
  <p:clrMapOvr>
    <a:masterClrMapping/>
  </p:clrMapOvr>
  <p:transition advTm="2457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u="sng"/>
              <a:t>Five Kingdoms of Organisms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4294967295"/>
          </p:nvPr>
        </p:nvSpPr>
        <p:spPr>
          <a:xfrm>
            <a:off x="1981200" y="1219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Monera</a:t>
            </a:r>
            <a:r>
              <a:rPr lang="en-US" altLang="en-US" u="sng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Simplest organisms, single-celled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Cyanobacteria(make their own food), heterotrophic bacteria, archaea</a:t>
            </a:r>
          </a:p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Protista</a:t>
            </a:r>
            <a:r>
              <a:rPr lang="en-US" altLang="en-US" u="sng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Single- and multicelled with nucleus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Algae, protozoa</a:t>
            </a:r>
          </a:p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Fungi</a:t>
            </a:r>
            <a:r>
              <a:rPr lang="en-US" altLang="en-US" u="sng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Mold, lichen</a:t>
            </a:r>
          </a:p>
          <a:p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2671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Five Kingdoms of Organisms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Plantae</a:t>
            </a:r>
            <a:r>
              <a:rPr lang="en-US" altLang="en-US" u="sng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Multicelled photosynthetic plants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Surf grass, eelgrass, mangrove, marsh grasses</a:t>
            </a:r>
          </a:p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Animalia</a:t>
            </a:r>
            <a:r>
              <a:rPr lang="en-US" altLang="en-US" u="sng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Multicelled animals</a:t>
            </a:r>
          </a:p>
          <a:p>
            <a:pPr lvl="1">
              <a:lnSpc>
                <a:spcPct val="90000"/>
              </a:lnSpc>
            </a:pPr>
            <a:r>
              <a:rPr lang="en-US" altLang="en-US" u="sng"/>
              <a:t>Range from simple sponges(invertebrates) to complex vertebrates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121861" name="Picture 5" descr="091211-06-arctica-jellyfish-arctic-ocean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04800"/>
            <a:ext cx="592296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9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105065"/>
            <a:ext cx="10515600" cy="1325563"/>
          </a:xfrm>
        </p:spPr>
        <p:txBody>
          <a:bodyPr/>
          <a:lstStyle/>
          <a:p>
            <a:r>
              <a:rPr lang="en-CA" altLang="en-US" dirty="0" smtClean="0"/>
              <a:t>Why Classify?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628"/>
            <a:ext cx="10025130" cy="4764109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Developed </a:t>
            </a:r>
            <a:r>
              <a:rPr lang="en-CA" b="0" dirty="0">
                <a:solidFill>
                  <a:schemeClr val="tx1"/>
                </a:solidFill>
              </a:rPr>
              <a:t>by scientists to bring order to the great diversity of life forms.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CA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Provides </a:t>
            </a:r>
            <a:r>
              <a:rPr lang="en-CA" b="0" dirty="0">
                <a:solidFill>
                  <a:schemeClr val="tx1"/>
                </a:solidFill>
              </a:rPr>
              <a:t>a logical naming system.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CA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CA" b="0" dirty="0" smtClean="0">
                <a:solidFill>
                  <a:schemeClr val="tx1"/>
                </a:solidFill>
              </a:rPr>
              <a:t>Newly </a:t>
            </a:r>
            <a:r>
              <a:rPr lang="en-CA" b="0" dirty="0">
                <a:solidFill>
                  <a:schemeClr val="tx1"/>
                </a:solidFill>
              </a:rPr>
              <a:t>discovered organisms may be grouped.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Identify </a:t>
            </a:r>
            <a:r>
              <a:rPr lang="en-US" b="0" dirty="0">
                <a:solidFill>
                  <a:schemeClr val="tx1"/>
                </a:solidFill>
              </a:rPr>
              <a:t>organisms</a:t>
            </a:r>
          </a:p>
          <a:p>
            <a:pPr marL="177800" indent="-177800">
              <a:lnSpc>
                <a:spcPct val="80000"/>
              </a:lnSpc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177800" indent="-177800">
              <a:lnSpc>
                <a:spcPct val="80000"/>
              </a:lnSpc>
              <a:defRPr/>
            </a:pPr>
            <a:r>
              <a:rPr lang="en-US" b="0" dirty="0" smtClean="0">
                <a:solidFill>
                  <a:schemeClr val="tx1"/>
                </a:solidFill>
              </a:rPr>
              <a:t>Represent </a:t>
            </a:r>
            <a:r>
              <a:rPr lang="en-US" b="0" dirty="0">
                <a:solidFill>
                  <a:schemeClr val="tx1"/>
                </a:solidFill>
              </a:rPr>
              <a:t>relationships among organisms.</a:t>
            </a:r>
            <a:endParaRPr lang="en-CA" b="0" dirty="0">
              <a:solidFill>
                <a:schemeClr val="tx1"/>
              </a:solidFill>
            </a:endParaRPr>
          </a:p>
          <a:p>
            <a:pPr>
              <a:defRPr/>
            </a:pP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 dirty="0">
                <a:solidFill>
                  <a:schemeClr val="tx1"/>
                </a:solidFill>
              </a:rPr>
              <a:t>Classification of Living Things: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Taxonomy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The science that deals with the classification of living things.</a:t>
            </a:r>
            <a:endParaRPr lang="en-CA" altLang="en-US" b="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Unity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Similar characteristics among organisms which group them together.  (how organisms are similar)</a:t>
            </a:r>
            <a:endParaRPr lang="en-CA" altLang="en-US" b="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u="sng" dirty="0" smtClean="0">
                <a:solidFill>
                  <a:srgbClr val="FFFF00"/>
                </a:solidFill>
              </a:rPr>
              <a:t>Diversity</a:t>
            </a:r>
            <a:r>
              <a:rPr lang="en-CA" altLang="en-US" dirty="0" smtClean="0">
                <a:solidFill>
                  <a:schemeClr val="tx1"/>
                </a:solidFill>
              </a:rPr>
              <a:t>:  </a:t>
            </a:r>
            <a:r>
              <a:rPr lang="en-CA" altLang="en-US" b="0" dirty="0" smtClean="0">
                <a:solidFill>
                  <a:schemeClr val="tx1"/>
                </a:solidFill>
              </a:rPr>
              <a:t>Different aspects between organisms that place them into different groups.  (how organisms are different)</a:t>
            </a:r>
            <a:endParaRPr lang="en-US" altLang="en-US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3600" dirty="0">
                <a:solidFill>
                  <a:schemeClr val="tx1"/>
                </a:solidFill>
              </a:rPr>
              <a:t>Key Terms continued…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u="sng" dirty="0" smtClean="0">
                <a:solidFill>
                  <a:srgbClr val="FFFF00"/>
                </a:solidFill>
              </a:rPr>
              <a:t>Species</a:t>
            </a:r>
            <a:r>
              <a:rPr lang="en-CA" dirty="0" smtClean="0">
                <a:solidFill>
                  <a:schemeClr val="tx1"/>
                </a:solidFill>
              </a:rPr>
              <a:t>:  </a:t>
            </a:r>
            <a:r>
              <a:rPr lang="en-CA" b="0" dirty="0" smtClean="0">
                <a:solidFill>
                  <a:schemeClr val="tx1"/>
                </a:solidFill>
              </a:rPr>
              <a:t>A group of organisms, alike in many ways that can interbreed under natural conditions to produce fertile offspring.</a:t>
            </a:r>
          </a:p>
          <a:p>
            <a:pPr eaLnBrk="1" hangingPunct="1">
              <a:buFontTx/>
              <a:buNone/>
              <a:defRPr/>
            </a:pPr>
            <a:endParaRPr lang="en-CA" b="0" u="sng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CA" u="sng" dirty="0" smtClean="0">
                <a:solidFill>
                  <a:srgbClr val="FFFF00"/>
                </a:solidFill>
              </a:rPr>
              <a:t>Genus</a:t>
            </a:r>
            <a:r>
              <a:rPr lang="en-CA" dirty="0" smtClean="0">
                <a:solidFill>
                  <a:schemeClr val="tx1"/>
                </a:solidFill>
              </a:rPr>
              <a:t>:  </a:t>
            </a:r>
            <a:r>
              <a:rPr lang="en-CA" b="0" dirty="0" smtClean="0">
                <a:solidFill>
                  <a:schemeClr val="tx1"/>
                </a:solidFill>
              </a:rPr>
              <a:t>A group of similar species.</a:t>
            </a:r>
          </a:p>
          <a:p>
            <a:pPr marL="0" indent="0">
              <a:buNone/>
              <a:defRPr/>
            </a:pPr>
            <a:endParaRPr lang="en-CA" b="0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CA" b="0" dirty="0" smtClean="0">
              <a:solidFill>
                <a:srgbClr val="070909"/>
              </a:solidFill>
            </a:endParaRPr>
          </a:p>
          <a:p>
            <a:pPr marL="0" indent="0">
              <a:buNone/>
              <a:defRPr/>
            </a:pPr>
            <a:r>
              <a:rPr lang="en-CA" b="0" dirty="0" smtClean="0">
                <a:solidFill>
                  <a:srgbClr val="070909"/>
                </a:solidFill>
                <a:hlinkClick r:id="rId2"/>
              </a:rPr>
              <a:t>Top Ten New Species!</a:t>
            </a:r>
            <a:r>
              <a:rPr lang="en-CA" b="0" dirty="0" smtClean="0">
                <a:hlinkClick r:id="rId2"/>
              </a:rPr>
              <a:t> 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832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343" y="123568"/>
            <a:ext cx="8161638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dirty="0" smtClean="0"/>
              <a:t>Early Classification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945" y="1219200"/>
            <a:ext cx="10091275" cy="5638800"/>
          </a:xfrm>
        </p:spPr>
        <p:txBody>
          <a:bodyPr/>
          <a:lstStyle/>
          <a:p>
            <a:pPr eaLnBrk="1" hangingPunct="1"/>
            <a:r>
              <a:rPr lang="en-CA" altLang="en-US" sz="2000" b="1" dirty="0">
                <a:solidFill>
                  <a:schemeClr val="tx1"/>
                </a:solidFill>
              </a:rPr>
              <a:t>Aristotle</a:t>
            </a:r>
            <a:r>
              <a:rPr lang="en-CA" altLang="en-US" sz="2000" dirty="0">
                <a:solidFill>
                  <a:schemeClr val="tx1"/>
                </a:solidFill>
              </a:rPr>
              <a:t>, a Greek philosopher (384-322 BC.) observed and grouped over 500 different animals. He grouped them according to where they lived;</a:t>
            </a:r>
          </a:p>
          <a:p>
            <a:pPr algn="ctr" eaLnBrk="1" hangingPunct="1">
              <a:buFontTx/>
              <a:buNone/>
            </a:pPr>
            <a:r>
              <a:rPr lang="en-CA" altLang="en-US" sz="2000" dirty="0" smtClean="0">
                <a:solidFill>
                  <a:schemeClr val="tx1"/>
                </a:solidFill>
              </a:rPr>
              <a:t>Animals</a:t>
            </a:r>
            <a:r>
              <a:rPr lang="en-CA" altLang="en-US" sz="2000" dirty="0">
                <a:solidFill>
                  <a:schemeClr val="tx1"/>
                </a:solidFill>
              </a:rPr>
              <a:t>...</a:t>
            </a:r>
          </a:p>
          <a:p>
            <a:pPr algn="ctr" eaLnBrk="1" hangingPunct="1">
              <a:buFontTx/>
              <a:buNone/>
            </a:pPr>
            <a:endParaRPr lang="en-CA" altLang="en-US" sz="2000" dirty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en-CA" altLang="en-US" sz="2000" dirty="0">
                <a:solidFill>
                  <a:schemeClr val="tx1"/>
                </a:solidFill>
              </a:rPr>
              <a:t>Land dwellers	  air dwellers	  water dwellers</a:t>
            </a:r>
          </a:p>
          <a:p>
            <a:pPr algn="ctr" eaLnBrk="1" hangingPunct="1">
              <a:buFontTx/>
              <a:buNone/>
            </a:pPr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2000" dirty="0">
                <a:solidFill>
                  <a:schemeClr val="tx1"/>
                </a:solidFill>
              </a:rPr>
              <a:t>What are some problems with this system</a:t>
            </a:r>
            <a:r>
              <a:rPr lang="en-CA" altLang="en-US" sz="2000" dirty="0" smtClean="0">
                <a:solidFill>
                  <a:schemeClr val="tx1"/>
                </a:solidFill>
              </a:rPr>
              <a:t>?!</a:t>
            </a:r>
            <a:endParaRPr lang="en-CA" altLang="en-US" sz="2000" dirty="0">
              <a:solidFill>
                <a:schemeClr val="tx1"/>
              </a:solidFill>
            </a:endParaRPr>
          </a:p>
          <a:p>
            <a:pPr lvl="1"/>
            <a:r>
              <a:rPr lang="en-CA" altLang="en-US" sz="1600" dirty="0" smtClean="0">
                <a:solidFill>
                  <a:schemeClr val="tx1"/>
                </a:solidFill>
              </a:rPr>
              <a:t>Bats</a:t>
            </a:r>
            <a:r>
              <a:rPr lang="en-CA" altLang="en-US" sz="1600" dirty="0">
                <a:solidFill>
                  <a:schemeClr val="tx1"/>
                </a:solidFill>
              </a:rPr>
              <a:t>, birds and dragonflies are both ‘air dwellers’, yet they are not related. They are mammals, </a:t>
            </a:r>
            <a:r>
              <a:rPr lang="en-CA" altLang="en-US" sz="1600" dirty="0" err="1">
                <a:solidFill>
                  <a:schemeClr val="tx1"/>
                </a:solidFill>
              </a:rPr>
              <a:t>avians</a:t>
            </a:r>
            <a:r>
              <a:rPr lang="en-CA" altLang="en-US" sz="1600" dirty="0">
                <a:solidFill>
                  <a:schemeClr val="tx1"/>
                </a:solidFill>
              </a:rPr>
              <a:t> and insects respectively</a:t>
            </a:r>
            <a:r>
              <a:rPr lang="en-CA" altLang="en-US" sz="1600" dirty="0" smtClean="0">
                <a:solidFill>
                  <a:schemeClr val="tx1"/>
                </a:solidFill>
              </a:rPr>
              <a:t>.</a:t>
            </a:r>
            <a:endParaRPr lang="en-CA" altLang="en-US" sz="16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CA" altLang="en-US" sz="20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2000" dirty="0">
                <a:solidFill>
                  <a:schemeClr val="tx1"/>
                </a:solidFill>
              </a:rPr>
              <a:t>T</a:t>
            </a:r>
            <a:r>
              <a:rPr lang="en-CA" altLang="en-US" sz="2000" dirty="0" smtClean="0">
                <a:solidFill>
                  <a:schemeClr val="tx1"/>
                </a:solidFill>
              </a:rPr>
              <a:t>oday</a:t>
            </a:r>
            <a:r>
              <a:rPr lang="en-CA" altLang="en-US" sz="2000" dirty="0">
                <a:solidFill>
                  <a:schemeClr val="tx1"/>
                </a:solidFill>
              </a:rPr>
              <a:t>, we know that hawks, ostriches and penguins are all birds, but Aristotle classified them as land, water and air dwellers</a:t>
            </a:r>
            <a:r>
              <a:rPr lang="en-CA" alt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CA" altLang="en-US" sz="2000" dirty="0">
                <a:solidFill>
                  <a:schemeClr val="tx1"/>
                </a:solidFill>
              </a:rPr>
              <a:t>The invention of the microscope and increased world travel led to the need for a more effective classification system.</a:t>
            </a:r>
          </a:p>
          <a:p>
            <a:pPr eaLnBrk="1" hangingPunct="1"/>
            <a:endParaRPr lang="en-CA" altLang="en-US" sz="2000" dirty="0">
              <a:solidFill>
                <a:schemeClr val="tx1"/>
              </a:solidFill>
            </a:endParaRPr>
          </a:p>
        </p:txBody>
      </p:sp>
      <p:pic>
        <p:nvPicPr>
          <p:cNvPr id="8208" name="Picture 16" descr="Dragonflies--pyche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02" y="3028326"/>
            <a:ext cx="1748611" cy="14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Long-eared%20B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45" y="1725717"/>
            <a:ext cx="1705234" cy="130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Redtailed%20Haw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02" y="4458730"/>
            <a:ext cx="1762897" cy="2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Aristo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655">
            <a:off x="10607883" y="94421"/>
            <a:ext cx="14938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941" y="370703"/>
            <a:ext cx="10264345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CA" dirty="0" smtClean="0">
                <a:solidFill>
                  <a:schemeClr val="tx1"/>
                </a:solidFill>
              </a:rPr>
              <a:t>Binomial Nomenclature</a:t>
            </a:r>
            <a:r>
              <a:rPr lang="en-CA" sz="1800" dirty="0">
                <a:solidFill>
                  <a:schemeClr val="tx1"/>
                </a:solidFill>
              </a:rPr>
              <a:t>...a better method of classification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02507" y="1198605"/>
            <a:ext cx="9209903" cy="5350475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000" b="1" dirty="0" err="1">
                <a:solidFill>
                  <a:schemeClr val="tx1"/>
                </a:solidFill>
              </a:rPr>
              <a:t>Carolus</a:t>
            </a:r>
            <a:r>
              <a:rPr lang="en-CA" altLang="en-US" sz="2000" b="1" dirty="0">
                <a:solidFill>
                  <a:schemeClr val="tx1"/>
                </a:solidFill>
              </a:rPr>
              <a:t> Linnaeus </a:t>
            </a:r>
            <a:r>
              <a:rPr lang="en-CA" altLang="en-US" sz="2000" dirty="0">
                <a:solidFill>
                  <a:schemeClr val="tx1"/>
                </a:solidFill>
              </a:rPr>
              <a:t>(1707-1778) </a:t>
            </a:r>
          </a:p>
          <a:p>
            <a:pPr eaLnBrk="1" hangingPunct="1"/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2000" dirty="0" smtClean="0">
                <a:solidFill>
                  <a:schemeClr val="tx1"/>
                </a:solidFill>
              </a:rPr>
              <a:t>He </a:t>
            </a:r>
            <a:r>
              <a:rPr lang="en-CA" altLang="en-US" sz="2000" dirty="0">
                <a:solidFill>
                  <a:schemeClr val="tx1"/>
                </a:solidFill>
              </a:rPr>
              <a:t>developed a classification system based only on structural characteristics. </a:t>
            </a:r>
          </a:p>
          <a:p>
            <a:pPr eaLnBrk="1" hangingPunct="1"/>
            <a:r>
              <a:rPr lang="en-CA" altLang="en-US" sz="2000" dirty="0">
                <a:solidFill>
                  <a:schemeClr val="tx1"/>
                </a:solidFill>
              </a:rPr>
              <a:t>He is the </a:t>
            </a:r>
            <a:r>
              <a:rPr lang="en-CA" altLang="en-US" sz="2000" i="1" dirty="0">
                <a:solidFill>
                  <a:schemeClr val="tx1"/>
                </a:solidFill>
              </a:rPr>
              <a:t>father of modern taxonomy!</a:t>
            </a:r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2000" dirty="0">
                <a:solidFill>
                  <a:schemeClr val="tx1"/>
                </a:solidFill>
              </a:rPr>
              <a:t>Linnaeus recognized that the more features that an organism has in common, the closer their relationship. </a:t>
            </a:r>
          </a:p>
          <a:p>
            <a:pPr eaLnBrk="1" hangingPunct="1"/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CA" altLang="en-US" sz="2000" dirty="0">
                <a:solidFill>
                  <a:schemeClr val="tx1"/>
                </a:solidFill>
              </a:rPr>
              <a:t>Without realizing it, Linnaeus was also grouping organisms according to their evolutionary history or </a:t>
            </a:r>
            <a:r>
              <a:rPr lang="en-CA" altLang="en-US" sz="2000" i="1" u="sng" dirty="0">
                <a:solidFill>
                  <a:schemeClr val="tx1"/>
                </a:solidFill>
              </a:rPr>
              <a:t>phylogeny</a:t>
            </a:r>
            <a:r>
              <a:rPr lang="en-CA" altLang="en-US" sz="2000" dirty="0">
                <a:solidFill>
                  <a:schemeClr val="tx1"/>
                </a:solidFill>
              </a:rPr>
              <a:t>. </a:t>
            </a:r>
          </a:p>
          <a:p>
            <a:pPr eaLnBrk="1" hangingPunct="1"/>
            <a:endParaRPr lang="en-CA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CA" altLang="en-US" sz="2000" dirty="0" smtClean="0">
                <a:solidFill>
                  <a:schemeClr val="tx1"/>
                </a:solidFill>
              </a:rPr>
              <a:t>*** Linnaeus </a:t>
            </a:r>
            <a:r>
              <a:rPr lang="en-CA" altLang="en-US" sz="2000" dirty="0">
                <a:solidFill>
                  <a:schemeClr val="tx1"/>
                </a:solidFill>
              </a:rPr>
              <a:t>incorrectly viewed species as unchanging.</a:t>
            </a:r>
          </a:p>
        </p:txBody>
      </p:sp>
      <p:pic>
        <p:nvPicPr>
          <p:cNvPr id="18436" name="Picture 5" descr="File:Carl von Linné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16" y="778476"/>
            <a:ext cx="21113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0941" y="288325"/>
            <a:ext cx="8311978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dirty="0" smtClean="0"/>
              <a:t>...Binomial Nomenclature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63611" y="1069975"/>
            <a:ext cx="10066638" cy="56552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Linnaeus used a two name system for assigning names to organisms.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This is known as </a:t>
            </a:r>
            <a:r>
              <a:rPr lang="en-CA" altLang="en-US" sz="2000" dirty="0">
                <a:solidFill>
                  <a:srgbClr val="FFFF00"/>
                </a:solidFill>
              </a:rPr>
              <a:t>binomial nomenclature</a:t>
            </a:r>
            <a:r>
              <a:rPr lang="en-CA" altLang="en-US" sz="2000" dirty="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Two word Latin name. Latin is a </a:t>
            </a:r>
            <a:r>
              <a:rPr lang="en-CA" altLang="en-US" sz="2000" i="1" dirty="0">
                <a:solidFill>
                  <a:schemeClr val="tx1"/>
                </a:solidFill>
              </a:rPr>
              <a:t>dead language</a:t>
            </a:r>
            <a:r>
              <a:rPr lang="en-CA" altLang="en-US" sz="2000" dirty="0">
                <a:solidFill>
                  <a:schemeClr val="tx1"/>
                </a:solidFill>
              </a:rPr>
              <a:t> (unchanging)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The first name is the </a:t>
            </a:r>
            <a:r>
              <a:rPr lang="en-CA" altLang="en-US" sz="2000" i="1" dirty="0">
                <a:solidFill>
                  <a:schemeClr val="tx1"/>
                </a:solidFill>
              </a:rPr>
              <a:t>genus</a:t>
            </a:r>
            <a:r>
              <a:rPr lang="en-CA" altLang="en-US" sz="2000" dirty="0">
                <a:solidFill>
                  <a:schemeClr val="tx1"/>
                </a:solidFill>
              </a:rPr>
              <a:t> (a noun)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Second name is the </a:t>
            </a:r>
            <a:r>
              <a:rPr lang="en-CA" altLang="en-US" sz="2000" i="1" dirty="0">
                <a:solidFill>
                  <a:schemeClr val="tx1"/>
                </a:solidFill>
              </a:rPr>
              <a:t>species</a:t>
            </a:r>
            <a:r>
              <a:rPr lang="en-CA" altLang="en-US" sz="2000" dirty="0">
                <a:solidFill>
                  <a:schemeClr val="tx1"/>
                </a:solidFill>
              </a:rPr>
              <a:t> (an adjective) within the genus.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Genus and species are given together to constitute the species name of an organism. Genus may be indicated with first initial, but only if it is understood.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Examples: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 err="1">
                <a:solidFill>
                  <a:schemeClr val="tx1"/>
                </a:solidFill>
              </a:rPr>
              <a:t>Canis</a:t>
            </a:r>
            <a:r>
              <a:rPr lang="en-CA" altLang="en-US" sz="2000" i="1" dirty="0">
                <a:solidFill>
                  <a:schemeClr val="tx1"/>
                </a:solidFill>
              </a:rPr>
              <a:t> </a:t>
            </a:r>
            <a:r>
              <a:rPr lang="en-CA" altLang="en-US" sz="2000" i="1" dirty="0" err="1">
                <a:solidFill>
                  <a:schemeClr val="tx1"/>
                </a:solidFill>
              </a:rPr>
              <a:t>familiaris</a:t>
            </a:r>
            <a:r>
              <a:rPr lang="en-CA" altLang="en-US" sz="2000" i="1" dirty="0">
                <a:solidFill>
                  <a:schemeClr val="tx1"/>
                </a:solidFill>
              </a:rPr>
              <a:t>		</a:t>
            </a:r>
            <a:r>
              <a:rPr lang="en-CA" altLang="en-US" sz="2000" dirty="0">
                <a:solidFill>
                  <a:schemeClr val="tx1"/>
                </a:solidFill>
              </a:rPr>
              <a:t>(dog)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>
                <a:solidFill>
                  <a:schemeClr val="tx1"/>
                </a:solidFill>
              </a:rPr>
              <a:t>C. lupus			</a:t>
            </a:r>
            <a:r>
              <a:rPr lang="en-CA" altLang="en-US" sz="2000" dirty="0">
                <a:solidFill>
                  <a:schemeClr val="tx1"/>
                </a:solidFill>
              </a:rPr>
              <a:t>(wolf)</a:t>
            </a:r>
            <a:endParaRPr lang="en-CA" altLang="en-US" sz="2000" i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CA" altLang="en-US" sz="2000" i="1" dirty="0">
                <a:solidFill>
                  <a:schemeClr val="tx1"/>
                </a:solidFill>
              </a:rPr>
              <a:t>C </a:t>
            </a:r>
            <a:r>
              <a:rPr lang="en-CA" altLang="en-US" sz="2000" i="1" dirty="0" err="1">
                <a:solidFill>
                  <a:schemeClr val="tx1"/>
                </a:solidFill>
              </a:rPr>
              <a:t>latrans</a:t>
            </a:r>
            <a:r>
              <a:rPr lang="en-CA" altLang="en-US" sz="2000" i="1" dirty="0">
                <a:solidFill>
                  <a:schemeClr val="tx1"/>
                </a:solidFill>
              </a:rPr>
              <a:t>			</a:t>
            </a:r>
            <a:r>
              <a:rPr lang="en-CA" altLang="en-US" sz="2000" dirty="0">
                <a:solidFill>
                  <a:schemeClr val="tx1"/>
                </a:solidFill>
              </a:rPr>
              <a:t>(coyote)</a:t>
            </a:r>
          </a:p>
          <a:p>
            <a:pPr lvl="1" eaLnBrk="1" hangingPunct="1">
              <a:lnSpc>
                <a:spcPct val="90000"/>
              </a:lnSpc>
            </a:pPr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CA" altLang="en-US" sz="2000" dirty="0">
                <a:solidFill>
                  <a:schemeClr val="tx1"/>
                </a:solidFill>
              </a:rPr>
              <a:t>Note that this system shows a connection between dogs, wolves, and coyotes.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Genus is capitalized. Species is lower case</a:t>
            </a:r>
            <a:r>
              <a:rPr lang="en-US" alt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CA" altLang="en-US" sz="20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CA" altLang="en-US" sz="2000" dirty="0" smtClean="0">
                <a:solidFill>
                  <a:schemeClr val="tx1"/>
                </a:solidFill>
                <a:hlinkClick r:id="rId3"/>
              </a:rPr>
              <a:t>www.youtube.com/watch?v=F38BmgPcZ_I</a:t>
            </a:r>
            <a:endParaRPr lang="en-CA" altLang="en-US" sz="2000" dirty="0" smtClean="0">
              <a:solidFill>
                <a:schemeClr val="tx1"/>
              </a:solidFill>
            </a:endParaRPr>
          </a:p>
          <a:p>
            <a:endParaRPr lang="en-CA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CA" altLang="en-US" sz="2000" dirty="0">
              <a:solidFill>
                <a:schemeClr val="tx1"/>
              </a:solidFill>
            </a:endParaRPr>
          </a:p>
        </p:txBody>
      </p:sp>
      <p:pic>
        <p:nvPicPr>
          <p:cNvPr id="19460" name="Picture 7" descr="mech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628900"/>
            <a:ext cx="16748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4357688"/>
            <a:ext cx="1676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069975"/>
            <a:ext cx="1676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615</TotalTime>
  <Words>1113</Words>
  <Application>Microsoft Office PowerPoint</Application>
  <PresentationFormat>Widescreen</PresentationFormat>
  <Paragraphs>251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Ｐゴシック</vt:lpstr>
      <vt:lpstr>SimSun</vt:lpstr>
      <vt:lpstr>Arial</vt:lpstr>
      <vt:lpstr>Arial Narrow</vt:lpstr>
      <vt:lpstr>Calibri</vt:lpstr>
      <vt:lpstr>Corbel</vt:lpstr>
      <vt:lpstr>Magneto</vt:lpstr>
      <vt:lpstr>News Gothic MT</vt:lpstr>
      <vt:lpstr>Times New Roman</vt:lpstr>
      <vt:lpstr>Wingdings 2</vt:lpstr>
      <vt:lpstr>Depth</vt:lpstr>
      <vt:lpstr>Classification of Life</vt:lpstr>
      <vt:lpstr>Classification</vt:lpstr>
      <vt:lpstr>Why do we need a classification system?</vt:lpstr>
      <vt:lpstr>Why Classify?</vt:lpstr>
      <vt:lpstr>Classification of Living Things:</vt:lpstr>
      <vt:lpstr>Key Terms continued…</vt:lpstr>
      <vt:lpstr>Early Classification Systems</vt:lpstr>
      <vt:lpstr>Binomial Nomenclature...a better method of classification</vt:lpstr>
      <vt:lpstr>...Binomial Nomenclature</vt:lpstr>
      <vt:lpstr>PowerPoint Presentation</vt:lpstr>
      <vt:lpstr>PowerPoint Presentation</vt:lpstr>
      <vt:lpstr>PowerPoint Presentation</vt:lpstr>
      <vt:lpstr>PowerPoint Presentation</vt:lpstr>
      <vt:lpstr>Classification of Life</vt:lpstr>
      <vt:lpstr>Three Kingdom Classification System</vt:lpstr>
      <vt:lpstr>PowerPoint Presentation</vt:lpstr>
      <vt:lpstr>PowerPoint Presentation</vt:lpstr>
      <vt:lpstr>PowerPoint Presentation</vt:lpstr>
      <vt:lpstr>Eukarya</vt:lpstr>
      <vt:lpstr>Classification of Sample Animals</vt:lpstr>
      <vt:lpstr>The Seven Taxa</vt:lpstr>
      <vt:lpstr>PowerPoint Presentation</vt:lpstr>
      <vt:lpstr>Classification Examples</vt:lpstr>
      <vt:lpstr>Classification Assignment</vt:lpstr>
      <vt:lpstr>Using a Classification Key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Kingdoms of Organisms</vt:lpstr>
      <vt:lpstr>Five Kingdoms of Organisms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36</cp:revision>
  <dcterms:created xsi:type="dcterms:W3CDTF">2014-09-23T11:43:17Z</dcterms:created>
  <dcterms:modified xsi:type="dcterms:W3CDTF">2015-10-28T18:33:19Z</dcterms:modified>
</cp:coreProperties>
</file>