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347" r:id="rId2"/>
    <p:sldId id="369" r:id="rId3"/>
    <p:sldId id="370" r:id="rId4"/>
    <p:sldId id="373" r:id="rId5"/>
    <p:sldId id="374" r:id="rId6"/>
    <p:sldId id="371" r:id="rId7"/>
    <p:sldId id="375" r:id="rId8"/>
    <p:sldId id="376" r:id="rId9"/>
    <p:sldId id="372" r:id="rId10"/>
    <p:sldId id="3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49BC-A425-4B6A-BA63-AF81B7DAD15A}" type="datetimeFigureOut">
              <a:rPr lang="en-CA" smtClean="0"/>
              <a:t>09/11/2015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7F26-15E8-422A-980F-289A324D71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eb.uvic.ca/~leckers/webquesteasy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oceanexplorer.noaa.gov/edu/learning/player/lesson13/l13la1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95826" y="3250642"/>
            <a:ext cx="10889392" cy="16414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Bioaccumulation </a:t>
            </a:r>
            <a:br>
              <a:rPr lang="en-CA" dirty="0" smtClean="0"/>
            </a:br>
            <a:r>
              <a:rPr lang="en-CA" dirty="0" smtClean="0"/>
              <a:t>and </a:t>
            </a:r>
            <a:r>
              <a:rPr lang="en-CA" dirty="0" err="1" smtClean="0"/>
              <a:t>Biomagnification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0" y="504135"/>
            <a:ext cx="4318330" cy="5024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27" y="984212"/>
            <a:ext cx="6901955" cy="32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Biomagnification</a:t>
            </a:r>
            <a:r>
              <a:rPr lang="en-CA" dirty="0" smtClean="0"/>
              <a:t> Mystery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Go to the following Web site:</a:t>
            </a:r>
          </a:p>
          <a:p>
            <a:r>
              <a:rPr lang="en-CA" u="sng" dirty="0">
                <a:hlinkClick r:id="rId2"/>
              </a:rPr>
              <a:t>http://web.uvic.ca/~</a:t>
            </a:r>
            <a:r>
              <a:rPr lang="en-CA" u="sng" dirty="0" smtClean="0">
                <a:hlinkClick r:id="rId2"/>
              </a:rPr>
              <a:t>leckers/webquesteasy.html</a:t>
            </a:r>
            <a:endParaRPr lang="en-CA" u="sng" dirty="0" smtClean="0"/>
          </a:p>
          <a:p>
            <a:endParaRPr lang="en-CA" dirty="0"/>
          </a:p>
          <a:p>
            <a:r>
              <a:rPr lang="en-CA" dirty="0" smtClean="0"/>
              <a:t>Read through the Introduction and the Task.</a:t>
            </a:r>
          </a:p>
          <a:p>
            <a:r>
              <a:rPr lang="en-CA" dirty="0" smtClean="0"/>
              <a:t>Select one of the </a:t>
            </a:r>
            <a:r>
              <a:rPr lang="en-CA" dirty="0" err="1" smtClean="0"/>
              <a:t>Biomagnification</a:t>
            </a:r>
            <a:r>
              <a:rPr lang="en-CA" dirty="0" smtClean="0"/>
              <a:t> “Mysteries” and complete the questions associated with it.  </a:t>
            </a:r>
          </a:p>
          <a:p>
            <a:pPr marL="0" indent="0">
              <a:buNone/>
            </a:pPr>
            <a:r>
              <a:rPr lang="en-CA" dirty="0"/>
              <a:t> </a:t>
            </a:r>
            <a:endParaRPr lang="en-CA" dirty="0" smtClean="0"/>
          </a:p>
          <a:p>
            <a:endParaRPr lang="en-CA" dirty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455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941" y="155448"/>
            <a:ext cx="11178745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Bioaccumulation and </a:t>
            </a:r>
            <a:r>
              <a:rPr lang="en-US" dirty="0" err="1" smtClean="0"/>
              <a:t>Biomagnification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085" y="2010103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Bioaccumulation </a:t>
            </a:r>
            <a:r>
              <a:rPr lang="en-US" sz="2800" dirty="0" smtClean="0"/>
              <a:t>is a process in which materials, especially toxins, are ingested by an organism at a rate greater than they are eliminated. </a:t>
            </a:r>
          </a:p>
          <a:p>
            <a:endParaRPr lang="en-US" sz="2800" b="1" dirty="0" smtClean="0"/>
          </a:p>
          <a:p>
            <a:r>
              <a:rPr lang="en-US" sz="2800" b="1" dirty="0" err="1" smtClean="0"/>
              <a:t>Biomagnification</a:t>
            </a:r>
            <a:r>
              <a:rPr lang="en-US" sz="2800" dirty="0" smtClean="0"/>
              <a:t> is the increase in the concentration of a toxin as it moves from one trophic level to the next.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671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Biomagnification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2" y="1690688"/>
            <a:ext cx="10883055" cy="44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Persistent Organic Pollutants (POP’s)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POP’s are a group of toxic chemicals sharing 4 common properties: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Highly toxic</a:t>
            </a:r>
          </a:p>
          <a:p>
            <a:pPr lvl="1"/>
            <a:r>
              <a:rPr lang="en-CA" dirty="0" smtClean="0"/>
              <a:t>Persistent in the environment</a:t>
            </a:r>
          </a:p>
          <a:p>
            <a:pPr lvl="1"/>
            <a:r>
              <a:rPr lang="en-CA" dirty="0" smtClean="0"/>
              <a:t>Travel long distances globally</a:t>
            </a:r>
          </a:p>
          <a:p>
            <a:pPr lvl="1"/>
            <a:r>
              <a:rPr lang="en-CA" dirty="0" smtClean="0"/>
              <a:t>Bioaccumulation in humans and wildlife 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89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Dirty Dozen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6" name="Picture 2" descr="https://html2-f.scribdassets.com/2iy5wksgqos17vc/images/6-d9d5f53c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3164"/>
            <a:ext cx="8601075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7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303" y="416417"/>
            <a:ext cx="8596668" cy="1320800"/>
          </a:xfrm>
        </p:spPr>
        <p:txBody>
          <a:bodyPr/>
          <a:lstStyle/>
          <a:p>
            <a:r>
              <a:rPr lang="en-US" dirty="0" smtClean="0"/>
              <a:t>How does this affect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2909" y="1858576"/>
            <a:ext cx="10233800" cy="4351338"/>
          </a:xfrm>
        </p:spPr>
        <p:txBody>
          <a:bodyPr>
            <a:normAutofit/>
          </a:bodyPr>
          <a:lstStyle/>
          <a:p>
            <a:r>
              <a:rPr lang="en-CA" sz="2800" dirty="0"/>
              <a:t>Greatest health problems at </a:t>
            </a:r>
            <a:r>
              <a:rPr lang="en-CA" sz="2800" dirty="0" smtClean="0"/>
              <a:t>top</a:t>
            </a:r>
          </a:p>
          <a:p>
            <a:endParaRPr lang="en-CA" sz="2800" dirty="0" smtClean="0"/>
          </a:p>
          <a:p>
            <a:r>
              <a:rPr lang="en-CA" sz="2800" dirty="0" smtClean="0"/>
              <a:t>DDT </a:t>
            </a:r>
            <a:r>
              <a:rPr lang="en-US" sz="2800" dirty="0" smtClean="0">
                <a:sym typeface="Wingdings"/>
              </a:rPr>
              <a:t> is an agricultural insecticide that was once used in North America</a:t>
            </a:r>
            <a:endParaRPr lang="en-CA" sz="2800" dirty="0" smtClean="0"/>
          </a:p>
          <a:p>
            <a:endParaRPr lang="en-CA" sz="2800" dirty="0" smtClean="0"/>
          </a:p>
          <a:p>
            <a:r>
              <a:rPr lang="en-CA" sz="2800" dirty="0" smtClean="0"/>
              <a:t>PCB </a:t>
            </a:r>
            <a:r>
              <a:rPr lang="en-US" sz="2800" dirty="0" smtClean="0">
                <a:sym typeface="Wingdings"/>
              </a:rPr>
              <a:t> was previously used in industries.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30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Ocean:  Toxic Soup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67" y="1430209"/>
            <a:ext cx="10233800" cy="435133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The ultimate destination for most </a:t>
            </a:r>
            <a:r>
              <a:rPr lang="en-CA" dirty="0" smtClean="0"/>
              <a:t>persistent anthropogenic substances  </a:t>
            </a:r>
            <a:r>
              <a:rPr lang="en-CA" dirty="0" smtClean="0">
                <a:sym typeface="Wingdings" panose="05000000000000000000" pitchFamily="2" charset="2"/>
              </a:rPr>
              <a:t> THE OCEAN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Substances with long residence times </a:t>
            </a:r>
            <a:r>
              <a:rPr lang="en-CA" dirty="0" smtClean="0"/>
              <a:t>can </a:t>
            </a:r>
          </a:p>
          <a:p>
            <a:pPr marL="0" indent="0">
              <a:buNone/>
            </a:pPr>
            <a:r>
              <a:rPr lang="en-CA" dirty="0" smtClean="0"/>
              <a:t>cause </a:t>
            </a:r>
            <a:r>
              <a:rPr lang="en-CA" dirty="0"/>
              <a:t>serious harm to </a:t>
            </a:r>
            <a:r>
              <a:rPr lang="en-CA" dirty="0" smtClean="0"/>
              <a:t>biota </a:t>
            </a:r>
          </a:p>
          <a:p>
            <a:pPr marL="0" indent="0">
              <a:buNone/>
            </a:pPr>
            <a:r>
              <a:rPr lang="en-CA" dirty="0" smtClean="0"/>
              <a:t>(all living things in the ocean!!!)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Substances can interact:</a:t>
            </a:r>
          </a:p>
          <a:p>
            <a:pPr lvl="1"/>
            <a:r>
              <a:rPr lang="en-CA" dirty="0" smtClean="0"/>
              <a:t>Plastics </a:t>
            </a:r>
            <a:r>
              <a:rPr lang="en-CA" dirty="0"/>
              <a:t>are known to </a:t>
            </a:r>
            <a:r>
              <a:rPr lang="en-CA" dirty="0" smtClean="0"/>
              <a:t>adsorb hydrophobic pollutants,</a:t>
            </a:r>
          </a:p>
          <a:p>
            <a:pPr marL="457200" lvl="1" indent="0">
              <a:buNone/>
            </a:pPr>
            <a:r>
              <a:rPr lang="en-CA" dirty="0" smtClean="0"/>
              <a:t> increasing toxicity.</a:t>
            </a:r>
          </a:p>
          <a:p>
            <a:pPr lvl="1"/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470" y="2055469"/>
            <a:ext cx="4382530" cy="43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44" y="178057"/>
            <a:ext cx="10233800" cy="4351338"/>
          </a:xfrm>
        </p:spPr>
        <p:txBody>
          <a:bodyPr>
            <a:normAutofit lnSpcReduction="10000"/>
          </a:bodyPr>
          <a:lstStyle/>
          <a:p>
            <a:r>
              <a:rPr lang="en-CA" dirty="0" err="1" smtClean="0"/>
              <a:t>Biomagnification</a:t>
            </a:r>
            <a:r>
              <a:rPr lang="en-CA" dirty="0" smtClean="0"/>
              <a:t> </a:t>
            </a:r>
            <a:r>
              <a:rPr lang="en-CA" dirty="0"/>
              <a:t>occurs when contaminants that don’t </a:t>
            </a:r>
            <a:r>
              <a:rPr lang="en-CA" dirty="0" smtClean="0"/>
              <a:t>easily degrade </a:t>
            </a:r>
            <a:r>
              <a:rPr lang="en-CA" dirty="0"/>
              <a:t>increase with each link of a food chain</a:t>
            </a:r>
            <a:r>
              <a:rPr lang="en-CA" dirty="0" smtClean="0"/>
              <a:t>.</a:t>
            </a:r>
          </a:p>
          <a:p>
            <a:r>
              <a:rPr lang="en-CA" dirty="0" smtClean="0"/>
              <a:t>In </a:t>
            </a:r>
            <a:r>
              <a:rPr lang="en-CA" dirty="0"/>
              <a:t>seawater</a:t>
            </a:r>
            <a:r>
              <a:rPr lang="en-CA" dirty="0" smtClean="0"/>
              <a:t>, these </a:t>
            </a:r>
            <a:r>
              <a:rPr lang="en-CA" dirty="0"/>
              <a:t>persistent molecules stick to small particles </a:t>
            </a:r>
            <a:r>
              <a:rPr lang="en-CA" dirty="0" smtClean="0"/>
              <a:t>and phytoplankton</a:t>
            </a:r>
            <a:r>
              <a:rPr lang="en-CA" dirty="0"/>
              <a:t>. Small fish eat the phytoplankton, but </a:t>
            </a:r>
            <a:r>
              <a:rPr lang="en-CA" dirty="0" smtClean="0"/>
              <a:t>the contaminants </a:t>
            </a:r>
            <a:r>
              <a:rPr lang="en-CA" dirty="0"/>
              <a:t>can’t be broken down and are absorbed, intact</a:t>
            </a:r>
            <a:r>
              <a:rPr lang="en-CA" dirty="0" smtClean="0"/>
              <a:t>, by </a:t>
            </a:r>
            <a:r>
              <a:rPr lang="en-CA" dirty="0"/>
              <a:t>the fish. When small fish are eaten by larger predators, </a:t>
            </a:r>
            <a:r>
              <a:rPr lang="en-CA" dirty="0" smtClean="0"/>
              <a:t>the process repeats again </a:t>
            </a:r>
            <a:r>
              <a:rPr lang="en-CA" dirty="0"/>
              <a:t>and again, up the food chain. </a:t>
            </a:r>
            <a:endParaRPr lang="en-CA" dirty="0" smtClean="0"/>
          </a:p>
          <a:p>
            <a:r>
              <a:rPr lang="en-CA" dirty="0" smtClean="0"/>
              <a:t>Each subsequent </a:t>
            </a:r>
            <a:r>
              <a:rPr lang="en-CA" dirty="0"/>
              <a:t>predator receives a higher dose than the </a:t>
            </a:r>
            <a:r>
              <a:rPr lang="en-CA" dirty="0" smtClean="0"/>
              <a:t>previous one</a:t>
            </a:r>
            <a:r>
              <a:rPr lang="en-CA" dirty="0"/>
              <a:t>. </a:t>
            </a:r>
            <a:r>
              <a:rPr lang="en-CA" dirty="0" smtClean="0"/>
              <a:t> Animals </a:t>
            </a:r>
            <a:r>
              <a:rPr lang="en-CA" dirty="0"/>
              <a:t>at the top of the food chain, such as dolphins</a:t>
            </a:r>
            <a:r>
              <a:rPr lang="en-CA" dirty="0" smtClean="0"/>
              <a:t>, receive </a:t>
            </a:r>
            <a:r>
              <a:rPr lang="en-CA" dirty="0"/>
              <a:t>the most concentrated dose of these contaminants </a:t>
            </a:r>
            <a:r>
              <a:rPr lang="en-CA" dirty="0" smtClean="0"/>
              <a:t>with every meal</a:t>
            </a:r>
            <a:r>
              <a:rPr lang="en-CA" dirty="0"/>
              <a:t>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05" y="3884463"/>
            <a:ext cx="6168410" cy="291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Biomagnification</a:t>
            </a:r>
            <a:r>
              <a:rPr lang="en-CA" dirty="0" smtClean="0"/>
              <a:t> </a:t>
            </a:r>
            <a:r>
              <a:rPr lang="en-CA" dirty="0" err="1" smtClean="0"/>
              <a:t>Webquest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915777"/>
            <a:ext cx="10233800" cy="4351338"/>
          </a:xfrm>
        </p:spPr>
        <p:txBody>
          <a:bodyPr>
            <a:normAutofit/>
          </a:bodyPr>
          <a:lstStyle/>
          <a:p>
            <a:r>
              <a:rPr lang="en-CA" dirty="0"/>
              <a:t>Go to the following website:</a:t>
            </a:r>
          </a:p>
          <a:p>
            <a:r>
              <a:rPr lang="en-CA" dirty="0" smtClean="0">
                <a:hlinkClick r:id="rId2"/>
              </a:rPr>
              <a:t>http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oceanexplorer.noaa.gov/edu/learning/player/lesson13/l13la1.html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Complete the activity and answer questions a – f.</a:t>
            </a:r>
          </a:p>
        </p:txBody>
      </p:sp>
    </p:spTree>
    <p:extLst>
      <p:ext uri="{BB962C8B-B14F-4D97-AF65-F5344CB8AC3E}">
        <p14:creationId xmlns:p14="http://schemas.microsoft.com/office/powerpoint/2010/main" val="2488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1088</TotalTime>
  <Words>339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Wingdings</vt:lpstr>
      <vt:lpstr>Depth</vt:lpstr>
      <vt:lpstr> Bioaccumulation  and Biomagnification </vt:lpstr>
      <vt:lpstr>Bioaccumulation and Biomagnification</vt:lpstr>
      <vt:lpstr>Biomagnification </vt:lpstr>
      <vt:lpstr>Persistent Organic Pollutants (POP’s)</vt:lpstr>
      <vt:lpstr>The Dirty Dozen</vt:lpstr>
      <vt:lpstr>How does this affect us?</vt:lpstr>
      <vt:lpstr>The Ocean:  Toxic Soup</vt:lpstr>
      <vt:lpstr>PowerPoint Presentation</vt:lpstr>
      <vt:lpstr>Biomagnification Webquest</vt:lpstr>
      <vt:lpstr>Biomagnification Mystery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Density of Seawater</dc:title>
  <dc:creator>Techology Support</dc:creator>
  <cp:lastModifiedBy>Techology Support</cp:lastModifiedBy>
  <cp:revision>46</cp:revision>
  <dcterms:created xsi:type="dcterms:W3CDTF">2014-09-23T11:43:17Z</dcterms:created>
  <dcterms:modified xsi:type="dcterms:W3CDTF">2015-11-09T15:02:38Z</dcterms:modified>
</cp:coreProperties>
</file>