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457" r:id="rId2"/>
    <p:sldId id="458" r:id="rId3"/>
    <p:sldId id="460" r:id="rId4"/>
    <p:sldId id="461" r:id="rId5"/>
    <p:sldId id="462" r:id="rId6"/>
    <p:sldId id="463" r:id="rId7"/>
    <p:sldId id="464" r:id="rId8"/>
    <p:sldId id="465" r:id="rId9"/>
    <p:sldId id="466" r:id="rId10"/>
    <p:sldId id="467" r:id="rId11"/>
    <p:sldId id="468" r:id="rId12"/>
    <p:sldId id="469" r:id="rId13"/>
    <p:sldId id="470" r:id="rId14"/>
    <p:sldId id="471" r:id="rId15"/>
    <p:sldId id="472" r:id="rId16"/>
    <p:sldId id="473" r:id="rId17"/>
    <p:sldId id="474" r:id="rId18"/>
    <p:sldId id="475" r:id="rId19"/>
    <p:sldId id="476" r:id="rId20"/>
    <p:sldId id="4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949BC-A425-4B6A-BA63-AF81B7DAD15A}" type="datetimeFigureOut">
              <a:rPr lang="en-CA" smtClean="0"/>
              <a:t>11/01/2016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17F26-15E8-422A-980F-289A324D71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386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www.montereybayaquarium.org/cr/cr_seafoodwatch/content/images/gear/opencage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montereybayaquarium.org/cr/cr_seafoodwatch/content/images/gear/shellfish.jpg" TargetMode="Externa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www.montereybayaquarium.org/cr/cr_seafoodwatch/content/images/gear/ponds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montereybayaquarium.org/cr/cr_seafoodwatch/content/images/gear/raceways.jpg" TargetMode="Externa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montereybayaquarium.org/cr/cr_seafoodwatch/content/images/gear/recirculating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143001"/>
            <a:ext cx="8001000" cy="708025"/>
          </a:xfrm>
        </p:spPr>
        <p:txBody>
          <a:bodyPr anchor="ctr">
            <a:normAutofit fontScale="90000"/>
          </a:bodyPr>
          <a:lstStyle/>
          <a:p>
            <a:r>
              <a:rPr lang="en-US" altLang="en-US" sz="55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What is </a:t>
            </a:r>
            <a:r>
              <a:rPr lang="en-US" altLang="en-US" sz="55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Aquaculture?</a:t>
            </a:r>
            <a:endParaRPr lang="en-US" altLang="en-US" sz="55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52" name="Picture 4" descr="ACTED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643" y="2321012"/>
            <a:ext cx="5867400" cy="247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79361" cy="31139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28405"/>
            <a:ext cx="4679361" cy="36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68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752600" y="762001"/>
            <a:ext cx="89154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aiandra GD" panose="020E0502030308020204" pitchFamily="34" charset="0"/>
              </a:rPr>
              <a:t>Phases of Aquaculture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5659438" y="1905001"/>
            <a:ext cx="2589212" cy="10064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000" b="1">
                <a:effectLst>
                  <a:outerShdw blurRad="38100" dist="38100" dir="2700000" algn="tl">
                    <a:srgbClr val="FFFFFF"/>
                  </a:outerShdw>
                </a:effectLst>
                <a:latin typeface="Maiandra GD" panose="020E0502030308020204" pitchFamily="34" charset="0"/>
              </a:rPr>
              <a:t>Broodstock</a:t>
            </a:r>
          </a:p>
          <a:p>
            <a:pPr algn="ctr"/>
            <a:r>
              <a:rPr lang="en-US" altLang="en-US" sz="3000" b="1">
                <a:effectLst>
                  <a:outerShdw blurRad="38100" dist="38100" dir="2700000" algn="tl">
                    <a:srgbClr val="FFFFFF"/>
                  </a:outerShdw>
                </a:effectLst>
                <a:latin typeface="Maiandra GD" panose="020E0502030308020204" pitchFamily="34" charset="0"/>
              </a:rPr>
              <a:t>Management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3" t="6563" r="9584" b="3751"/>
          <a:stretch>
            <a:fillRect/>
          </a:stretch>
        </p:blipFill>
        <p:spPr bwMode="auto">
          <a:xfrm>
            <a:off x="5126038" y="2968626"/>
            <a:ext cx="3281362" cy="24669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Picture 5" descr="!1ICSI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981326"/>
            <a:ext cx="3124200" cy="24415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966" name="Group 6"/>
          <p:cNvGrpSpPr>
            <a:grpSpLocks/>
          </p:cNvGrpSpPr>
          <p:nvPr/>
        </p:nvGrpSpPr>
        <p:grpSpPr bwMode="auto">
          <a:xfrm>
            <a:off x="8382001" y="2590800"/>
            <a:ext cx="2092325" cy="2076450"/>
            <a:chOff x="4178" y="1465"/>
            <a:chExt cx="1630" cy="1540"/>
          </a:xfrm>
        </p:grpSpPr>
        <p:sp>
          <p:nvSpPr>
            <p:cNvPr id="40967" name="Text Box 7"/>
            <p:cNvSpPr txBox="1">
              <a:spLocks noChangeArrowheads="1"/>
            </p:cNvSpPr>
            <p:nvPr/>
          </p:nvSpPr>
          <p:spPr bwMode="auto">
            <a:xfrm>
              <a:off x="4178" y="2258"/>
              <a:ext cx="1630" cy="7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3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Maiandra GD" panose="020E0502030308020204" pitchFamily="34" charset="0"/>
                </a:rPr>
                <a:t>Hatchery</a:t>
              </a:r>
            </a:p>
            <a:p>
              <a:pPr algn="ctr"/>
              <a:r>
                <a:rPr lang="en-US" altLang="en-US" sz="3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Maiandra GD" panose="020E0502030308020204" pitchFamily="34" charset="0"/>
                </a:rPr>
                <a:t>Production</a:t>
              </a:r>
            </a:p>
          </p:txBody>
        </p:sp>
        <p:sp>
          <p:nvSpPr>
            <p:cNvPr id="40968" name="AutoShape 8"/>
            <p:cNvSpPr>
              <a:spLocks noChangeArrowheads="1"/>
            </p:cNvSpPr>
            <p:nvPr/>
          </p:nvSpPr>
          <p:spPr bwMode="auto">
            <a:xfrm rot="5400000">
              <a:off x="4318" y="1429"/>
              <a:ext cx="794" cy="866"/>
            </a:xfrm>
            <a:custGeom>
              <a:avLst/>
              <a:gdLst>
                <a:gd name="G0" fmla="+- 12900 0 0"/>
                <a:gd name="G1" fmla="+- 4405 0 0"/>
                <a:gd name="G2" fmla="+- 12158 0 4405"/>
                <a:gd name="G3" fmla="+- G2 0 4405"/>
                <a:gd name="G4" fmla="*/ G3 32768 32059"/>
                <a:gd name="G5" fmla="*/ G4 1 2"/>
                <a:gd name="G6" fmla="+- 21600 0 12900"/>
                <a:gd name="G7" fmla="*/ G6 4405 6079"/>
                <a:gd name="G8" fmla="+- G7 12900 0"/>
                <a:gd name="T0" fmla="*/ 12900 w 21600"/>
                <a:gd name="T1" fmla="*/ 0 h 21600"/>
                <a:gd name="T2" fmla="*/ 12900 w 21600"/>
                <a:gd name="T3" fmla="*/ 12158 h 21600"/>
                <a:gd name="T4" fmla="*/ 1711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2900" y="0"/>
                  </a:lnTo>
                  <a:lnTo>
                    <a:pt x="12900" y="4405"/>
                  </a:lnTo>
                  <a:lnTo>
                    <a:pt x="12427" y="4405"/>
                  </a:lnTo>
                  <a:cubicBezTo>
                    <a:pt x="5564" y="4405"/>
                    <a:pt x="0" y="7876"/>
                    <a:pt x="0" y="12158"/>
                  </a:cubicBezTo>
                  <a:lnTo>
                    <a:pt x="0" y="21600"/>
                  </a:lnTo>
                  <a:lnTo>
                    <a:pt x="3422" y="21600"/>
                  </a:lnTo>
                  <a:lnTo>
                    <a:pt x="3422" y="12158"/>
                  </a:lnTo>
                  <a:cubicBezTo>
                    <a:pt x="3422" y="9725"/>
                    <a:pt x="7454" y="7753"/>
                    <a:pt x="12427" y="7753"/>
                  </a:cubicBezTo>
                  <a:lnTo>
                    <a:pt x="12900" y="7753"/>
                  </a:lnTo>
                  <a:lnTo>
                    <a:pt x="12900" y="121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pic>
        <p:nvPicPr>
          <p:cNvPr id="40969" name="Picture 9" descr="24H-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3" t="11591" r="10342" b="9659"/>
          <a:stretch>
            <a:fillRect/>
          </a:stretch>
        </p:blipFill>
        <p:spPr bwMode="auto">
          <a:xfrm>
            <a:off x="5143500" y="3048001"/>
            <a:ext cx="3271838" cy="22637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970" name="Group 10"/>
          <p:cNvGrpSpPr>
            <a:grpSpLocks/>
          </p:cNvGrpSpPr>
          <p:nvPr/>
        </p:nvGrpSpPr>
        <p:grpSpPr bwMode="auto">
          <a:xfrm>
            <a:off x="5562600" y="4819650"/>
            <a:ext cx="3836988" cy="1620838"/>
            <a:chOff x="2544" y="3036"/>
            <a:chExt cx="2417" cy="1021"/>
          </a:xfrm>
        </p:grpSpPr>
        <p:sp>
          <p:nvSpPr>
            <p:cNvPr id="40971" name="Text Box 11"/>
            <p:cNvSpPr txBox="1">
              <a:spLocks noChangeArrowheads="1"/>
            </p:cNvSpPr>
            <p:nvPr/>
          </p:nvSpPr>
          <p:spPr bwMode="auto">
            <a:xfrm>
              <a:off x="2544" y="3423"/>
              <a:ext cx="1631" cy="6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3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Maiandra GD" panose="020E0502030308020204" pitchFamily="34" charset="0"/>
                </a:rPr>
                <a:t>Nursery</a:t>
              </a:r>
            </a:p>
            <a:p>
              <a:pPr algn="ctr"/>
              <a:r>
                <a:rPr lang="en-US" altLang="en-US" sz="3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Maiandra GD" panose="020E0502030308020204" pitchFamily="34" charset="0"/>
                </a:rPr>
                <a:t>Production</a:t>
              </a:r>
            </a:p>
          </p:txBody>
        </p:sp>
        <p:sp>
          <p:nvSpPr>
            <p:cNvPr id="40972" name="AutoShape 12"/>
            <p:cNvSpPr>
              <a:spLocks noChangeArrowheads="1"/>
            </p:cNvSpPr>
            <p:nvPr/>
          </p:nvSpPr>
          <p:spPr bwMode="auto">
            <a:xfrm rot="10800000">
              <a:off x="4197" y="3036"/>
              <a:ext cx="764" cy="900"/>
            </a:xfrm>
            <a:custGeom>
              <a:avLst/>
              <a:gdLst>
                <a:gd name="G0" fmla="+- 12900 0 0"/>
                <a:gd name="G1" fmla="+- 4405 0 0"/>
                <a:gd name="G2" fmla="+- 12158 0 4405"/>
                <a:gd name="G3" fmla="+- G2 0 4405"/>
                <a:gd name="G4" fmla="*/ G3 32768 32059"/>
                <a:gd name="G5" fmla="*/ G4 1 2"/>
                <a:gd name="G6" fmla="+- 21600 0 12900"/>
                <a:gd name="G7" fmla="*/ G6 4405 6079"/>
                <a:gd name="G8" fmla="+- G7 12900 0"/>
                <a:gd name="T0" fmla="*/ 12900 w 21600"/>
                <a:gd name="T1" fmla="*/ 0 h 21600"/>
                <a:gd name="T2" fmla="*/ 12900 w 21600"/>
                <a:gd name="T3" fmla="*/ 12158 h 21600"/>
                <a:gd name="T4" fmla="*/ 1711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2900" y="0"/>
                  </a:lnTo>
                  <a:lnTo>
                    <a:pt x="12900" y="4405"/>
                  </a:lnTo>
                  <a:lnTo>
                    <a:pt x="12427" y="4405"/>
                  </a:lnTo>
                  <a:cubicBezTo>
                    <a:pt x="5564" y="4405"/>
                    <a:pt x="0" y="7876"/>
                    <a:pt x="0" y="12158"/>
                  </a:cubicBezTo>
                  <a:lnTo>
                    <a:pt x="0" y="21600"/>
                  </a:lnTo>
                  <a:lnTo>
                    <a:pt x="3422" y="21600"/>
                  </a:lnTo>
                  <a:lnTo>
                    <a:pt x="3422" y="12158"/>
                  </a:lnTo>
                  <a:cubicBezTo>
                    <a:pt x="3422" y="9725"/>
                    <a:pt x="7454" y="7753"/>
                    <a:pt x="12427" y="7753"/>
                  </a:cubicBezTo>
                  <a:lnTo>
                    <a:pt x="12900" y="7753"/>
                  </a:lnTo>
                  <a:lnTo>
                    <a:pt x="12900" y="121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pic>
        <p:nvPicPr>
          <p:cNvPr id="40973" name="Picture 13"/>
          <p:cNvPicPr>
            <a:picLocks noChangeAspect="1" noChangeArrowheads="1"/>
          </p:cNvPicPr>
          <p:nvPr/>
        </p:nvPicPr>
        <p:blipFill>
          <a:blip r:embed="rId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3035301"/>
            <a:ext cx="3352800" cy="23145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4" name="Picture 14" descr="Talapia in tank"/>
          <p:cNvPicPr>
            <a:picLocks noChangeAspect="1" noChangeArrowheads="1"/>
          </p:cNvPicPr>
          <p:nvPr/>
        </p:nvPicPr>
        <p:blipFill>
          <a:blip r:embed="rId6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1" t="7603" r="20313" b="42627"/>
          <a:stretch>
            <a:fillRect/>
          </a:stretch>
        </p:blipFill>
        <p:spPr bwMode="auto">
          <a:xfrm>
            <a:off x="5091114" y="2984501"/>
            <a:ext cx="3303587" cy="2378075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975" name="Group 15"/>
          <p:cNvGrpSpPr>
            <a:grpSpLocks/>
          </p:cNvGrpSpPr>
          <p:nvPr/>
        </p:nvGrpSpPr>
        <p:grpSpPr bwMode="auto">
          <a:xfrm>
            <a:off x="2743201" y="3810000"/>
            <a:ext cx="2593975" cy="2128838"/>
            <a:chOff x="768" y="2400"/>
            <a:chExt cx="1634" cy="1341"/>
          </a:xfrm>
        </p:grpSpPr>
        <p:sp>
          <p:nvSpPr>
            <p:cNvPr id="40976" name="Text Box 16"/>
            <p:cNvSpPr txBox="1">
              <a:spLocks noChangeArrowheads="1"/>
            </p:cNvSpPr>
            <p:nvPr/>
          </p:nvSpPr>
          <p:spPr bwMode="auto">
            <a:xfrm>
              <a:off x="768" y="2400"/>
              <a:ext cx="1634" cy="3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3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Maiandra GD" panose="020E0502030308020204" pitchFamily="34" charset="0"/>
                </a:rPr>
                <a:t>Grow-out</a:t>
              </a:r>
            </a:p>
          </p:txBody>
        </p:sp>
        <p:sp>
          <p:nvSpPr>
            <p:cNvPr id="40977" name="AutoShape 17"/>
            <p:cNvSpPr>
              <a:spLocks noChangeArrowheads="1"/>
            </p:cNvSpPr>
            <p:nvPr/>
          </p:nvSpPr>
          <p:spPr bwMode="auto">
            <a:xfrm rot="16200000">
              <a:off x="1477" y="2910"/>
              <a:ext cx="794" cy="867"/>
            </a:xfrm>
            <a:custGeom>
              <a:avLst/>
              <a:gdLst>
                <a:gd name="G0" fmla="+- 12900 0 0"/>
                <a:gd name="G1" fmla="+- 4405 0 0"/>
                <a:gd name="G2" fmla="+- 12158 0 4405"/>
                <a:gd name="G3" fmla="+- G2 0 4405"/>
                <a:gd name="G4" fmla="*/ G3 32768 32059"/>
                <a:gd name="G5" fmla="*/ G4 1 2"/>
                <a:gd name="G6" fmla="+- 21600 0 12900"/>
                <a:gd name="G7" fmla="*/ G6 4405 6079"/>
                <a:gd name="G8" fmla="+- G7 12900 0"/>
                <a:gd name="T0" fmla="*/ 12900 w 21600"/>
                <a:gd name="T1" fmla="*/ 0 h 21600"/>
                <a:gd name="T2" fmla="*/ 12900 w 21600"/>
                <a:gd name="T3" fmla="*/ 12158 h 21600"/>
                <a:gd name="T4" fmla="*/ 1711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2900" y="0"/>
                  </a:lnTo>
                  <a:lnTo>
                    <a:pt x="12900" y="4405"/>
                  </a:lnTo>
                  <a:lnTo>
                    <a:pt x="12427" y="4405"/>
                  </a:lnTo>
                  <a:cubicBezTo>
                    <a:pt x="5564" y="4405"/>
                    <a:pt x="0" y="7876"/>
                    <a:pt x="0" y="12158"/>
                  </a:cubicBezTo>
                  <a:lnTo>
                    <a:pt x="0" y="21600"/>
                  </a:lnTo>
                  <a:lnTo>
                    <a:pt x="3422" y="21600"/>
                  </a:lnTo>
                  <a:lnTo>
                    <a:pt x="3422" y="12158"/>
                  </a:lnTo>
                  <a:cubicBezTo>
                    <a:pt x="3422" y="9725"/>
                    <a:pt x="7454" y="7753"/>
                    <a:pt x="12427" y="7753"/>
                  </a:cubicBezTo>
                  <a:lnTo>
                    <a:pt x="12900" y="7753"/>
                  </a:lnTo>
                  <a:lnTo>
                    <a:pt x="12900" y="121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40978" name="Group 18"/>
          <p:cNvGrpSpPr>
            <a:grpSpLocks/>
          </p:cNvGrpSpPr>
          <p:nvPr/>
        </p:nvGrpSpPr>
        <p:grpSpPr bwMode="auto">
          <a:xfrm>
            <a:off x="1676400" y="2057400"/>
            <a:ext cx="6553200" cy="3124200"/>
            <a:chOff x="-83" y="1248"/>
            <a:chExt cx="4403" cy="2160"/>
          </a:xfrm>
        </p:grpSpPr>
        <p:pic>
          <p:nvPicPr>
            <p:cNvPr id="40979" name="Picture 19" descr="tilapi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872"/>
              <a:ext cx="2112" cy="1536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</p:pic>
        <p:grpSp>
          <p:nvGrpSpPr>
            <p:cNvPr id="40980" name="Group 20"/>
            <p:cNvGrpSpPr>
              <a:grpSpLocks/>
            </p:cNvGrpSpPr>
            <p:nvPr/>
          </p:nvGrpSpPr>
          <p:grpSpPr bwMode="auto">
            <a:xfrm>
              <a:off x="-83" y="1248"/>
              <a:ext cx="2725" cy="905"/>
              <a:chOff x="-83" y="1248"/>
              <a:chExt cx="2725" cy="905"/>
            </a:xfrm>
          </p:grpSpPr>
          <p:grpSp>
            <p:nvGrpSpPr>
              <p:cNvPr id="40981" name="Group 21"/>
              <p:cNvGrpSpPr>
                <a:grpSpLocks/>
              </p:cNvGrpSpPr>
              <p:nvPr/>
            </p:nvGrpSpPr>
            <p:grpSpPr bwMode="auto">
              <a:xfrm>
                <a:off x="1223" y="1253"/>
                <a:ext cx="1419" cy="900"/>
                <a:chOff x="1056" y="1488"/>
                <a:chExt cx="1336" cy="816"/>
              </a:xfrm>
            </p:grpSpPr>
            <p:sp>
              <p:nvSpPr>
                <p:cNvPr id="40982" name="AutoShape 22"/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1056" y="1488"/>
                  <a:ext cx="720" cy="816"/>
                </a:xfrm>
                <a:custGeom>
                  <a:avLst/>
                  <a:gdLst>
                    <a:gd name="G0" fmla="+- 12900 0 0"/>
                    <a:gd name="G1" fmla="+- 4405 0 0"/>
                    <a:gd name="G2" fmla="+- 12158 0 4405"/>
                    <a:gd name="G3" fmla="+- G2 0 4405"/>
                    <a:gd name="G4" fmla="*/ G3 32768 32059"/>
                    <a:gd name="G5" fmla="*/ G4 1 2"/>
                    <a:gd name="G6" fmla="+- 21600 0 12900"/>
                    <a:gd name="G7" fmla="*/ G6 4405 6079"/>
                    <a:gd name="G8" fmla="+- G7 12900 0"/>
                    <a:gd name="T0" fmla="*/ 12900 w 21600"/>
                    <a:gd name="T1" fmla="*/ 0 h 21600"/>
                    <a:gd name="T2" fmla="*/ 12900 w 21600"/>
                    <a:gd name="T3" fmla="*/ 12158 h 21600"/>
                    <a:gd name="T4" fmla="*/ 1711 w 21600"/>
                    <a:gd name="T5" fmla="*/ 21600 h 21600"/>
                    <a:gd name="T6" fmla="*/ 21600 w 21600"/>
                    <a:gd name="T7" fmla="*/ 6079 h 21600"/>
                    <a:gd name="T8" fmla="*/ 17694720 60000 65536"/>
                    <a:gd name="T9" fmla="*/ 5898240 60000 65536"/>
                    <a:gd name="T10" fmla="*/ 5898240 60000 65536"/>
                    <a:gd name="T11" fmla="*/ 0 60000 65536"/>
                    <a:gd name="T12" fmla="*/ 12427 w 21600"/>
                    <a:gd name="T13" fmla="*/ G1 h 21600"/>
                    <a:gd name="T14" fmla="*/ G8 w 21600"/>
                    <a:gd name="T15" fmla="*/ G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600" y="6079"/>
                      </a:moveTo>
                      <a:lnTo>
                        <a:pt x="12900" y="0"/>
                      </a:lnTo>
                      <a:lnTo>
                        <a:pt x="12900" y="4405"/>
                      </a:lnTo>
                      <a:lnTo>
                        <a:pt x="12427" y="4405"/>
                      </a:lnTo>
                      <a:cubicBezTo>
                        <a:pt x="5564" y="4405"/>
                        <a:pt x="0" y="7876"/>
                        <a:pt x="0" y="12158"/>
                      </a:cubicBezTo>
                      <a:lnTo>
                        <a:pt x="0" y="21600"/>
                      </a:lnTo>
                      <a:lnTo>
                        <a:pt x="3422" y="21600"/>
                      </a:lnTo>
                      <a:lnTo>
                        <a:pt x="3422" y="12158"/>
                      </a:lnTo>
                      <a:cubicBezTo>
                        <a:pt x="3422" y="9725"/>
                        <a:pt x="7454" y="7753"/>
                        <a:pt x="12427" y="7753"/>
                      </a:cubicBezTo>
                      <a:lnTo>
                        <a:pt x="12900" y="7753"/>
                      </a:lnTo>
                      <a:lnTo>
                        <a:pt x="12900" y="1215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dist="35921" dir="2700000" algn="ctr" rotWithShape="0">
                    <a:schemeClr val="tx1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40983" name="AutoShape 23"/>
                <p:cNvSpPr>
                  <a:spLocks noChangeArrowheads="1"/>
                </p:cNvSpPr>
                <p:nvPr/>
              </p:nvSpPr>
              <p:spPr bwMode="auto">
                <a:xfrm rot="10800000" flipH="1" flipV="1">
                  <a:off x="1672" y="1488"/>
                  <a:ext cx="720" cy="816"/>
                </a:xfrm>
                <a:custGeom>
                  <a:avLst/>
                  <a:gdLst>
                    <a:gd name="G0" fmla="+- 12900 0 0"/>
                    <a:gd name="G1" fmla="+- 4405 0 0"/>
                    <a:gd name="G2" fmla="+- 12158 0 4405"/>
                    <a:gd name="G3" fmla="+- G2 0 4405"/>
                    <a:gd name="G4" fmla="*/ G3 32768 32059"/>
                    <a:gd name="G5" fmla="*/ G4 1 2"/>
                    <a:gd name="G6" fmla="+- 21600 0 12900"/>
                    <a:gd name="G7" fmla="*/ G6 4405 6079"/>
                    <a:gd name="G8" fmla="+- G7 12900 0"/>
                    <a:gd name="T0" fmla="*/ 12900 w 21600"/>
                    <a:gd name="T1" fmla="*/ 0 h 21600"/>
                    <a:gd name="T2" fmla="*/ 12900 w 21600"/>
                    <a:gd name="T3" fmla="*/ 12158 h 21600"/>
                    <a:gd name="T4" fmla="*/ 1711 w 21600"/>
                    <a:gd name="T5" fmla="*/ 21600 h 21600"/>
                    <a:gd name="T6" fmla="*/ 21600 w 21600"/>
                    <a:gd name="T7" fmla="*/ 6079 h 21600"/>
                    <a:gd name="T8" fmla="*/ 17694720 60000 65536"/>
                    <a:gd name="T9" fmla="*/ 5898240 60000 65536"/>
                    <a:gd name="T10" fmla="*/ 5898240 60000 65536"/>
                    <a:gd name="T11" fmla="*/ 0 60000 65536"/>
                    <a:gd name="T12" fmla="*/ 12427 w 21600"/>
                    <a:gd name="T13" fmla="*/ G1 h 21600"/>
                    <a:gd name="T14" fmla="*/ G8 w 21600"/>
                    <a:gd name="T15" fmla="*/ G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600" y="6079"/>
                      </a:moveTo>
                      <a:lnTo>
                        <a:pt x="12900" y="0"/>
                      </a:lnTo>
                      <a:lnTo>
                        <a:pt x="12900" y="4405"/>
                      </a:lnTo>
                      <a:lnTo>
                        <a:pt x="12427" y="4405"/>
                      </a:lnTo>
                      <a:cubicBezTo>
                        <a:pt x="5564" y="4405"/>
                        <a:pt x="0" y="7876"/>
                        <a:pt x="0" y="12158"/>
                      </a:cubicBezTo>
                      <a:lnTo>
                        <a:pt x="0" y="21600"/>
                      </a:lnTo>
                      <a:lnTo>
                        <a:pt x="3422" y="21600"/>
                      </a:lnTo>
                      <a:lnTo>
                        <a:pt x="3422" y="12158"/>
                      </a:lnTo>
                      <a:cubicBezTo>
                        <a:pt x="3422" y="9725"/>
                        <a:pt x="7454" y="7753"/>
                        <a:pt x="12427" y="7753"/>
                      </a:cubicBezTo>
                      <a:lnTo>
                        <a:pt x="12900" y="7753"/>
                      </a:lnTo>
                      <a:lnTo>
                        <a:pt x="12900" y="1215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dist="35921" dir="2700000" algn="ctr" rotWithShape="0">
                    <a:schemeClr val="tx1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  <p:sp>
            <p:nvSpPr>
              <p:cNvPr id="40984" name="Rectangle 24"/>
              <p:cNvSpPr>
                <a:spLocks noChangeArrowheads="1"/>
              </p:cNvSpPr>
              <p:nvPr/>
            </p:nvSpPr>
            <p:spPr bwMode="auto">
              <a:xfrm>
                <a:off x="-83" y="1248"/>
                <a:ext cx="1427" cy="70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30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Maiandra GD" panose="020E0502030308020204" pitchFamily="34" charset="0"/>
                  </a:rPr>
                  <a:t>Harvest &amp; Market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250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Aquaculture Systems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1" y="1600200"/>
            <a:ext cx="8183563" cy="4114800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en-US" altLang="en-US" sz="3600" b="1"/>
              <a:t>Open</a:t>
            </a:r>
          </a:p>
          <a:p>
            <a:pPr lvl="1">
              <a:buClr>
                <a:schemeClr val="accent1"/>
              </a:buClr>
            </a:pPr>
            <a:r>
              <a:rPr lang="en-US" altLang="en-US" sz="3200" b="1"/>
              <a:t>Netpens, cages, longlines, bottom culture</a:t>
            </a:r>
          </a:p>
          <a:p>
            <a:pPr>
              <a:buClr>
                <a:schemeClr val="accent1"/>
              </a:buClr>
            </a:pPr>
            <a:r>
              <a:rPr lang="en-US" altLang="en-US" sz="3600" b="1"/>
              <a:t>Semi-closed</a:t>
            </a:r>
          </a:p>
          <a:p>
            <a:pPr lvl="1">
              <a:buClr>
                <a:schemeClr val="accent1"/>
              </a:buClr>
            </a:pPr>
            <a:r>
              <a:rPr lang="en-US" altLang="en-US" sz="3200" b="1"/>
              <a:t>Ponds, raceways, tanks</a:t>
            </a:r>
          </a:p>
          <a:p>
            <a:pPr>
              <a:buClr>
                <a:schemeClr val="accent1"/>
              </a:buClr>
            </a:pPr>
            <a:r>
              <a:rPr lang="en-US" altLang="en-US" sz="3600" b="1"/>
              <a:t>Closed</a:t>
            </a:r>
          </a:p>
          <a:p>
            <a:pPr lvl="1">
              <a:buClr>
                <a:schemeClr val="accent1"/>
              </a:buClr>
            </a:pPr>
            <a:r>
              <a:rPr lang="en-US" altLang="en-US" sz="3200" b="1"/>
              <a:t>raceways, tanks</a:t>
            </a:r>
          </a:p>
        </p:txBody>
      </p:sp>
    </p:spTree>
    <p:extLst>
      <p:ext uri="{BB962C8B-B14F-4D97-AF65-F5344CB8AC3E}">
        <p14:creationId xmlns:p14="http://schemas.microsoft.com/office/powerpoint/2010/main" val="153331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8229600" cy="838200"/>
          </a:xfrm>
        </p:spPr>
        <p:txBody>
          <a:bodyPr/>
          <a:lstStyle/>
          <a:p>
            <a:r>
              <a:rPr lang="en-US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Aquaculture systems: Open</a:t>
            </a:r>
            <a:endParaRPr lang="en-US" altLang="en-US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95401"/>
            <a:ext cx="8229600" cy="2779713"/>
          </a:xfrm>
          <a:ln/>
          <a:extLst>
            <a:ext uri="{91240B29-F687-4F45-9708-019B960494DF}">
              <a14:hiddenLine xmlns:a14="http://schemas.microsoft.com/office/drawing/2010/main" w="76200" cmpd="tri">
                <a:solidFill>
                  <a:srgbClr val="00CC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en-US" altLang="en-US" b="1"/>
              <a:t>Organisms are reared in natural systems</a:t>
            </a:r>
          </a:p>
          <a:p>
            <a:pPr>
              <a:buClr>
                <a:schemeClr val="accent1"/>
              </a:buClr>
            </a:pPr>
            <a:r>
              <a:rPr lang="en-US" altLang="en-US" b="1"/>
              <a:t>No diversion or pumping of water</a:t>
            </a:r>
          </a:p>
          <a:p>
            <a:pPr>
              <a:buClr>
                <a:schemeClr val="accent1"/>
              </a:buClr>
            </a:pPr>
            <a:r>
              <a:rPr lang="en-US" altLang="en-US" b="1"/>
              <a:t>Floating netpens, floating racks, longlines, on-bottom culture</a:t>
            </a:r>
            <a:endParaRPr lang="en-US" altLang="en-US"/>
          </a:p>
        </p:txBody>
      </p:sp>
      <p:pic>
        <p:nvPicPr>
          <p:cNvPr id="43017" name="Picture 9" descr="Open Net Pens or Cages (Illustration © Monterey Bay Aquarium)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814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10" descr="Shellfish Culture (Illustration © Monterey Bay Aquarium)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814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70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457200"/>
            <a:ext cx="7010400" cy="838200"/>
          </a:xfrm>
        </p:spPr>
        <p:txBody>
          <a:bodyPr/>
          <a:lstStyle/>
          <a:p>
            <a:r>
              <a:rPr lang="en-US" altLang="en-US" sz="3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Aquaculture systems: </a:t>
            </a:r>
            <a:r>
              <a:rPr lang="en-US" altLang="en-US" sz="32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Semiclosed</a:t>
            </a:r>
            <a:endParaRPr lang="en-US" altLang="en-US" sz="3200" u="sng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828800"/>
            <a:ext cx="4648200" cy="4572000"/>
          </a:xfrm>
          <a:ln/>
          <a:extLst>
            <a:ext uri="{91240B29-F687-4F45-9708-019B960494DF}">
              <a14:hiddenLine xmlns:a14="http://schemas.microsoft.com/office/drawing/2010/main" w="76200" cmpd="tri">
                <a:solidFill>
                  <a:srgbClr val="00CC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en-US" altLang="en-US" b="1"/>
              <a:t>Organisms are reared in manmade impoundments</a:t>
            </a:r>
          </a:p>
          <a:p>
            <a:pPr>
              <a:buClr>
                <a:schemeClr val="accent1"/>
              </a:buClr>
            </a:pPr>
            <a:r>
              <a:rPr lang="en-US" altLang="en-US" b="1"/>
              <a:t>Water is diverted from natural flows or pumped</a:t>
            </a:r>
          </a:p>
          <a:p>
            <a:pPr>
              <a:buClr>
                <a:schemeClr val="accent1"/>
              </a:buClr>
            </a:pPr>
            <a:r>
              <a:rPr lang="en-US" altLang="en-US" b="1"/>
              <a:t>Examples are ponds and raceways</a:t>
            </a:r>
            <a:endParaRPr lang="en-US" altLang="en-US" sz="3600"/>
          </a:p>
        </p:txBody>
      </p:sp>
      <p:pic>
        <p:nvPicPr>
          <p:cNvPr id="44043" name="Picture 11" descr="Ponds (Illustration © Monterey Bay Aquarium)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7526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Picture 12" descr="Raceways (Illustration © Monterey Bay Aquarium)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1910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623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solidFill>
                  <a:schemeClr val="tx1"/>
                </a:solidFill>
              </a:rPr>
              <a:t>Aquaculture systems: Closed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76200" cmpd="tri">
                <a:solidFill>
                  <a:srgbClr val="00CC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en-US" altLang="en-US" b="1"/>
              <a:t>Water is reused - little or no effluent</a:t>
            </a:r>
          </a:p>
          <a:p>
            <a:pPr>
              <a:buClr>
                <a:schemeClr val="accent1"/>
              </a:buClr>
            </a:pPr>
            <a:r>
              <a:rPr lang="en-US" altLang="en-US" b="1"/>
              <a:t> Sophisticated water filtration and treatment</a:t>
            </a:r>
          </a:p>
          <a:p>
            <a:pPr>
              <a:buClr>
                <a:schemeClr val="accent1"/>
              </a:buClr>
            </a:pPr>
            <a:r>
              <a:rPr lang="en-US" altLang="en-US" b="1"/>
              <a:t>Recirculating aquaculture systems, aquariums</a:t>
            </a:r>
          </a:p>
        </p:txBody>
      </p:sp>
      <p:pic>
        <p:nvPicPr>
          <p:cNvPr id="45061" name="Picture 5" descr="Blackwater 22 (J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505200"/>
            <a:ext cx="3429000" cy="2362200"/>
          </a:xfrm>
          <a:prstGeom prst="rect">
            <a:avLst/>
          </a:prstGeom>
          <a:noFill/>
          <a:ln w="9525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4724400" y="35052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 b="1">
                <a:solidFill>
                  <a:schemeClr val="bg1"/>
                </a:solidFill>
                <a:latin typeface="Times New Roman" panose="02020603050405020304" pitchFamily="18" charset="0"/>
              </a:rPr>
              <a:t>Photograph by HBOI</a:t>
            </a:r>
          </a:p>
        </p:txBody>
      </p:sp>
      <p:pic>
        <p:nvPicPr>
          <p:cNvPr id="45065" name="Picture 9" descr="Recirculating Systems (Illustration © Monterey Bay Aquarium)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7338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306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Water Systems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8229600" cy="4114800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en-US" altLang="en-US" sz="3800" b="1"/>
              <a:t>Flow-through: one time use of water</a:t>
            </a:r>
          </a:p>
          <a:p>
            <a:pPr>
              <a:buClr>
                <a:schemeClr val="accent1"/>
              </a:buClr>
            </a:pPr>
            <a:endParaRPr lang="en-US" altLang="en-US" sz="3800" b="1"/>
          </a:p>
          <a:p>
            <a:pPr>
              <a:buClr>
                <a:schemeClr val="accent1"/>
              </a:buClr>
            </a:pPr>
            <a:r>
              <a:rPr lang="en-US" altLang="en-US" sz="3800" b="1"/>
              <a:t>Recirculation: reuse of water</a:t>
            </a:r>
          </a:p>
        </p:txBody>
      </p:sp>
    </p:spTree>
    <p:extLst>
      <p:ext uri="{BB962C8B-B14F-4D97-AF65-F5344CB8AC3E}">
        <p14:creationId xmlns:p14="http://schemas.microsoft.com/office/powerpoint/2010/main" val="907182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Aquaculture systems: Flow-through</a:t>
            </a:r>
            <a:endParaRPr lang="en-US" altLang="en-US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7299325" y="1666876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altLang="en-US" sz="2800">
              <a:latin typeface="Times" panose="02020603050405020304" pitchFamily="18" charset="0"/>
            </a:endParaRPr>
          </a:p>
        </p:txBody>
      </p:sp>
      <p:sp>
        <p:nvSpPr>
          <p:cNvPr id="47108" name="AutoShape 4"/>
          <p:cNvSpPr>
            <a:spLocks noChangeArrowheads="1"/>
          </p:cNvSpPr>
          <p:nvPr/>
        </p:nvSpPr>
        <p:spPr bwMode="auto">
          <a:xfrm>
            <a:off x="7467600" y="1600200"/>
            <a:ext cx="1905000" cy="1676400"/>
          </a:xfrm>
          <a:prstGeom prst="downArrowCallout">
            <a:avLst>
              <a:gd name="adj1" fmla="val 28409"/>
              <a:gd name="adj2" fmla="val 28409"/>
              <a:gd name="adj3" fmla="val 16667"/>
              <a:gd name="adj4" fmla="val 66667"/>
            </a:avLst>
          </a:prstGeom>
          <a:solidFill>
            <a:srgbClr val="000066"/>
          </a:solidFill>
          <a:ln w="762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 b="1">
                <a:solidFill>
                  <a:srgbClr val="FFFF00"/>
                </a:solidFill>
                <a:latin typeface="Times" panose="02020603050405020304" pitchFamily="18" charset="0"/>
              </a:rPr>
              <a:t>Pretreatment</a:t>
            </a:r>
            <a:endParaRPr lang="en-US" altLang="en-US" sz="28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2362200" y="1447800"/>
            <a:ext cx="3581400" cy="1752600"/>
          </a:xfrm>
          <a:prstGeom prst="rightArrowCallout">
            <a:avLst>
              <a:gd name="adj1" fmla="val 25000"/>
              <a:gd name="adj2" fmla="val 25000"/>
              <a:gd name="adj3" fmla="val 34058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pic>
        <p:nvPicPr>
          <p:cNvPr id="47110" name="Picture 6" descr="!REEF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2133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2857501" y="1765300"/>
            <a:ext cx="13811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3200" b="1">
                <a:solidFill>
                  <a:srgbClr val="FFFF00"/>
                </a:solidFill>
                <a:latin typeface="Times" panose="02020603050405020304" pitchFamily="18" charset="0"/>
              </a:rPr>
              <a:t>Water</a:t>
            </a:r>
          </a:p>
          <a:p>
            <a:pPr algn="ctr" eaLnBrk="0" hangingPunct="0"/>
            <a:r>
              <a:rPr lang="en-US" altLang="en-US" sz="3200" b="1">
                <a:solidFill>
                  <a:srgbClr val="FFFF00"/>
                </a:solidFill>
                <a:latin typeface="Times" panose="02020603050405020304" pitchFamily="18" charset="0"/>
              </a:rPr>
              <a:t>Source</a:t>
            </a: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5181600" y="3581400"/>
            <a:ext cx="4953000" cy="2590800"/>
          </a:xfrm>
          <a:prstGeom prst="leftArrowCallout">
            <a:avLst>
              <a:gd name="adj1" fmla="val 25000"/>
              <a:gd name="adj2" fmla="val 25000"/>
              <a:gd name="adj3" fmla="val 31863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pic>
        <p:nvPicPr>
          <p:cNvPr id="47113" name="Picture 9" descr="baby clowns (RW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733800"/>
            <a:ext cx="2971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33CC33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7608888" y="4321176"/>
            <a:ext cx="17589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3600" b="1">
                <a:solidFill>
                  <a:srgbClr val="FFFF00"/>
                </a:solidFill>
                <a:latin typeface="Times" panose="02020603050405020304" pitchFamily="18" charset="0"/>
              </a:rPr>
              <a:t>Rearing</a:t>
            </a:r>
          </a:p>
          <a:p>
            <a:pPr algn="ctr" eaLnBrk="0" hangingPunct="0"/>
            <a:r>
              <a:rPr lang="en-US" altLang="en-US" sz="3600" b="1">
                <a:solidFill>
                  <a:srgbClr val="FFFF00"/>
                </a:solidFill>
                <a:latin typeface="Times" panose="02020603050405020304" pitchFamily="18" charset="0"/>
              </a:rPr>
              <a:t>Tank</a:t>
            </a:r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2209800" y="4343400"/>
            <a:ext cx="2590800" cy="1066800"/>
          </a:xfrm>
          <a:prstGeom prst="leftArrowCallout">
            <a:avLst>
              <a:gd name="adj1" fmla="val 25000"/>
              <a:gd name="adj2" fmla="val 25000"/>
              <a:gd name="adj3" fmla="val 40476"/>
              <a:gd name="adj4" fmla="val 66667"/>
            </a:avLst>
          </a:prstGeom>
          <a:solidFill>
            <a:srgbClr val="000066"/>
          </a:solidFill>
          <a:ln w="762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 b="1">
                <a:solidFill>
                  <a:srgbClr val="FFFF00"/>
                </a:solidFill>
                <a:latin typeface="Times" panose="02020603050405020304" pitchFamily="18" charset="0"/>
              </a:rPr>
              <a:t>Effluent</a:t>
            </a:r>
            <a:endParaRPr lang="en-US" altLang="en-US" sz="2400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1828800" y="57912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 b="1">
                <a:solidFill>
                  <a:srgbClr val="006699"/>
                </a:solidFill>
                <a:latin typeface="Times New Roman" panose="02020603050405020304" pitchFamily="18" charset="0"/>
              </a:rPr>
              <a:t>Photographs by HBOI</a:t>
            </a:r>
          </a:p>
        </p:txBody>
      </p:sp>
    </p:spTree>
    <p:extLst>
      <p:ext uri="{BB962C8B-B14F-4D97-AF65-F5344CB8AC3E}">
        <p14:creationId xmlns:p14="http://schemas.microsoft.com/office/powerpoint/2010/main" val="3267421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5039" y="538163"/>
            <a:ext cx="7958137" cy="722312"/>
          </a:xfrm>
        </p:spPr>
        <p:txBody>
          <a:bodyPr/>
          <a:lstStyle/>
          <a:p>
            <a:r>
              <a:rPr lang="en-US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Flow-through aquaculture systems</a:t>
            </a:r>
            <a:endParaRPr lang="en-US" altLang="en-US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667000" y="3962400"/>
            <a:ext cx="6934200" cy="2362200"/>
          </a:xfrm>
          <a:solidFill>
            <a:schemeClr val="bg1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288925" indent="-288925">
              <a:buClr>
                <a:schemeClr val="accent1"/>
              </a:buClr>
              <a:buNone/>
            </a:pPr>
            <a:r>
              <a:rPr lang="en-US" altLang="en-US" b="1" i="1">
                <a:latin typeface="Times New Roman" panose="02020603050405020304" pitchFamily="18" charset="0"/>
              </a:rPr>
              <a:t>Disadvantages</a:t>
            </a:r>
            <a:endParaRPr lang="en-US" altLang="en-US" b="1" i="1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pPr marL="288925" indent="-288925">
              <a:spcBef>
                <a:spcPct val="0"/>
              </a:spcBef>
              <a:buClr>
                <a:schemeClr val="accent1"/>
              </a:buClr>
            </a:pPr>
            <a:r>
              <a:rPr lang="en-US" altLang="en-US" sz="2500" b="1">
                <a:latin typeface="Times New Roman" panose="02020603050405020304" pitchFamily="18" charset="0"/>
              </a:rPr>
              <a:t>No environmental control</a:t>
            </a:r>
          </a:p>
          <a:p>
            <a:pPr marL="288925" indent="-288925">
              <a:spcBef>
                <a:spcPct val="0"/>
              </a:spcBef>
              <a:buClr>
                <a:schemeClr val="accent1"/>
              </a:buClr>
            </a:pPr>
            <a:r>
              <a:rPr lang="en-US" altLang="en-US" sz="2500" b="1">
                <a:latin typeface="Times New Roman" panose="02020603050405020304" pitchFamily="18" charset="0"/>
              </a:rPr>
              <a:t>Source of contaminants, pollutants</a:t>
            </a:r>
          </a:p>
          <a:p>
            <a:pPr marL="288925" indent="-288925">
              <a:spcBef>
                <a:spcPct val="0"/>
              </a:spcBef>
              <a:buClr>
                <a:schemeClr val="accent1"/>
              </a:buClr>
            </a:pPr>
            <a:r>
              <a:rPr lang="en-US" altLang="en-US" sz="2500" b="1">
                <a:latin typeface="Times New Roman" panose="02020603050405020304" pitchFamily="18" charset="0"/>
              </a:rPr>
              <a:t>Greater regulatory constraints</a:t>
            </a:r>
            <a:r>
              <a:rPr lang="en-US" altLang="en-US" b="1"/>
              <a:t>       	</a:t>
            </a:r>
          </a:p>
          <a:p>
            <a:pPr marL="288925" indent="-288925">
              <a:spcBef>
                <a:spcPct val="0"/>
              </a:spcBef>
              <a:buClr>
                <a:schemeClr val="accent1"/>
              </a:buClr>
              <a:buNone/>
            </a:pPr>
            <a:endParaRPr lang="en-US" altLang="en-US" b="1"/>
          </a:p>
          <a:p>
            <a:pPr marL="288925" indent="-288925">
              <a:spcBef>
                <a:spcPct val="0"/>
              </a:spcBef>
              <a:buClr>
                <a:schemeClr val="accent1"/>
              </a:buClr>
              <a:buNone/>
            </a:pPr>
            <a:endParaRPr lang="en-US" altLang="en-US" b="1">
              <a:solidFill>
                <a:srgbClr val="FFFF00"/>
              </a:solidFill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590800" y="1447800"/>
            <a:ext cx="6934200" cy="2286000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3200" b="1" i="1" dirty="0">
                <a:latin typeface="Times" panose="02020603050405020304" pitchFamily="18" charset="0"/>
              </a:rPr>
              <a:t>Advantages</a:t>
            </a:r>
          </a:p>
          <a:p>
            <a:pPr eaLnBrk="0" hangingPunct="0">
              <a:buClr>
                <a:schemeClr val="accent1"/>
              </a:buClr>
              <a:buFontTx/>
              <a:buChar char="•"/>
            </a:pPr>
            <a:r>
              <a:rPr lang="en-US" altLang="en-US" sz="3200" b="1" dirty="0">
                <a:latin typeface="Times" panose="02020603050405020304" pitchFamily="18" charset="0"/>
              </a:rPr>
              <a:t> </a:t>
            </a:r>
            <a:r>
              <a:rPr lang="en-US" altLang="en-US" sz="2500" b="1" dirty="0">
                <a:latin typeface="Times" panose="02020603050405020304" pitchFamily="18" charset="0"/>
              </a:rPr>
              <a:t>Lower cost</a:t>
            </a:r>
          </a:p>
          <a:p>
            <a:pPr eaLnBrk="0" hangingPunct="0">
              <a:buClr>
                <a:schemeClr val="accent1"/>
              </a:buClr>
              <a:buFontTx/>
              <a:buChar char="•"/>
            </a:pPr>
            <a:r>
              <a:rPr lang="en-US" altLang="en-US" sz="2500" b="1" dirty="0">
                <a:latin typeface="Times" panose="02020603050405020304" pitchFamily="18" charset="0"/>
              </a:rPr>
              <a:t> Simplicity</a:t>
            </a:r>
          </a:p>
          <a:p>
            <a:pPr eaLnBrk="0" hangingPunct="0">
              <a:buClr>
                <a:schemeClr val="accent1"/>
              </a:buClr>
              <a:buFontTx/>
              <a:buChar char="•"/>
            </a:pPr>
            <a:r>
              <a:rPr lang="en-US" altLang="en-US" sz="2500" b="1" dirty="0">
                <a:latin typeface="Times" panose="02020603050405020304" pitchFamily="18" charset="0"/>
              </a:rPr>
              <a:t> Provides ambient food</a:t>
            </a:r>
          </a:p>
          <a:p>
            <a:pPr eaLnBrk="0" hangingPunct="0">
              <a:buClr>
                <a:schemeClr val="accent1"/>
              </a:buClr>
              <a:buFontTx/>
              <a:buChar char="•"/>
            </a:pPr>
            <a:r>
              <a:rPr lang="en-US" altLang="en-US" sz="2500" b="1" dirty="0">
                <a:latin typeface="Times" panose="02020603050405020304" pitchFamily="18" charset="0"/>
              </a:rPr>
              <a:t> Requires lower skill level</a:t>
            </a:r>
          </a:p>
        </p:txBody>
      </p:sp>
    </p:spTree>
    <p:extLst>
      <p:ext uri="{BB962C8B-B14F-4D97-AF65-F5344CB8AC3E}">
        <p14:creationId xmlns:p14="http://schemas.microsoft.com/office/powerpoint/2010/main" val="3298974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838200"/>
            <a:ext cx="4953000" cy="8382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Aquaculture systems: Recirculating</a:t>
            </a:r>
            <a:endParaRPr lang="en-US" altLang="en-US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7299325" y="1666876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altLang="en-US" sz="2800">
              <a:latin typeface="Times" panose="02020603050405020304" pitchFamily="18" charset="0"/>
            </a:endParaRPr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8153400" y="2133600"/>
            <a:ext cx="1828800" cy="1676400"/>
          </a:xfrm>
          <a:prstGeom prst="downArrowCallout">
            <a:avLst>
              <a:gd name="adj1" fmla="val 27273"/>
              <a:gd name="adj2" fmla="val 27273"/>
              <a:gd name="adj3" fmla="val 16667"/>
              <a:gd name="adj4" fmla="val 66667"/>
            </a:avLst>
          </a:prstGeom>
          <a:solidFill>
            <a:srgbClr val="000066"/>
          </a:solidFill>
          <a:ln w="762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 b="1">
                <a:solidFill>
                  <a:srgbClr val="FFFF00"/>
                </a:solidFill>
                <a:latin typeface="Times" panose="02020603050405020304" pitchFamily="18" charset="0"/>
              </a:rPr>
              <a:t>Pretreatment</a:t>
            </a:r>
            <a:endParaRPr lang="en-US" altLang="en-US" sz="28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49157" name="AutoShape 5"/>
          <p:cNvSpPr>
            <a:spLocks noChangeArrowheads="1"/>
          </p:cNvSpPr>
          <p:nvPr/>
        </p:nvSpPr>
        <p:spPr bwMode="auto">
          <a:xfrm>
            <a:off x="5562600" y="3810000"/>
            <a:ext cx="4953000" cy="2819400"/>
          </a:xfrm>
          <a:prstGeom prst="leftArrowCallout">
            <a:avLst>
              <a:gd name="adj1" fmla="val 25000"/>
              <a:gd name="adj2" fmla="val 25000"/>
              <a:gd name="adj3" fmla="val 29279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pic>
        <p:nvPicPr>
          <p:cNvPr id="49158" name="Picture 6" descr="baby clowns (RW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038600"/>
            <a:ext cx="2971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33CC33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8142288" y="4549776"/>
            <a:ext cx="17589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3600" b="1">
                <a:solidFill>
                  <a:srgbClr val="FFFF00"/>
                </a:solidFill>
                <a:latin typeface="Times" panose="02020603050405020304" pitchFamily="18" charset="0"/>
              </a:rPr>
              <a:t>Rearing</a:t>
            </a:r>
          </a:p>
          <a:p>
            <a:pPr algn="ctr" eaLnBrk="0" hangingPunct="0"/>
            <a:r>
              <a:rPr lang="en-US" altLang="en-US" sz="3600" b="1">
                <a:solidFill>
                  <a:srgbClr val="FFFF00"/>
                </a:solidFill>
                <a:latin typeface="Times" panose="02020603050405020304" pitchFamily="18" charset="0"/>
              </a:rPr>
              <a:t>Tank</a:t>
            </a:r>
          </a:p>
        </p:txBody>
      </p:sp>
      <p:sp>
        <p:nvSpPr>
          <p:cNvPr id="49160" name="AutoShape 8"/>
          <p:cNvSpPr>
            <a:spLocks noChangeArrowheads="1"/>
          </p:cNvSpPr>
          <p:nvPr/>
        </p:nvSpPr>
        <p:spPr bwMode="auto">
          <a:xfrm>
            <a:off x="8305800" y="228600"/>
            <a:ext cx="1676400" cy="1752600"/>
          </a:xfrm>
          <a:prstGeom prst="downArrowCallout">
            <a:avLst>
              <a:gd name="adj1" fmla="val 25000"/>
              <a:gd name="adj2" fmla="val 25000"/>
              <a:gd name="adj3" fmla="val 17424"/>
              <a:gd name="adj4" fmla="val 66667"/>
            </a:avLst>
          </a:prstGeom>
          <a:solidFill>
            <a:srgbClr val="000066"/>
          </a:solidFill>
          <a:ln w="762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 sz="2800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pic>
        <p:nvPicPr>
          <p:cNvPr id="49161" name="Picture 9" descr="!REEF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28600"/>
            <a:ext cx="16764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8534400" y="330200"/>
            <a:ext cx="13081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Water</a:t>
            </a:r>
          </a:p>
          <a:p>
            <a:pPr algn="ctr" eaLnBrk="0" hangingPunct="0"/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Source</a:t>
            </a:r>
            <a:endParaRPr lang="en-US" altLang="en-US" sz="3200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49163" name="AutoShape 11"/>
          <p:cNvSpPr>
            <a:spLocks noChangeArrowheads="1"/>
          </p:cNvSpPr>
          <p:nvPr/>
        </p:nvSpPr>
        <p:spPr bwMode="auto">
          <a:xfrm>
            <a:off x="1981200" y="3352800"/>
            <a:ext cx="4038600" cy="2667000"/>
          </a:xfrm>
          <a:prstGeom prst="rightArrowCallout">
            <a:avLst>
              <a:gd name="adj1" fmla="val 25000"/>
              <a:gd name="adj2" fmla="val 25000"/>
              <a:gd name="adj3" fmla="val 25238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pic>
        <p:nvPicPr>
          <p:cNvPr id="49164" name="Picture 12" descr="biofiltl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29000"/>
            <a:ext cx="2438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5" name="AutoShape 13"/>
          <p:cNvSpPr>
            <a:spLocks noChangeArrowheads="1"/>
          </p:cNvSpPr>
          <p:nvPr/>
        </p:nvSpPr>
        <p:spPr bwMode="auto">
          <a:xfrm>
            <a:off x="2057400" y="1676400"/>
            <a:ext cx="2514600" cy="1447800"/>
          </a:xfrm>
          <a:prstGeom prst="upArrowCallout">
            <a:avLst>
              <a:gd name="adj1" fmla="val 43421"/>
              <a:gd name="adj2" fmla="val 43421"/>
              <a:gd name="adj3" fmla="val 16667"/>
              <a:gd name="adj4" fmla="val 66667"/>
            </a:avLst>
          </a:prstGeom>
          <a:solidFill>
            <a:srgbClr val="000066"/>
          </a:solidFill>
          <a:ln w="762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 b="1">
                <a:solidFill>
                  <a:srgbClr val="FFFF00"/>
                </a:solidFill>
                <a:latin typeface="Times" panose="02020603050405020304" pitchFamily="18" charset="0"/>
              </a:rPr>
              <a:t>Post treatment</a:t>
            </a:r>
          </a:p>
          <a:p>
            <a:pPr algn="ctr" eaLnBrk="0" hangingPunct="0"/>
            <a:r>
              <a:rPr lang="en-US" altLang="en-US" sz="2400" b="1">
                <a:solidFill>
                  <a:srgbClr val="FFFF00"/>
                </a:solidFill>
                <a:latin typeface="Times" panose="02020603050405020304" pitchFamily="18" charset="0"/>
              </a:rPr>
              <a:t>Effluent</a:t>
            </a: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2120900" y="4648200"/>
            <a:ext cx="2451100" cy="12827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2006601" y="4584700"/>
            <a:ext cx="274161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Water treatment</a:t>
            </a:r>
          </a:p>
          <a:p>
            <a:pPr eaLnBrk="0" hangingPunct="0"/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   Biofiltration</a:t>
            </a:r>
          </a:p>
          <a:p>
            <a:pPr eaLnBrk="0" hangingPunct="0"/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   Disinfection</a:t>
            </a:r>
          </a:p>
        </p:txBody>
      </p:sp>
    </p:spTree>
    <p:extLst>
      <p:ext uri="{BB962C8B-B14F-4D97-AF65-F5344CB8AC3E}">
        <p14:creationId xmlns:p14="http://schemas.microsoft.com/office/powerpoint/2010/main" val="1663304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2014" y="603251"/>
            <a:ext cx="7958137" cy="722313"/>
          </a:xfrm>
        </p:spPr>
        <p:txBody>
          <a:bodyPr/>
          <a:lstStyle/>
          <a:p>
            <a:r>
              <a:rPr lang="en-US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Recirculating aquaculture systems</a:t>
            </a:r>
            <a:endParaRPr lang="en-US" altLang="en-US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71800" y="3657600"/>
            <a:ext cx="6248400" cy="2667000"/>
          </a:xfrm>
          <a:solidFill>
            <a:schemeClr val="bg1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288925" indent="-288925">
              <a:buClr>
                <a:schemeClr val="accent1"/>
              </a:buClr>
              <a:buNone/>
            </a:pPr>
            <a:r>
              <a:rPr lang="en-US" altLang="en-US" b="1" i="1">
                <a:latin typeface="Times New Roman" panose="02020603050405020304" pitchFamily="18" charset="0"/>
              </a:rPr>
              <a:t>Disadvantages</a:t>
            </a:r>
            <a:endParaRPr lang="en-US" altLang="en-US" b="1" i="1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pPr marL="288925" indent="-288925">
              <a:spcBef>
                <a:spcPct val="0"/>
              </a:spcBef>
              <a:buClr>
                <a:schemeClr val="accent1"/>
              </a:buClr>
            </a:pPr>
            <a:r>
              <a:rPr lang="en-US" altLang="en-US" sz="2500" b="1">
                <a:latin typeface="Times New Roman" panose="02020603050405020304" pitchFamily="18" charset="0"/>
              </a:rPr>
              <a:t>Higher costs</a:t>
            </a:r>
          </a:p>
          <a:p>
            <a:pPr marL="288925" indent="-288925">
              <a:spcBef>
                <a:spcPct val="0"/>
              </a:spcBef>
              <a:buClr>
                <a:schemeClr val="accent1"/>
              </a:buClr>
            </a:pPr>
            <a:r>
              <a:rPr lang="en-US" altLang="en-US" sz="2500" b="1">
                <a:latin typeface="Times New Roman" panose="02020603050405020304" pitchFamily="18" charset="0"/>
              </a:rPr>
              <a:t>Higher skill level</a:t>
            </a:r>
          </a:p>
          <a:p>
            <a:pPr marL="288925" indent="-288925">
              <a:spcBef>
                <a:spcPct val="0"/>
              </a:spcBef>
              <a:buClr>
                <a:schemeClr val="accent1"/>
              </a:buClr>
            </a:pPr>
            <a:r>
              <a:rPr lang="en-US" altLang="en-US" sz="2500" b="1">
                <a:latin typeface="Times New Roman" panose="02020603050405020304" pitchFamily="18" charset="0"/>
              </a:rPr>
              <a:t>Complex system, potential problems</a:t>
            </a:r>
          </a:p>
          <a:p>
            <a:pPr marL="288925" indent="-288925">
              <a:spcBef>
                <a:spcPct val="0"/>
              </a:spcBef>
              <a:buClr>
                <a:schemeClr val="accent1"/>
              </a:buClr>
            </a:pPr>
            <a:r>
              <a:rPr lang="en-US" altLang="en-US" sz="2500" b="1">
                <a:latin typeface="Times New Roman" panose="02020603050405020304" pitchFamily="18" charset="0"/>
              </a:rPr>
              <a:t>Must provide all feed        	</a:t>
            </a:r>
          </a:p>
          <a:p>
            <a:pPr marL="288925" indent="-288925">
              <a:spcBef>
                <a:spcPct val="0"/>
              </a:spcBef>
              <a:buClr>
                <a:schemeClr val="accent1"/>
              </a:buClr>
            </a:pPr>
            <a:r>
              <a:rPr lang="en-US" altLang="en-US" sz="2500" b="1">
                <a:latin typeface="Times New Roman" panose="02020603050405020304" pitchFamily="18" charset="0"/>
              </a:rPr>
              <a:t>Buildup of toxins &amp; pathogens</a:t>
            </a:r>
          </a:p>
          <a:p>
            <a:pPr marL="288925" indent="-288925">
              <a:buClr>
                <a:schemeClr val="accent1"/>
              </a:buClr>
            </a:pPr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2971800" y="1524000"/>
            <a:ext cx="6248400" cy="1905000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3200" b="1" i="1" dirty="0">
                <a:latin typeface="Times" panose="02020603050405020304" pitchFamily="18" charset="0"/>
              </a:rPr>
              <a:t>Advantages</a:t>
            </a:r>
          </a:p>
          <a:p>
            <a:pPr eaLnBrk="0" hangingPunct="0">
              <a:buClr>
                <a:schemeClr val="accent1"/>
              </a:buClr>
              <a:buFontTx/>
              <a:buChar char="•"/>
            </a:pPr>
            <a:r>
              <a:rPr lang="en-US" altLang="en-US" sz="3200" b="1" dirty="0">
                <a:latin typeface="Times" panose="02020603050405020304" pitchFamily="18" charset="0"/>
              </a:rPr>
              <a:t> </a:t>
            </a:r>
            <a:r>
              <a:rPr lang="en-US" altLang="en-US" sz="2500" b="1" dirty="0">
                <a:latin typeface="Times" panose="02020603050405020304" pitchFamily="18" charset="0"/>
              </a:rPr>
              <a:t>Environmental control</a:t>
            </a:r>
          </a:p>
          <a:p>
            <a:pPr eaLnBrk="0" hangingPunct="0">
              <a:buClr>
                <a:schemeClr val="accent1"/>
              </a:buClr>
              <a:buFontTx/>
              <a:buChar char="•"/>
            </a:pPr>
            <a:r>
              <a:rPr lang="en-US" altLang="en-US" sz="2500" b="1" dirty="0">
                <a:latin typeface="Times" panose="02020603050405020304" pitchFamily="18" charset="0"/>
              </a:rPr>
              <a:t> Free of outside contaminants</a:t>
            </a:r>
          </a:p>
          <a:p>
            <a:pPr eaLnBrk="0" hangingPunct="0">
              <a:buClr>
                <a:schemeClr val="accent1"/>
              </a:buClr>
              <a:buFontTx/>
              <a:buChar char="•"/>
            </a:pPr>
            <a:r>
              <a:rPr lang="en-US" altLang="en-US" sz="2500" b="1" dirty="0">
                <a:latin typeface="Times" panose="02020603050405020304" pitchFamily="18" charset="0"/>
              </a:rPr>
              <a:t> Fewer regulatory constraints</a:t>
            </a:r>
          </a:p>
        </p:txBody>
      </p:sp>
    </p:spTree>
    <p:extLst>
      <p:ext uri="{BB962C8B-B14F-4D97-AF65-F5344CB8AC3E}">
        <p14:creationId xmlns:p14="http://schemas.microsoft.com/office/powerpoint/2010/main" val="1977810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1828800" y="1143000"/>
            <a:ext cx="8534400" cy="4191000"/>
            <a:chOff x="192" y="480"/>
            <a:chExt cx="5376" cy="2640"/>
          </a:xfrm>
        </p:grpSpPr>
        <p:sp>
          <p:nvSpPr>
            <p:cNvPr id="30723" name="Rectangle 3"/>
            <p:cNvSpPr>
              <a:spLocks noChangeArrowheads="1"/>
            </p:cNvSpPr>
            <p:nvPr/>
          </p:nvSpPr>
          <p:spPr bwMode="auto">
            <a:xfrm>
              <a:off x="192" y="480"/>
              <a:ext cx="5376" cy="26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pic>
          <p:nvPicPr>
            <p:cNvPr id="30724" name="Picture 4" descr="aquaucltur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576"/>
              <a:ext cx="5184" cy="2427"/>
            </a:xfrm>
            <a:prstGeom prst="rect">
              <a:avLst/>
            </a:prstGeom>
            <a:noFill/>
            <a:ln w="635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8458200" y="4876800"/>
            <a:ext cx="1676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bg1"/>
                </a:solidFill>
                <a:latin typeface="Times New Roman" panose="02020603050405020304" pitchFamily="18" charset="0"/>
              </a:rPr>
              <a:t>Photograph by HBOI</a:t>
            </a:r>
          </a:p>
        </p:txBody>
      </p:sp>
    </p:spTree>
    <p:extLst>
      <p:ext uri="{BB962C8B-B14F-4D97-AF65-F5344CB8AC3E}">
        <p14:creationId xmlns:p14="http://schemas.microsoft.com/office/powerpoint/2010/main" val="29997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10668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Methods of Cultivation </a:t>
            </a:r>
            <a:br>
              <a:rPr lang="en-US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Extensive vs. Intensive</a:t>
            </a:r>
            <a:endParaRPr lang="en-US" altLang="en-US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22975" y="2224088"/>
            <a:ext cx="4184650" cy="2495550"/>
          </a:xfrm>
          <a:ln/>
          <a:extLst>
            <a:ext uri="{91240B29-F687-4F45-9708-019B960494DF}">
              <a14:hiddenLine xmlns:a14="http://schemas.microsoft.com/office/drawing/2010/main" w="57150" cmpd="thickThin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>
              <a:buClr>
                <a:schemeClr val="accent1"/>
              </a:buClr>
              <a:buFontTx/>
              <a:buNone/>
            </a:pPr>
            <a:r>
              <a:rPr lang="en-US" altLang="en-US" b="1" i="1"/>
              <a:t>Extensive </a:t>
            </a:r>
            <a:r>
              <a:rPr lang="en-US" altLang="en-US" sz="2400" b="1" i="1"/>
              <a:t>=</a:t>
            </a:r>
            <a:r>
              <a:rPr lang="en-US" altLang="en-US" sz="2400" b="1"/>
              <a:t> </a:t>
            </a:r>
          </a:p>
          <a:p>
            <a:pPr lvl="1">
              <a:buClr>
                <a:schemeClr val="accent1"/>
              </a:buClr>
              <a:buFontTx/>
              <a:buChar char="•"/>
            </a:pPr>
            <a:r>
              <a:rPr lang="en-US" altLang="en-US" b="1"/>
              <a:t>Utilize natural productivity</a:t>
            </a:r>
          </a:p>
          <a:p>
            <a:pPr lvl="1">
              <a:buClr>
                <a:schemeClr val="accent1"/>
              </a:buClr>
              <a:buFontTx/>
              <a:buChar char="•"/>
            </a:pPr>
            <a:r>
              <a:rPr lang="en-US" altLang="en-US" b="1"/>
              <a:t>Low density</a:t>
            </a:r>
          </a:p>
          <a:p>
            <a:pPr lvl="1">
              <a:buClr>
                <a:schemeClr val="accent1"/>
              </a:buClr>
              <a:buFontTx/>
              <a:buChar char="•"/>
            </a:pPr>
            <a:r>
              <a:rPr lang="en-US" altLang="en-US" b="1"/>
              <a:t>No or supplemental feeds</a:t>
            </a:r>
          </a:p>
          <a:p>
            <a:pPr lvl="1">
              <a:buClr>
                <a:schemeClr val="accent1"/>
              </a:buClr>
              <a:buFontTx/>
              <a:buChar char="•"/>
            </a:pPr>
            <a:r>
              <a:rPr lang="en-US" altLang="en-US" b="1"/>
              <a:t>Low water exchange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828800" y="2438401"/>
            <a:ext cx="3886200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Clr>
                <a:schemeClr val="accent1"/>
              </a:buClr>
            </a:pPr>
            <a:r>
              <a:rPr lang="en-US" altLang="en-US" sz="3200" b="1" i="1" dirty="0"/>
              <a:t>Intensive</a:t>
            </a:r>
            <a:r>
              <a:rPr lang="en-US" altLang="en-US" sz="2400" b="1" dirty="0"/>
              <a:t> = </a:t>
            </a:r>
          </a:p>
          <a:p>
            <a:pPr lvl="1" eaLnBrk="0" hangingPunct="0">
              <a:buClr>
                <a:schemeClr val="accent1"/>
              </a:buClr>
              <a:buFontTx/>
              <a:buChar char="•"/>
            </a:pPr>
            <a:r>
              <a:rPr lang="en-US" altLang="en-US" sz="2400" b="1" dirty="0"/>
              <a:t>Maximize production</a:t>
            </a:r>
          </a:p>
          <a:p>
            <a:pPr lvl="1" eaLnBrk="0" hangingPunct="0">
              <a:buClr>
                <a:schemeClr val="accent1"/>
              </a:buClr>
              <a:buFontTx/>
              <a:buChar char="•"/>
            </a:pPr>
            <a:r>
              <a:rPr lang="en-US" altLang="en-US" sz="2400" b="1" dirty="0"/>
              <a:t>Limited space</a:t>
            </a:r>
          </a:p>
          <a:p>
            <a:pPr lvl="1" eaLnBrk="0" hangingPunct="0">
              <a:buClr>
                <a:schemeClr val="accent1"/>
              </a:buClr>
              <a:buFontTx/>
              <a:buChar char="•"/>
            </a:pPr>
            <a:r>
              <a:rPr lang="en-US" altLang="en-US" sz="2400" b="1" dirty="0"/>
              <a:t>High density</a:t>
            </a:r>
          </a:p>
          <a:p>
            <a:pPr lvl="1" eaLnBrk="0" hangingPunct="0">
              <a:buClr>
                <a:schemeClr val="accent1"/>
              </a:buClr>
              <a:buFontTx/>
              <a:buChar char="•"/>
            </a:pPr>
            <a:r>
              <a:rPr lang="en-US" altLang="en-US" sz="2400" b="1" dirty="0"/>
              <a:t>Complete diet</a:t>
            </a:r>
          </a:p>
          <a:p>
            <a:pPr lvl="1" eaLnBrk="0" hangingPunct="0">
              <a:buClr>
                <a:schemeClr val="accent1"/>
              </a:buClr>
              <a:buFontTx/>
              <a:buChar char="•"/>
            </a:pPr>
            <a:r>
              <a:rPr lang="en-US" altLang="en-US" sz="2400" b="1" dirty="0"/>
              <a:t>High water exchange</a:t>
            </a:r>
          </a:p>
        </p:txBody>
      </p:sp>
    </p:spTree>
    <p:extLst>
      <p:ext uri="{BB962C8B-B14F-4D97-AF65-F5344CB8AC3E}">
        <p14:creationId xmlns:p14="http://schemas.microsoft.com/office/powerpoint/2010/main" val="335095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18563" y="585789"/>
            <a:ext cx="7772400" cy="415925"/>
          </a:xfrm>
        </p:spPr>
        <p:txBody>
          <a:bodyPr>
            <a:normAutofit fontScale="90000"/>
          </a:bodyPr>
          <a:lstStyle/>
          <a:p>
            <a:r>
              <a:rPr lang="en-US" altLang="en-US" sz="5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Mariculture</a:t>
            </a:r>
            <a:endParaRPr lang="en-US" altLang="en-US" sz="50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1749" name="Picture 7" descr="Megan Teachi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2" r="8018"/>
          <a:stretch>
            <a:fillRect/>
          </a:stretch>
        </p:blipFill>
        <p:spPr bwMode="auto">
          <a:xfrm>
            <a:off x="4076700" y="843757"/>
            <a:ext cx="5105400" cy="381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1242811" y="4752439"/>
            <a:ext cx="1077317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30000"/>
              </a:lnSpc>
              <a:buClr>
                <a:schemeClr val="accent1"/>
              </a:buClr>
            </a:pPr>
            <a:endParaRPr lang="en-US" altLang="en-US" sz="3000" b="1" dirty="0">
              <a:solidFill>
                <a:schemeClr val="bg1"/>
              </a:solidFill>
            </a:endParaRPr>
          </a:p>
          <a:p>
            <a:pPr algn="ctr">
              <a:lnSpc>
                <a:spcPct val="110000"/>
              </a:lnSpc>
              <a:spcAft>
                <a:spcPct val="40000"/>
              </a:spcAft>
              <a:buClr>
                <a:schemeClr val="accent1"/>
              </a:buClr>
              <a:buFontTx/>
              <a:buNone/>
            </a:pPr>
            <a:r>
              <a:rPr lang="en-US" altLang="en-US" sz="3000" b="1" dirty="0"/>
              <a:t>The husbandry marine </a:t>
            </a:r>
            <a:r>
              <a:rPr lang="en-US" altLang="en-US" sz="3000" b="1" dirty="0" smtClean="0"/>
              <a:t>organisms</a:t>
            </a:r>
          </a:p>
          <a:p>
            <a:pPr algn="ctr">
              <a:lnSpc>
                <a:spcPct val="110000"/>
              </a:lnSpc>
              <a:spcAft>
                <a:spcPct val="40000"/>
              </a:spcAft>
              <a:buClr>
                <a:schemeClr val="accent1"/>
              </a:buClr>
              <a:buFontTx/>
              <a:buNone/>
            </a:pPr>
            <a:r>
              <a:rPr lang="en-US" altLang="en-US" sz="3000" b="1" dirty="0" smtClean="0"/>
              <a:t>(the care, cultivating and breeding of crops and animals)</a:t>
            </a:r>
            <a:endParaRPr lang="en-US" altLang="en-US" sz="3000" b="1" dirty="0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6629400" y="4495800"/>
            <a:ext cx="1676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bg1"/>
                </a:solidFill>
                <a:latin typeface="Times New Roman" panose="02020603050405020304" pitchFamily="18" charset="0"/>
              </a:rPr>
              <a:t>Photograph by HBOI</a:t>
            </a:r>
          </a:p>
        </p:txBody>
      </p:sp>
    </p:spTree>
    <p:extLst>
      <p:ext uri="{BB962C8B-B14F-4D97-AF65-F5344CB8AC3E}">
        <p14:creationId xmlns:p14="http://schemas.microsoft.com/office/powerpoint/2010/main" val="462803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85789"/>
            <a:ext cx="7772400" cy="415925"/>
          </a:xfrm>
        </p:spPr>
        <p:txBody>
          <a:bodyPr>
            <a:normAutofit fontScale="90000"/>
          </a:bodyPr>
          <a:lstStyle/>
          <a:p>
            <a:r>
              <a:rPr lang="en-US" altLang="en-US" sz="5000" b="1">
                <a:effectLst>
                  <a:outerShdw blurRad="38100" dist="38100" dir="2700000" algn="tl">
                    <a:srgbClr val="C0C0C0"/>
                  </a:outerShdw>
                </a:effectLst>
              </a:rPr>
              <a:t>Aquaponics</a:t>
            </a:r>
            <a:endParaRPr lang="en-US" altLang="en-US" sz="5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2286000" y="4572000"/>
            <a:ext cx="7772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30000"/>
              </a:lnSpc>
              <a:buClr>
                <a:schemeClr val="accent1"/>
              </a:buClr>
              <a:buFontTx/>
              <a:buNone/>
            </a:pPr>
            <a:endParaRPr lang="en-US" altLang="en-US" sz="4000" b="1"/>
          </a:p>
          <a:p>
            <a:pPr algn="ctr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en-US" altLang="en-US" sz="4000" b="1"/>
              <a:t>	The husbandry of animals and plants together</a:t>
            </a:r>
            <a:endParaRPr lang="en-US" altLang="en-US" sz="4000"/>
          </a:p>
          <a:p>
            <a:pPr>
              <a:lnSpc>
                <a:spcPct val="90000"/>
              </a:lnSpc>
              <a:buClr>
                <a:schemeClr val="accent1"/>
              </a:buClr>
            </a:pPr>
            <a:endParaRPr lang="en-US" altLang="en-US" sz="4000" b="1"/>
          </a:p>
        </p:txBody>
      </p:sp>
      <p:pic>
        <p:nvPicPr>
          <p:cNvPr id="32779" name="Picture 1031" descr="h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47800"/>
            <a:ext cx="4114800" cy="30432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6629400" y="4419600"/>
            <a:ext cx="1676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bg1"/>
                </a:solidFill>
                <a:latin typeface="Times New Roman" panose="02020603050405020304" pitchFamily="18" charset="0"/>
              </a:rPr>
              <a:t>Photograph by HBOI</a:t>
            </a:r>
          </a:p>
        </p:txBody>
      </p:sp>
    </p:spTree>
    <p:extLst>
      <p:ext uri="{BB962C8B-B14F-4D97-AF65-F5344CB8AC3E}">
        <p14:creationId xmlns:p14="http://schemas.microsoft.com/office/powerpoint/2010/main" val="2626618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82601"/>
            <a:ext cx="7772400" cy="415925"/>
          </a:xfrm>
        </p:spPr>
        <p:txBody>
          <a:bodyPr>
            <a:normAutofit fontScale="90000"/>
          </a:bodyPr>
          <a:lstStyle/>
          <a:p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Aquaculture </a:t>
            </a:r>
            <a:r>
              <a:rPr lang="en-US" altLang="en-US" sz="40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is</a:t>
            </a: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Agriculture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219200"/>
            <a:ext cx="7772400" cy="5029200"/>
          </a:xfrm>
          <a:ln/>
          <a:extLst>
            <a:ext uri="{91240B29-F687-4F45-9708-019B960494DF}">
              <a14:hiddenLine xmlns:a14="http://schemas.microsoft.com/office/drawing/2010/main" w="57150" cmpd="thickThin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30000"/>
              </a:lnSpc>
              <a:buClr>
                <a:schemeClr val="accent1"/>
              </a:buClr>
            </a:pPr>
            <a:endParaRPr lang="en-US" altLang="en-US" sz="3300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spcAft>
                <a:spcPct val="40000"/>
              </a:spcAft>
              <a:buClr>
                <a:schemeClr val="accent1"/>
              </a:buClr>
            </a:pPr>
            <a:r>
              <a:rPr lang="en-US" altLang="en-US" sz="3300" b="1" dirty="0"/>
              <a:t>The husbandry of freshwater and marine organisms is </a:t>
            </a:r>
            <a:r>
              <a:rPr lang="en-US" altLang="en-US" sz="3300" b="1" i="1" dirty="0"/>
              <a:t>no different</a:t>
            </a:r>
            <a:r>
              <a:rPr lang="en-US" altLang="en-US" sz="3300" b="1" dirty="0"/>
              <a:t> than their terrestrial counterparts.</a:t>
            </a:r>
          </a:p>
          <a:p>
            <a:pPr>
              <a:lnSpc>
                <a:spcPct val="110000"/>
              </a:lnSpc>
              <a:spcAft>
                <a:spcPct val="20000"/>
              </a:spcAft>
              <a:buClr>
                <a:schemeClr val="accent1"/>
              </a:buClr>
            </a:pPr>
            <a:r>
              <a:rPr lang="en-US" altLang="en-US" sz="3300" b="1" dirty="0"/>
              <a:t>Engineering, nutrition, health management, system and personnel management, marketing and business planning </a:t>
            </a:r>
            <a:r>
              <a:rPr lang="en-US" altLang="en-US" sz="3300" b="1" i="1" dirty="0"/>
              <a:t>are comparable</a:t>
            </a:r>
            <a:r>
              <a:rPr lang="en-US" altLang="en-US" sz="33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639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7" name="Rectangle 9"/>
          <p:cNvSpPr>
            <a:spLocks noChangeArrowheads="1"/>
          </p:cNvSpPr>
          <p:nvPr/>
        </p:nvSpPr>
        <p:spPr bwMode="auto">
          <a:xfrm>
            <a:off x="1828800" y="2743201"/>
            <a:ext cx="411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>
                <a:solidFill>
                  <a:schemeClr val="tx2"/>
                </a:solidFill>
                <a:latin typeface="Lucida Sans" panose="020B0602030504020204" pitchFamily="34" charset="0"/>
              </a:rPr>
              <a:t>Fisheries stock enhancement</a:t>
            </a:r>
          </a:p>
        </p:txBody>
      </p:sp>
      <p:sp>
        <p:nvSpPr>
          <p:cNvPr id="135178" name="Rectangle 10"/>
          <p:cNvSpPr>
            <a:spLocks noChangeArrowheads="1"/>
          </p:cNvSpPr>
          <p:nvPr/>
        </p:nvSpPr>
        <p:spPr bwMode="auto">
          <a:xfrm>
            <a:off x="6324600" y="2743201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>
                <a:solidFill>
                  <a:schemeClr val="tx2"/>
                </a:solidFill>
                <a:latin typeface="Lucida Sans" panose="020B0602030504020204" pitchFamily="34" charset="0"/>
              </a:rPr>
              <a:t>Bait production</a:t>
            </a:r>
          </a:p>
        </p:txBody>
      </p:sp>
      <p:sp>
        <p:nvSpPr>
          <p:cNvPr id="53252" name="Rectangle 25"/>
          <p:cNvSpPr>
            <a:spLocks noChangeArrowheads="1"/>
          </p:cNvSpPr>
          <p:nvPr/>
        </p:nvSpPr>
        <p:spPr bwMode="auto">
          <a:xfrm>
            <a:off x="1773238" y="185102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CA" altLang="en-US" sz="2400" u="sng">
              <a:latin typeface="Times New Roman" panose="02020603050405020304" pitchFamily="18" charset="0"/>
            </a:endParaRPr>
          </a:p>
        </p:txBody>
      </p:sp>
      <p:grpSp>
        <p:nvGrpSpPr>
          <p:cNvPr id="53253" name="Group 48"/>
          <p:cNvGrpSpPr>
            <a:grpSpLocks/>
          </p:cNvGrpSpPr>
          <p:nvPr/>
        </p:nvGrpSpPr>
        <p:grpSpPr bwMode="auto">
          <a:xfrm>
            <a:off x="2020888" y="203200"/>
            <a:ext cx="3757612" cy="2540000"/>
            <a:chOff x="313" y="128"/>
            <a:chExt cx="2367" cy="1600"/>
          </a:xfrm>
        </p:grpSpPr>
        <p:sp>
          <p:nvSpPr>
            <p:cNvPr id="53254" name="Rectangle 12"/>
            <p:cNvSpPr>
              <a:spLocks noChangeArrowheads="1"/>
            </p:cNvSpPr>
            <p:nvPr/>
          </p:nvSpPr>
          <p:spPr bwMode="auto">
            <a:xfrm>
              <a:off x="313" y="128"/>
              <a:ext cx="2367" cy="16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CA" altLang="en-US" sz="2400" u="sng">
                <a:latin typeface="Times New Roman" panose="02020603050405020304" pitchFamily="18" charset="0"/>
              </a:endParaRPr>
            </a:p>
          </p:txBody>
        </p:sp>
        <p:pic>
          <p:nvPicPr>
            <p:cNvPr id="53255" name="Picture 28" descr="grouper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" y="209"/>
              <a:ext cx="2188" cy="1438"/>
            </a:xfrm>
            <a:prstGeom prst="rect">
              <a:avLst/>
            </a:prstGeom>
            <a:noFill/>
            <a:ln w="635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256" name="Group 49"/>
          <p:cNvGrpSpPr>
            <a:grpSpLocks/>
          </p:cNvGrpSpPr>
          <p:nvPr/>
        </p:nvGrpSpPr>
        <p:grpSpPr bwMode="auto">
          <a:xfrm>
            <a:off x="6413501" y="203200"/>
            <a:ext cx="3757613" cy="2540000"/>
            <a:chOff x="3080" y="128"/>
            <a:chExt cx="2367" cy="1600"/>
          </a:xfrm>
        </p:grpSpPr>
        <p:sp>
          <p:nvSpPr>
            <p:cNvPr id="53257" name="Rectangle 31"/>
            <p:cNvSpPr>
              <a:spLocks noChangeArrowheads="1"/>
            </p:cNvSpPr>
            <p:nvPr/>
          </p:nvSpPr>
          <p:spPr bwMode="auto">
            <a:xfrm>
              <a:off x="3080" y="128"/>
              <a:ext cx="2367" cy="16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CA" altLang="en-US" sz="2400" u="sng">
                <a:latin typeface="Times New Roman" panose="02020603050405020304" pitchFamily="18" charset="0"/>
              </a:endParaRPr>
            </a:p>
          </p:txBody>
        </p:sp>
        <p:pic>
          <p:nvPicPr>
            <p:cNvPr id="53258" name="Picture 30" descr="WhiteShrimp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209"/>
              <a:ext cx="2188" cy="1437"/>
            </a:xfrm>
            <a:prstGeom prst="rect">
              <a:avLst/>
            </a:prstGeom>
            <a:noFill/>
            <a:ln w="635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259" name="Group 51"/>
          <p:cNvGrpSpPr>
            <a:grpSpLocks/>
          </p:cNvGrpSpPr>
          <p:nvPr/>
        </p:nvGrpSpPr>
        <p:grpSpPr bwMode="auto">
          <a:xfrm>
            <a:off x="2020888" y="3581400"/>
            <a:ext cx="3757612" cy="2540000"/>
            <a:chOff x="313" y="2256"/>
            <a:chExt cx="2367" cy="1600"/>
          </a:xfrm>
        </p:grpSpPr>
        <p:sp>
          <p:nvSpPr>
            <p:cNvPr id="53260" name="Rectangle 34"/>
            <p:cNvSpPr>
              <a:spLocks noChangeArrowheads="1"/>
            </p:cNvSpPr>
            <p:nvPr/>
          </p:nvSpPr>
          <p:spPr bwMode="auto">
            <a:xfrm>
              <a:off x="313" y="2256"/>
              <a:ext cx="2367" cy="16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CA" altLang="en-US" sz="2400" u="sng">
                <a:latin typeface="Times New Roman" panose="02020603050405020304" pitchFamily="18" charset="0"/>
              </a:endParaRPr>
            </a:p>
          </p:txBody>
        </p:sp>
        <p:pic>
          <p:nvPicPr>
            <p:cNvPr id="53261" name="Picture 33" descr="DSC_0010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" y="2337"/>
              <a:ext cx="2188" cy="1439"/>
            </a:xfrm>
            <a:prstGeom prst="rect">
              <a:avLst/>
            </a:prstGeom>
            <a:noFill/>
            <a:ln w="635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5204" name="Rectangle 36"/>
          <p:cNvSpPr>
            <a:spLocks noChangeArrowheads="1"/>
          </p:cNvSpPr>
          <p:nvPr/>
        </p:nvSpPr>
        <p:spPr bwMode="auto">
          <a:xfrm>
            <a:off x="1879601" y="6184901"/>
            <a:ext cx="3986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>
                <a:solidFill>
                  <a:schemeClr val="tx2"/>
                </a:solidFill>
                <a:latin typeface="Lucida Sans" panose="020B0602030504020204" pitchFamily="34" charset="0"/>
              </a:rPr>
              <a:t>Ornamentals</a:t>
            </a:r>
          </a:p>
        </p:txBody>
      </p:sp>
      <p:grpSp>
        <p:nvGrpSpPr>
          <p:cNvPr id="53263" name="Group 50"/>
          <p:cNvGrpSpPr>
            <a:grpSpLocks/>
          </p:cNvGrpSpPr>
          <p:nvPr/>
        </p:nvGrpSpPr>
        <p:grpSpPr bwMode="auto">
          <a:xfrm>
            <a:off x="6413501" y="3556000"/>
            <a:ext cx="3757613" cy="2540000"/>
            <a:chOff x="3080" y="2240"/>
            <a:chExt cx="2367" cy="1600"/>
          </a:xfrm>
        </p:grpSpPr>
        <p:sp>
          <p:nvSpPr>
            <p:cNvPr id="53264" name="Rectangle 35"/>
            <p:cNvSpPr>
              <a:spLocks noChangeArrowheads="1"/>
            </p:cNvSpPr>
            <p:nvPr/>
          </p:nvSpPr>
          <p:spPr bwMode="auto">
            <a:xfrm>
              <a:off x="3080" y="2240"/>
              <a:ext cx="2367" cy="16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CA" altLang="en-US" sz="2400" u="sng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53265" name="Object 42"/>
            <p:cNvGraphicFramePr>
              <a:graphicFrameLocks/>
            </p:cNvGraphicFramePr>
            <p:nvPr/>
          </p:nvGraphicFramePr>
          <p:xfrm>
            <a:off x="3176" y="2320"/>
            <a:ext cx="2188" cy="14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0" name="Image" r:id="rId6" imgW="5486876" imgH="3861135" progId="Photoshop.Image.6">
                    <p:embed/>
                  </p:oleObj>
                </mc:Choice>
                <mc:Fallback>
                  <p:oleObj name="Image" r:id="rId6" imgW="5486876" imgH="3861135" progId="Photoshop.Image.6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6" y="2320"/>
                          <a:ext cx="2188" cy="1439"/>
                        </a:xfrm>
                        <a:prstGeom prst="rect">
                          <a:avLst/>
                        </a:prstGeom>
                        <a:noFill/>
                        <a:ln w="635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5213" name="Rectangle 45"/>
          <p:cNvSpPr>
            <a:spLocks noChangeArrowheads="1"/>
          </p:cNvSpPr>
          <p:nvPr/>
        </p:nvSpPr>
        <p:spPr bwMode="auto">
          <a:xfrm>
            <a:off x="6300788" y="6172201"/>
            <a:ext cx="3986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>
                <a:solidFill>
                  <a:schemeClr val="tx2"/>
                </a:solidFill>
                <a:latin typeface="Lucida Sans" panose="020B0602030504020204" pitchFamily="34" charset="0"/>
              </a:rPr>
              <a:t>Biomedical</a:t>
            </a:r>
          </a:p>
        </p:txBody>
      </p:sp>
      <p:sp>
        <p:nvSpPr>
          <p:cNvPr id="53267" name="Text Box 19"/>
          <p:cNvSpPr txBox="1">
            <a:spLocks noChangeArrowheads="1"/>
          </p:cNvSpPr>
          <p:nvPr/>
        </p:nvSpPr>
        <p:spPr bwMode="auto">
          <a:xfrm>
            <a:off x="4191000" y="22860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 b="1">
                <a:solidFill>
                  <a:schemeClr val="bg1"/>
                </a:solidFill>
                <a:latin typeface="Times New Roman" panose="02020603050405020304" pitchFamily="18" charset="0"/>
              </a:rPr>
              <a:t>Photograph by HBOI</a:t>
            </a:r>
          </a:p>
        </p:txBody>
      </p:sp>
      <p:sp>
        <p:nvSpPr>
          <p:cNvPr id="53268" name="Text Box 20"/>
          <p:cNvSpPr txBox="1">
            <a:spLocks noChangeArrowheads="1"/>
          </p:cNvSpPr>
          <p:nvPr/>
        </p:nvSpPr>
        <p:spPr bwMode="auto">
          <a:xfrm>
            <a:off x="8610600" y="22860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 b="1">
                <a:solidFill>
                  <a:schemeClr val="bg1"/>
                </a:solidFill>
                <a:latin typeface="Times New Roman" panose="02020603050405020304" pitchFamily="18" charset="0"/>
              </a:rPr>
              <a:t>Photograph by HBOI</a:t>
            </a:r>
          </a:p>
        </p:txBody>
      </p:sp>
      <p:sp>
        <p:nvSpPr>
          <p:cNvPr id="53269" name="Text Box 21"/>
          <p:cNvSpPr txBox="1">
            <a:spLocks noChangeArrowheads="1"/>
          </p:cNvSpPr>
          <p:nvPr/>
        </p:nvSpPr>
        <p:spPr bwMode="auto">
          <a:xfrm>
            <a:off x="4267200" y="57150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 b="1">
                <a:solidFill>
                  <a:srgbClr val="000000"/>
                </a:solidFill>
                <a:latin typeface="Times New Roman" panose="02020603050405020304" pitchFamily="18" charset="0"/>
              </a:rPr>
              <a:t>Photograph by HBOI</a:t>
            </a:r>
          </a:p>
        </p:txBody>
      </p:sp>
      <p:sp>
        <p:nvSpPr>
          <p:cNvPr id="53270" name="Text Box 22"/>
          <p:cNvSpPr txBox="1">
            <a:spLocks noChangeArrowheads="1"/>
          </p:cNvSpPr>
          <p:nvPr/>
        </p:nvSpPr>
        <p:spPr bwMode="auto">
          <a:xfrm>
            <a:off x="8686800" y="57150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 b="1">
                <a:solidFill>
                  <a:schemeClr val="bg1"/>
                </a:solidFill>
                <a:latin typeface="Times New Roman" panose="02020603050405020304" pitchFamily="18" charset="0"/>
              </a:rPr>
              <a:t>Photograph by HBOI</a:t>
            </a:r>
          </a:p>
        </p:txBody>
      </p:sp>
    </p:spTree>
    <p:extLst>
      <p:ext uri="{BB962C8B-B14F-4D97-AF65-F5344CB8AC3E}">
        <p14:creationId xmlns:p14="http://schemas.microsoft.com/office/powerpoint/2010/main" val="255170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743200" y="381001"/>
            <a:ext cx="7112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aiandra GD" panose="020E0502030308020204" pitchFamily="34" charset="0"/>
              </a:rPr>
              <a:t>How many of you eat seafood?</a:t>
            </a:r>
            <a:r>
              <a:rPr lang="en-US" alt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aiandra GD" panose="020E0502030308020204" pitchFamily="34" charset="0"/>
              </a:rPr>
              <a:t> </a:t>
            </a:r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2362200" y="4038600"/>
            <a:ext cx="7772400" cy="9906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>
            <a:lvl1pPr marL="338138" indent="-338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altLang="en-US" sz="3600" b="1" dirty="0">
                <a:latin typeface="Benguiat Bk BT" pitchFamily="18" charset="0"/>
              </a:rPr>
              <a:t>Aquaculture production in North America is valued at $1.5 billion</a:t>
            </a:r>
          </a:p>
          <a:p>
            <a:pPr>
              <a:spcBef>
                <a:spcPct val="30000"/>
              </a:spcBef>
              <a:buClr>
                <a:schemeClr val="bg1"/>
              </a:buClr>
              <a:buSzPct val="115000"/>
              <a:buFontTx/>
              <a:buChar char="•"/>
            </a:pPr>
            <a:endParaRPr lang="en-US" altLang="en-US" sz="3600" b="1" dirty="0">
              <a:latin typeface="Benguiat Bk BT" pitchFamily="18" charset="0"/>
            </a:endParaRP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2362200" y="2667000"/>
            <a:ext cx="7924800" cy="9906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>
            <a:lvl1pPr marL="338138" indent="-338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 Bk BT" pitchFamily="18" charset="0"/>
              </a:rPr>
              <a:t>About 40% of the seafood we eat is from aquaculture farms</a:t>
            </a:r>
          </a:p>
        </p:txBody>
      </p:sp>
    </p:spTree>
    <p:extLst>
      <p:ext uri="{BB962C8B-B14F-4D97-AF65-F5344CB8AC3E}">
        <p14:creationId xmlns:p14="http://schemas.microsoft.com/office/powerpoint/2010/main" val="238189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7" grpId="0" autoUpdateAnimBg="0"/>
      <p:bldP spid="11776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879600" y="381001"/>
            <a:ext cx="87884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000" b="1" dirty="0">
                <a:latin typeface="Maiandra GD" panose="020E0502030308020204" pitchFamily="34" charset="0"/>
              </a:rPr>
              <a:t>Commercially Cultured Species </a:t>
            </a:r>
          </a:p>
        </p:txBody>
      </p:sp>
      <p:grpSp>
        <p:nvGrpSpPr>
          <p:cNvPr id="37898" name="Group 10"/>
          <p:cNvGrpSpPr>
            <a:grpSpLocks/>
          </p:cNvGrpSpPr>
          <p:nvPr/>
        </p:nvGrpSpPr>
        <p:grpSpPr bwMode="auto">
          <a:xfrm>
            <a:off x="2362200" y="1752600"/>
            <a:ext cx="4648200" cy="3429000"/>
            <a:chOff x="0" y="1104"/>
            <a:chExt cx="2160" cy="1488"/>
          </a:xfrm>
        </p:grpSpPr>
        <p:sp>
          <p:nvSpPr>
            <p:cNvPr id="37899" name="Rectangle 11"/>
            <p:cNvSpPr>
              <a:spLocks noChangeArrowheads="1"/>
            </p:cNvSpPr>
            <p:nvPr/>
          </p:nvSpPr>
          <p:spPr bwMode="auto">
            <a:xfrm>
              <a:off x="0" y="1104"/>
              <a:ext cx="2160" cy="1488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pic>
          <p:nvPicPr>
            <p:cNvPr id="37900" name="Picture 12"/>
            <p:cNvPicPr>
              <a:picLocks noChangeAspect="1" noChangeArrowheads="1"/>
            </p:cNvPicPr>
            <p:nvPr/>
          </p:nvPicPr>
          <p:blipFill>
            <a:blip r:embed="rId2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152"/>
              <a:ext cx="2064" cy="1393"/>
            </a:xfrm>
            <a:prstGeom prst="rect">
              <a:avLst/>
            </a:prstGeom>
            <a:noFill/>
            <a:ln w="508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5105400" y="50292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 b="1">
                <a:solidFill>
                  <a:schemeClr val="bg1"/>
                </a:solidFill>
                <a:latin typeface="Times New Roman" panose="02020603050405020304" pitchFamily="18" charset="0"/>
              </a:rPr>
              <a:t>Photograph by HBOI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36476" y="1752600"/>
            <a:ext cx="25290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/>
              <a:t>Catfish </a:t>
            </a:r>
          </a:p>
          <a:p>
            <a:pPr algn="ctr"/>
            <a:r>
              <a:rPr lang="en-CA" sz="3200" b="1" dirty="0" smtClean="0"/>
              <a:t>Tilapia</a:t>
            </a:r>
          </a:p>
          <a:p>
            <a:pPr algn="ctr"/>
            <a:r>
              <a:rPr lang="en-CA" sz="3200" b="1" dirty="0" smtClean="0"/>
              <a:t>Trout</a:t>
            </a:r>
          </a:p>
          <a:p>
            <a:pPr algn="ctr"/>
            <a:r>
              <a:rPr lang="en-CA" sz="3200" b="1" dirty="0" smtClean="0"/>
              <a:t>Salmon</a:t>
            </a:r>
          </a:p>
          <a:p>
            <a:pPr algn="ctr"/>
            <a:r>
              <a:rPr lang="en-CA" sz="3200" b="1" dirty="0" smtClean="0"/>
              <a:t>Striped Bass</a:t>
            </a:r>
          </a:p>
          <a:p>
            <a:pPr algn="ctr"/>
            <a:r>
              <a:rPr lang="en-CA" sz="3200" b="1" dirty="0" smtClean="0"/>
              <a:t>Oysters</a:t>
            </a:r>
          </a:p>
          <a:p>
            <a:pPr algn="ctr"/>
            <a:r>
              <a:rPr lang="en-CA" sz="3200" b="1" dirty="0" smtClean="0"/>
              <a:t>Clams</a:t>
            </a:r>
          </a:p>
          <a:p>
            <a:pPr algn="ctr"/>
            <a:r>
              <a:rPr lang="en-CA" sz="3200" b="1" dirty="0" smtClean="0"/>
              <a:t>Shrimp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82318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879600" y="381001"/>
            <a:ext cx="8788400" cy="6715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aiandra GD" panose="020E0502030308020204" pitchFamily="34" charset="0"/>
              </a:rPr>
              <a:t>Research and Development Species </a:t>
            </a:r>
          </a:p>
        </p:txBody>
      </p:sp>
      <p:grpSp>
        <p:nvGrpSpPr>
          <p:cNvPr id="39946" name="Group 10"/>
          <p:cNvGrpSpPr>
            <a:grpSpLocks/>
          </p:cNvGrpSpPr>
          <p:nvPr/>
        </p:nvGrpSpPr>
        <p:grpSpPr bwMode="auto">
          <a:xfrm>
            <a:off x="5334000" y="1905000"/>
            <a:ext cx="4267200" cy="3352800"/>
            <a:chOff x="3608" y="1200"/>
            <a:chExt cx="2119" cy="1451"/>
          </a:xfrm>
        </p:grpSpPr>
        <p:sp>
          <p:nvSpPr>
            <p:cNvPr id="39947" name="Rectangle 11"/>
            <p:cNvSpPr>
              <a:spLocks noChangeArrowheads="1"/>
            </p:cNvSpPr>
            <p:nvPr/>
          </p:nvSpPr>
          <p:spPr bwMode="auto">
            <a:xfrm>
              <a:off x="3608" y="1200"/>
              <a:ext cx="2119" cy="14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pic>
          <p:nvPicPr>
            <p:cNvPr id="39948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77"/>
            <a:stretch>
              <a:fillRect/>
            </a:stretch>
          </p:blipFill>
          <p:spPr bwMode="auto">
            <a:xfrm>
              <a:off x="3674" y="1279"/>
              <a:ext cx="1990" cy="1295"/>
            </a:xfrm>
            <a:prstGeom prst="rect">
              <a:avLst/>
            </a:prstGeom>
            <a:noFill/>
            <a:ln w="635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8077200" y="48768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 b="1">
                <a:solidFill>
                  <a:schemeClr val="bg1"/>
                </a:solidFill>
                <a:latin typeface="Times New Roman" panose="02020603050405020304" pitchFamily="18" charset="0"/>
              </a:rPr>
              <a:t>Photograph by HBOI</a:t>
            </a:r>
          </a:p>
        </p:txBody>
      </p:sp>
      <p:sp>
        <p:nvSpPr>
          <p:cNvPr id="2" name="Rectangle 1"/>
          <p:cNvSpPr/>
          <p:nvPr/>
        </p:nvSpPr>
        <p:spPr>
          <a:xfrm>
            <a:off x="528039" y="1803635"/>
            <a:ext cx="46790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200" b="1" dirty="0" smtClean="0"/>
              <a:t>Snapper</a:t>
            </a:r>
          </a:p>
          <a:p>
            <a:pPr algn="ctr"/>
            <a:r>
              <a:rPr lang="en-CA" sz="3200" b="1" dirty="0" smtClean="0"/>
              <a:t>Cobia</a:t>
            </a:r>
          </a:p>
          <a:p>
            <a:pPr algn="ctr"/>
            <a:r>
              <a:rPr lang="en-CA" sz="3200" b="1" dirty="0" smtClean="0"/>
              <a:t>Flounder</a:t>
            </a:r>
          </a:p>
          <a:p>
            <a:pPr algn="ctr"/>
            <a:r>
              <a:rPr lang="en-CA" sz="3200" b="1" dirty="0" smtClean="0"/>
              <a:t>Pompano</a:t>
            </a:r>
          </a:p>
          <a:p>
            <a:pPr algn="ctr"/>
            <a:r>
              <a:rPr lang="en-CA" sz="3200" b="1" dirty="0" smtClean="0"/>
              <a:t>Sturgeon</a:t>
            </a:r>
          </a:p>
          <a:p>
            <a:pPr algn="ctr"/>
            <a:r>
              <a:rPr lang="en-CA" sz="3200" b="1" dirty="0" smtClean="0"/>
              <a:t>Tuna</a:t>
            </a:r>
          </a:p>
          <a:p>
            <a:pPr algn="ctr"/>
            <a:r>
              <a:rPr lang="en-CA" sz="3200" b="1" dirty="0" smtClean="0"/>
              <a:t>Conch</a:t>
            </a:r>
          </a:p>
          <a:p>
            <a:pPr algn="ctr"/>
            <a:r>
              <a:rPr lang="en-CA" sz="3200" b="1" dirty="0" smtClean="0"/>
              <a:t>Lobster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1215615710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1255</TotalTime>
  <Words>392</Words>
  <Application>Microsoft Office PowerPoint</Application>
  <PresentationFormat>Widescreen</PresentationFormat>
  <Paragraphs>131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Benguiat Bk BT</vt:lpstr>
      <vt:lpstr>Calibri</vt:lpstr>
      <vt:lpstr>Corbel</vt:lpstr>
      <vt:lpstr>Lucida Sans</vt:lpstr>
      <vt:lpstr>Maiandra GD</vt:lpstr>
      <vt:lpstr>Times</vt:lpstr>
      <vt:lpstr>Times New Roman</vt:lpstr>
      <vt:lpstr>Depth</vt:lpstr>
      <vt:lpstr>Image</vt:lpstr>
      <vt:lpstr>What is Aquaculture?</vt:lpstr>
      <vt:lpstr>PowerPoint Presentation</vt:lpstr>
      <vt:lpstr>Mariculture</vt:lpstr>
      <vt:lpstr>Aquaponics</vt:lpstr>
      <vt:lpstr>Aquaculture is Agriculture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Aquaculture Systems</vt:lpstr>
      <vt:lpstr>Aquaculture systems: Open</vt:lpstr>
      <vt:lpstr>Aquaculture systems: Semiclosed</vt:lpstr>
      <vt:lpstr>Aquaculture systems: Closed</vt:lpstr>
      <vt:lpstr>Water Systems</vt:lpstr>
      <vt:lpstr>Aquaculture systems: Flow-through</vt:lpstr>
      <vt:lpstr>Flow-through aquaculture systems</vt:lpstr>
      <vt:lpstr>Aquaculture systems: Recirculating</vt:lpstr>
      <vt:lpstr>Recirculating aquaculture systems</vt:lpstr>
      <vt:lpstr>Methods of Cultivation  Extensive vs. Intensive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Density of Seawater</dc:title>
  <dc:creator>Techology Support</dc:creator>
  <cp:lastModifiedBy>Techology Support</cp:lastModifiedBy>
  <cp:revision>73</cp:revision>
  <dcterms:created xsi:type="dcterms:W3CDTF">2014-09-23T11:43:17Z</dcterms:created>
  <dcterms:modified xsi:type="dcterms:W3CDTF">2016-01-11T13:44:27Z</dcterms:modified>
</cp:coreProperties>
</file>