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347" r:id="rId2"/>
    <p:sldId id="367" r:id="rId3"/>
    <p:sldId id="348" r:id="rId4"/>
    <p:sldId id="349" r:id="rId5"/>
    <p:sldId id="362" r:id="rId6"/>
    <p:sldId id="363" r:id="rId7"/>
    <p:sldId id="364" r:id="rId8"/>
    <p:sldId id="365" r:id="rId9"/>
    <p:sldId id="350" r:id="rId10"/>
    <p:sldId id="351" r:id="rId11"/>
    <p:sldId id="352" r:id="rId12"/>
    <p:sldId id="353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8" r:id="rId21"/>
    <p:sldId id="3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2015-11-03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110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</p:spPr>
        <p:txBody>
          <a:bodyPr/>
          <a:lstStyle/>
          <a:p>
            <a:r>
              <a:rPr lang="en-US" altLang="en-US"/>
              <a:t>Figure 16.15 A bioluminescent mesopelagic lanternfish. Large light-producing organs on the body mask the fish’s shadow and may identify it to potential mates. This fish is 8 centimeters (3.5 inches) long.</a:t>
            </a:r>
          </a:p>
        </p:txBody>
      </p:sp>
    </p:spTree>
    <p:extLst>
      <p:ext uri="{BB962C8B-B14F-4D97-AF65-F5344CB8AC3E}">
        <p14:creationId xmlns:p14="http://schemas.microsoft.com/office/powerpoint/2010/main" val="105432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</p:spPr>
        <p:txBody>
          <a:bodyPr/>
          <a:lstStyle/>
          <a:p>
            <a:r>
              <a:rPr lang="en-US" altLang="en-US"/>
              <a:t>Figure 16.16 The deep-sea gulper eel (genus Eurypharynx), a bathypelagic species with a worldwide distribution beneath tropical waters. Its length is about 60 centimeters (24 inches). (From J. C. Briggs, Marine Zoogeography. © 1974 McGraw-Hill, Inc. Reprinted with permission of the McGraw-Hill Companies, Inc.)</a:t>
            </a:r>
          </a:p>
        </p:txBody>
      </p:sp>
    </p:spTree>
    <p:extLst>
      <p:ext uri="{BB962C8B-B14F-4D97-AF65-F5344CB8AC3E}">
        <p14:creationId xmlns:p14="http://schemas.microsoft.com/office/powerpoint/2010/main" val="323046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</p:spPr>
        <p:txBody>
          <a:bodyPr/>
          <a:lstStyle/>
          <a:p>
            <a:r>
              <a:rPr lang="en-US" altLang="en-US"/>
              <a:t>Figure 16.17 Some species of deep-sea anglerfishes have bioluminescent lures. This fish is about 10 centimeters (4 inches) long.</a:t>
            </a:r>
          </a:p>
        </p:txBody>
      </p:sp>
    </p:spTree>
    <p:extLst>
      <p:ext uri="{BB962C8B-B14F-4D97-AF65-F5344CB8AC3E}">
        <p14:creationId xmlns:p14="http://schemas.microsoft.com/office/powerpoint/2010/main" val="55668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</p:spPr>
        <p:txBody>
          <a:bodyPr/>
          <a:lstStyle/>
          <a:p>
            <a:r>
              <a:rPr lang="en-US" altLang="en-US"/>
              <a:t>Figure 16.18 A blind tripod fish, an abyssal benthic species. The long, curved projections on the fish’s fins and gills are thought to aid in sensing the distant vibrations of prospective prey.</a:t>
            </a:r>
          </a:p>
        </p:txBody>
      </p:sp>
    </p:spTree>
    <p:extLst>
      <p:ext uri="{BB962C8B-B14F-4D97-AF65-F5344CB8AC3E}">
        <p14:creationId xmlns:p14="http://schemas.microsoft.com/office/powerpoint/2010/main" val="366842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</p:spPr>
        <p:txBody>
          <a:bodyPr/>
          <a:lstStyle/>
          <a:p>
            <a:r>
              <a:rPr lang="en-US" altLang="en-US"/>
              <a:t>Figure 16.19 Abyssal benthic animals. (From J. C. Briggs, Marine Zoogeography. © 1974 McGraw-Hill, Inc. Reprinted with permission of the McGraw-Hill Companies, Inc.)</a:t>
            </a:r>
          </a:p>
        </p:txBody>
      </p:sp>
    </p:spTree>
    <p:extLst>
      <p:ext uri="{BB962C8B-B14F-4D97-AF65-F5344CB8AC3E}">
        <p14:creationId xmlns:p14="http://schemas.microsoft.com/office/powerpoint/2010/main" val="386101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9144" y="3564195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Adaptations to </a:t>
            </a:r>
            <a:br>
              <a:rPr lang="en-CA" dirty="0" smtClean="0"/>
            </a:br>
            <a:r>
              <a:rPr lang="en-CA" dirty="0" smtClean="0"/>
              <a:t>Marine Life 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5" y="933449"/>
            <a:ext cx="4664765" cy="261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53" y="933449"/>
            <a:ext cx="3512182" cy="2630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3449"/>
            <a:ext cx="4153212" cy="26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4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6702" y="374651"/>
            <a:ext cx="10584366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Adaptations to Marine Environment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4294967295"/>
          </p:nvPr>
        </p:nvSpPr>
        <p:spPr>
          <a:xfrm>
            <a:off x="1752600" y="1600201"/>
            <a:ext cx="4038600" cy="4525963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Camouflage</a:t>
            </a:r>
            <a:r>
              <a:rPr lang="en-US" altLang="en-US" dirty="0"/>
              <a:t> through </a:t>
            </a:r>
            <a:r>
              <a:rPr lang="en-US" altLang="en-US" dirty="0" err="1"/>
              <a:t>colour</a:t>
            </a:r>
            <a:r>
              <a:rPr lang="en-US" altLang="en-US" dirty="0"/>
              <a:t> patterns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Countershading </a:t>
            </a:r>
            <a:r>
              <a:rPr lang="en-US" altLang="en-US" dirty="0"/>
              <a:t>– dark on top, light on bottom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Disruptive </a:t>
            </a:r>
            <a:r>
              <a:rPr lang="en-US" altLang="en-US" dirty="0" err="1">
                <a:solidFill>
                  <a:srgbClr val="FFFF00"/>
                </a:solidFill>
              </a:rPr>
              <a:t>colouration</a:t>
            </a:r>
            <a:r>
              <a:rPr lang="en-US" altLang="en-US" dirty="0">
                <a:solidFill>
                  <a:srgbClr val="FFFF00"/>
                </a:solidFill>
              </a:rPr>
              <a:t> – </a:t>
            </a:r>
            <a:r>
              <a:rPr lang="en-US" altLang="en-US" dirty="0"/>
              <a:t>large bold patterns, contrasting </a:t>
            </a:r>
            <a:r>
              <a:rPr lang="en-US" altLang="en-US" dirty="0" err="1"/>
              <a:t>colours</a:t>
            </a:r>
            <a:r>
              <a:rPr lang="en-US" altLang="en-US" dirty="0"/>
              <a:t> make animal blend into background</a:t>
            </a:r>
          </a:p>
          <a:p>
            <a:endParaRPr lang="en-US" altLang="en-US" dirty="0"/>
          </a:p>
        </p:txBody>
      </p:sp>
      <p:pic>
        <p:nvPicPr>
          <p:cNvPr id="47109" name="Picture 5" descr="EoO_10e_Figure_12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00214"/>
            <a:ext cx="46482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5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dirty="0"/>
              <a:t>Camouflage and Countershading</a:t>
            </a:r>
          </a:p>
        </p:txBody>
      </p:sp>
      <p:pic>
        <p:nvPicPr>
          <p:cNvPr id="48132" name="Picture 4" descr="EoO_10e_Figure_12_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54239"/>
            <a:ext cx="43434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EoO_10e_Figure_12_1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1"/>
            <a:ext cx="42672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7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2057400" y="-2286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Water Pressure</a:t>
            </a:r>
            <a:r>
              <a:rPr lang="en-US" altLang="en-US" dirty="0"/>
              <a:t>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1981200" y="838201"/>
            <a:ext cx="8229600" cy="4525963"/>
          </a:xfrm>
        </p:spPr>
        <p:txBody>
          <a:bodyPr/>
          <a:lstStyle/>
          <a:p>
            <a:r>
              <a:rPr lang="en-US" altLang="en-US" dirty="0"/>
              <a:t>Many marine organisms </a:t>
            </a:r>
            <a:r>
              <a:rPr lang="en-US" altLang="en-US" sz="3400" dirty="0"/>
              <a:t>–</a:t>
            </a:r>
            <a:r>
              <a:rPr lang="en-US" altLang="en-US" dirty="0"/>
              <a:t> no inner air pockets</a:t>
            </a:r>
          </a:p>
          <a:p>
            <a:r>
              <a:rPr lang="en-US" altLang="en-US" dirty="0"/>
              <a:t>Collapsible rib cage (e.g., sperm whale)</a:t>
            </a:r>
          </a:p>
          <a:p>
            <a:endParaRPr lang="en-US" altLang="en-US" dirty="0"/>
          </a:p>
        </p:txBody>
      </p:sp>
      <p:pic>
        <p:nvPicPr>
          <p:cNvPr id="49156" name="Picture 4" descr="EoO_10e_Figure_14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1"/>
            <a:ext cx="716280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9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Organisms of the Deep</a:t>
            </a:r>
          </a:p>
        </p:txBody>
      </p:sp>
      <p:pic>
        <p:nvPicPr>
          <p:cNvPr id="56325" name="Picture 5" descr="EoO_10e_Figure_12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495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EoO_10e_Figure_12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44196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7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oO_10e_Figure_12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88950"/>
            <a:ext cx="9050338" cy="62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16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81001"/>
            <a:ext cx="411956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4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1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6101"/>
            <a:ext cx="91440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8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16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57201"/>
            <a:ext cx="529431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63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16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"/>
            <a:ext cx="34051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44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161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1"/>
            <a:ext cx="67056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5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does an organism need to survive?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US" dirty="0" smtClean="0"/>
          </a:p>
          <a:p>
            <a:r>
              <a:rPr lang="en-US" dirty="0" smtClean="0"/>
              <a:t>Oh Fish!!</a:t>
            </a:r>
            <a:endParaRPr lang="en-US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3483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Fashion a Fish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are going to create a new species of marine organism!</a:t>
            </a:r>
          </a:p>
          <a:p>
            <a:pPr marL="0" indent="0">
              <a:buNone/>
            </a:pPr>
            <a:r>
              <a:rPr lang="en-CA" b="1" u="sng" dirty="0" smtClean="0"/>
              <a:t>Task:</a:t>
            </a:r>
          </a:p>
          <a:p>
            <a:r>
              <a:rPr lang="en-CA" dirty="0" smtClean="0"/>
              <a:t>You will creating a picture of your new organism (you MUST colour it!)</a:t>
            </a:r>
          </a:p>
          <a:p>
            <a:r>
              <a:rPr lang="en-CA" dirty="0" smtClean="0"/>
              <a:t>Your organism must have at least one adaptation (structural, physiological or behavioural).</a:t>
            </a:r>
          </a:p>
          <a:p>
            <a:r>
              <a:rPr lang="en-US" dirty="0" smtClean="0"/>
              <a:t>Once you have completed the picture answer the questions.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223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 smtClean="0"/>
              <a:t>Fashion a Fish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053991"/>
            <a:ext cx="10233800" cy="4947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600" dirty="0" smtClean="0"/>
              <a:t>Write </a:t>
            </a:r>
            <a:r>
              <a:rPr lang="en-CA" sz="2600" dirty="0"/>
              <a:t>a complete paragraph explaining the attributes of the fish you have designed.  You must identify and describe the adaptation and explain the significance of the adaptation in the fish’s survival.     </a:t>
            </a:r>
            <a:endParaRPr lang="en-CA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/>
              <a:t>Do </a:t>
            </a:r>
            <a:r>
              <a:rPr lang="en-CA" sz="2600" dirty="0"/>
              <a:t>you believe your fish would survive in the “real world”, or ocean?  Explain why or why </a:t>
            </a:r>
            <a:r>
              <a:rPr lang="en-CA" sz="2600" dirty="0" smtClean="0"/>
              <a:t>not.    </a:t>
            </a:r>
            <a:endParaRPr lang="en-CA" sz="2600" dirty="0"/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/>
              <a:t>Describe </a:t>
            </a:r>
            <a:r>
              <a:rPr lang="en-CA" sz="2600" dirty="0"/>
              <a:t>the advantages to the fish’s adaptations.  Are there any disadvantages or negative effects of the adaptation?   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/>
              <a:t>Explain </a:t>
            </a:r>
            <a:r>
              <a:rPr lang="en-CA" sz="2600" dirty="0"/>
              <a:t>why biodiversity is important for ecosystem survival.   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/>
              <a:t>Explain </a:t>
            </a:r>
            <a:r>
              <a:rPr lang="en-CA" sz="2600" dirty="0"/>
              <a:t>how biodiversity is affected by adaptations within a species and why adaptations are important to animal survival.  </a:t>
            </a:r>
            <a:endParaRPr lang="en-CA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/>
              <a:t>Name </a:t>
            </a:r>
            <a:r>
              <a:rPr lang="en-CA" sz="2600" dirty="0"/>
              <a:t>two fish adaptations in each of the following categories: mouth, shape, coloration, and reproduction.  Describe the advantages of each of these adaptations to the survival of the fish in their habitats. 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02897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 smtClean="0"/>
              <a:t>Biodiversity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233800" cy="488485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 </a:t>
            </a:r>
            <a:r>
              <a:rPr lang="en-CA" dirty="0" smtClean="0"/>
              <a:t>Biological </a:t>
            </a:r>
            <a:r>
              <a:rPr lang="en-CA" dirty="0"/>
              <a:t>diversity, or biodiversity, refers to the variety of species and ecosystems on Earth and the ecological processes that they are a part of.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three components of biodiversity include ecosystem diversity, species diversity and genetic diversity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High </a:t>
            </a:r>
            <a:r>
              <a:rPr lang="en-CA" dirty="0"/>
              <a:t>levels of biodiversity increase an ecosystem’s resilience and resistance to natural and human influenced disturbances.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Biodiversity </a:t>
            </a:r>
            <a:r>
              <a:rPr lang="en-CA" dirty="0"/>
              <a:t>also provides countless ways for life to adapt to changing environmental conditions.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03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Adaptations of Marine Organisms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Adaptation</a:t>
            </a:r>
            <a:r>
              <a:rPr lang="en-CA" dirty="0" smtClean="0"/>
              <a:t> is </a:t>
            </a:r>
            <a:r>
              <a:rPr lang="en-CA" dirty="0"/>
              <a:t>an evolutionary process whereby </a:t>
            </a:r>
            <a:r>
              <a:rPr lang="en-CA" dirty="0" smtClean="0"/>
              <a:t>an organism becomes </a:t>
            </a:r>
            <a:r>
              <a:rPr lang="en-CA" dirty="0"/>
              <a:t>increasingly well suited to living in a </a:t>
            </a:r>
            <a:r>
              <a:rPr lang="en-CA" dirty="0" smtClean="0"/>
              <a:t>particular habitat. </a:t>
            </a:r>
          </a:p>
          <a:p>
            <a:endParaRPr lang="en-CA" dirty="0" smtClean="0"/>
          </a:p>
          <a:p>
            <a:r>
              <a:rPr lang="en-CA" dirty="0" smtClean="0"/>
              <a:t>It </a:t>
            </a:r>
            <a:r>
              <a:rPr lang="en-CA" dirty="0"/>
              <a:t>is not a quick process</a:t>
            </a:r>
            <a:r>
              <a:rPr lang="en-CA" dirty="0" smtClean="0"/>
              <a:t>!  </a:t>
            </a:r>
            <a:r>
              <a:rPr lang="en-CA" dirty="0" smtClean="0">
                <a:solidFill>
                  <a:srgbClr val="FFFF00"/>
                </a:solidFill>
              </a:rPr>
              <a:t>Natural Selection </a:t>
            </a:r>
            <a:r>
              <a:rPr lang="en-CA" dirty="0" smtClean="0"/>
              <a:t>over </a:t>
            </a:r>
            <a:r>
              <a:rPr lang="en-CA" dirty="0"/>
              <a:t>many generations results in </a:t>
            </a:r>
            <a:r>
              <a:rPr lang="en-CA" dirty="0" smtClean="0"/>
              <a:t>helpful traits becoming </a:t>
            </a:r>
            <a:r>
              <a:rPr lang="en-CA" dirty="0"/>
              <a:t>more common in a population.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Adaptation </a:t>
            </a:r>
            <a:r>
              <a:rPr lang="en-CA" dirty="0"/>
              <a:t>is also a common term to describe these helpful or adaptive traits. </a:t>
            </a:r>
            <a:endParaRPr lang="en-CA" dirty="0" smtClean="0"/>
          </a:p>
          <a:p>
            <a:pPr lvl="1"/>
            <a:r>
              <a:rPr lang="en-CA" dirty="0" smtClean="0"/>
              <a:t>In </a:t>
            </a:r>
            <a:r>
              <a:rPr lang="en-CA" dirty="0"/>
              <a:t>other words, an adaptation is a feature of an organism that enables it to live in a particular habitat.</a:t>
            </a:r>
          </a:p>
        </p:txBody>
      </p:sp>
    </p:spTree>
    <p:extLst>
      <p:ext uri="{BB962C8B-B14F-4D97-AF65-F5344CB8AC3E}">
        <p14:creationId xmlns:p14="http://schemas.microsoft.com/office/powerpoint/2010/main" val="230917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Marine organisms have adapted to the great diversity of habitats and distinctive environmental conditions in the marine environment. </a:t>
            </a:r>
            <a:endParaRPr lang="en-CA" dirty="0" smtClean="0"/>
          </a:p>
          <a:p>
            <a:r>
              <a:rPr lang="en-CA" dirty="0" smtClean="0"/>
              <a:t>Adaptations </a:t>
            </a:r>
            <a:r>
              <a:rPr lang="en-CA" dirty="0"/>
              <a:t>are many and varied but they are generally grouped into 3 main categories: </a:t>
            </a:r>
            <a:endParaRPr lang="en-CA" dirty="0" smtClean="0"/>
          </a:p>
          <a:p>
            <a:pPr lvl="1"/>
            <a:r>
              <a:rPr lang="en-CA" sz="2800" dirty="0" smtClean="0"/>
              <a:t>Structural</a:t>
            </a:r>
          </a:p>
          <a:p>
            <a:pPr lvl="1"/>
            <a:r>
              <a:rPr lang="en-CA" sz="2800" dirty="0" smtClean="0"/>
              <a:t>Physiological</a:t>
            </a:r>
          </a:p>
          <a:p>
            <a:pPr lvl="1"/>
            <a:r>
              <a:rPr lang="en-CA" sz="2800" dirty="0" smtClean="0"/>
              <a:t>Behavioural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814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Structural 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Structural </a:t>
            </a:r>
            <a:r>
              <a:rPr lang="en-CA" dirty="0" smtClean="0"/>
              <a:t>adaptations </a:t>
            </a:r>
            <a:r>
              <a:rPr lang="en-CA" dirty="0"/>
              <a:t>are the </a:t>
            </a:r>
            <a:r>
              <a:rPr lang="en-CA" b="1" dirty="0"/>
              <a:t>physical features </a:t>
            </a:r>
            <a:r>
              <a:rPr lang="en-CA" dirty="0"/>
              <a:t>of the organism. </a:t>
            </a:r>
            <a:endParaRPr lang="en-CA" dirty="0" smtClean="0"/>
          </a:p>
          <a:p>
            <a:r>
              <a:rPr lang="en-CA" dirty="0" smtClean="0"/>
              <a:t>These </a:t>
            </a:r>
            <a:r>
              <a:rPr lang="en-CA" dirty="0"/>
              <a:t>include things you can see, like its shape or body covering, as well </a:t>
            </a:r>
            <a:r>
              <a:rPr lang="en-CA" dirty="0" smtClean="0"/>
              <a:t>as </a:t>
            </a:r>
            <a:r>
              <a:rPr lang="en-CA" dirty="0"/>
              <a:t>its internal organisation. </a:t>
            </a:r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Example: </a:t>
            </a:r>
            <a:r>
              <a:rPr lang="en-CA" dirty="0" smtClean="0"/>
              <a:t> Bivalves are filter feeders, they have adapted specialized siphon structures that filter the organisms from the surrounding water.   </a:t>
            </a:r>
          </a:p>
        </p:txBody>
      </p:sp>
    </p:spTree>
    <p:extLst>
      <p:ext uri="{BB962C8B-B14F-4D97-AF65-F5344CB8AC3E}">
        <p14:creationId xmlns:p14="http://schemas.microsoft.com/office/powerpoint/2010/main" val="30159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Physiological 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Physiological adaptations </a:t>
            </a:r>
            <a:r>
              <a:rPr lang="en-CA" dirty="0"/>
              <a:t>relate to how the </a:t>
            </a:r>
            <a:r>
              <a:rPr lang="en-CA" dirty="0" smtClean="0"/>
              <a:t>organism’s metabolism works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CA" dirty="0" smtClean="0"/>
              <a:t>These </a:t>
            </a:r>
            <a:r>
              <a:rPr lang="en-CA" dirty="0"/>
              <a:t>adaptations enable the organism to regulate their bodily functions, such as breathing </a:t>
            </a:r>
            <a:r>
              <a:rPr lang="en-CA" dirty="0" smtClean="0"/>
              <a:t>and temperature, </a:t>
            </a:r>
            <a:r>
              <a:rPr lang="en-CA" dirty="0"/>
              <a:t>and perform special functions like </a:t>
            </a:r>
            <a:r>
              <a:rPr lang="en-CA" dirty="0" smtClean="0"/>
              <a:t>excreting chemicals as </a:t>
            </a:r>
            <a:r>
              <a:rPr lang="en-CA" dirty="0"/>
              <a:t>a defence mechanism.</a:t>
            </a:r>
          </a:p>
          <a:p>
            <a:r>
              <a:rPr lang="en-CA" dirty="0" smtClean="0"/>
              <a:t>Example:  Whales </a:t>
            </a:r>
            <a:r>
              <a:rPr lang="en-CA" dirty="0"/>
              <a:t>migrate over large distances and may spend time in a combination of arctic, tropical and temperate waters. </a:t>
            </a:r>
            <a:endParaRPr lang="en-CA" dirty="0" smtClean="0"/>
          </a:p>
          <a:p>
            <a:pPr lvl="1"/>
            <a:r>
              <a:rPr lang="en-CA" dirty="0" smtClean="0"/>
              <a:t>To </a:t>
            </a:r>
            <a:r>
              <a:rPr lang="en-CA" dirty="0"/>
              <a:t>cope with these temperature changes, they </a:t>
            </a:r>
            <a:r>
              <a:rPr lang="en-CA" dirty="0" smtClean="0"/>
              <a:t>are endothermic or </a:t>
            </a:r>
            <a:r>
              <a:rPr lang="en-CA" dirty="0"/>
              <a:t>‘warm blooded</a:t>
            </a:r>
            <a:r>
              <a:rPr lang="en-CA" dirty="0" smtClean="0"/>
              <a:t>’, meaning they are able </a:t>
            </a:r>
            <a:r>
              <a:rPr lang="en-CA" dirty="0"/>
              <a:t>to maintain a constant body temperature that is not dependent on the surrounding water.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184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Behavioural Adaptations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Behavioural adaptations </a:t>
            </a:r>
            <a:r>
              <a:rPr lang="en-CA" dirty="0"/>
              <a:t>are learned or inherited behaviours that help organisms to </a:t>
            </a:r>
            <a:r>
              <a:rPr lang="en-CA" dirty="0" smtClean="0"/>
              <a:t>survive.  </a:t>
            </a:r>
          </a:p>
          <a:p>
            <a:endParaRPr lang="en-CA" dirty="0"/>
          </a:p>
          <a:p>
            <a:r>
              <a:rPr lang="en-CA" dirty="0" smtClean="0"/>
              <a:t>Example:  Bryozoans are tiny animals that band together to aid in finding food and to survive predation.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048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1981200" y="457201"/>
            <a:ext cx="8229600" cy="1143000"/>
          </a:xfrm>
        </p:spPr>
        <p:txBody>
          <a:bodyPr/>
          <a:lstStyle/>
          <a:p>
            <a:r>
              <a:rPr lang="en-US" altLang="en-US" dirty="0"/>
              <a:t>Water’s Transparency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73043" y="1600201"/>
            <a:ext cx="8229600" cy="4525963"/>
          </a:xfrm>
        </p:spPr>
        <p:txBody>
          <a:bodyPr/>
          <a:lstStyle/>
          <a:p>
            <a:r>
              <a:rPr lang="en-US" altLang="en-US" dirty="0"/>
              <a:t>Many marine organisms see well.</a:t>
            </a:r>
          </a:p>
          <a:p>
            <a:r>
              <a:rPr lang="en-US" altLang="en-US" dirty="0"/>
              <a:t>Some marine organisms are nearly transparent.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Elude predators</a:t>
            </a:r>
          </a:p>
          <a:p>
            <a:pPr lvl="1"/>
            <a:r>
              <a:rPr lang="en-US" altLang="en-US" dirty="0"/>
              <a:t>Stalk prey</a:t>
            </a:r>
          </a:p>
          <a:p>
            <a:endParaRPr lang="en-US" altLang="en-US" dirty="0"/>
          </a:p>
        </p:txBody>
      </p:sp>
      <p:pic>
        <p:nvPicPr>
          <p:cNvPr id="46085" name="Picture 5" descr="EoO_10e_Figure_12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5181600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4011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1019</TotalTime>
  <Words>784</Words>
  <Application>Microsoft Office PowerPoint</Application>
  <PresentationFormat>Widescreen</PresentationFormat>
  <Paragraphs>78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Adaptations to  Marine Life </vt:lpstr>
      <vt:lpstr>What does an organism need to survive?</vt:lpstr>
      <vt:lpstr>Biodiversity</vt:lpstr>
      <vt:lpstr>Adaptations of Marine Organisms</vt:lpstr>
      <vt:lpstr>Types of Adaptations</vt:lpstr>
      <vt:lpstr>Structural Adaptations</vt:lpstr>
      <vt:lpstr>Physiological Adaptations</vt:lpstr>
      <vt:lpstr>Behavioural Adaptations </vt:lpstr>
      <vt:lpstr>Water’s Transparency</vt:lpstr>
      <vt:lpstr>Adaptations to Marine Environment</vt:lpstr>
      <vt:lpstr>Camouflage and Countershading</vt:lpstr>
      <vt:lpstr>Water Pressure </vt:lpstr>
      <vt:lpstr>Organisms of the Deep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Fashion a Fish</vt:lpstr>
      <vt:lpstr>Fashion a Fish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kerri muirhead</cp:lastModifiedBy>
  <cp:revision>39</cp:revision>
  <dcterms:created xsi:type="dcterms:W3CDTF">2014-09-23T11:43:17Z</dcterms:created>
  <dcterms:modified xsi:type="dcterms:W3CDTF">2015-11-04T10:41:46Z</dcterms:modified>
</cp:coreProperties>
</file>